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03" r:id="rId2"/>
    <p:sldId id="302" r:id="rId3"/>
    <p:sldId id="287" r:id="rId4"/>
    <p:sldId id="288" r:id="rId5"/>
    <p:sldId id="289" r:id="rId6"/>
    <p:sldId id="290" r:id="rId7"/>
    <p:sldId id="291" r:id="rId8"/>
    <p:sldId id="292" r:id="rId9"/>
    <p:sldId id="293" r:id="rId10"/>
    <p:sldId id="285" r:id="rId11"/>
    <p:sldId id="294" r:id="rId12"/>
    <p:sldId id="295" r:id="rId13"/>
    <p:sldId id="296" r:id="rId14"/>
    <p:sldId id="297" r:id="rId15"/>
    <p:sldId id="298" r:id="rId16"/>
    <p:sldId id="259" r:id="rId17"/>
    <p:sldId id="261"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A6F648-70DA-475B-B6B7-AE61F90D4357}" type="datetimeFigureOut">
              <a:rPr lang="en-US" smtClean="0"/>
              <a:pPr/>
              <a:t>5/8/2020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9BB91-3F7C-4734-8D84-F76786B0DE5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249BB91-3F7C-4734-8D84-F76786B0DE5E}"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8153400" cy="5632311"/>
          </a:xfrm>
          <a:prstGeom prst="rect">
            <a:avLst/>
          </a:prstGeom>
        </p:spPr>
        <p:txBody>
          <a:bodyPr wrap="square">
            <a:spAutoFit/>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ANIMAL GENETICS &amp; BREEDING </a:t>
            </a:r>
            <a:br>
              <a:rPr lang="en-US" sz="2800" dirty="0" smtClean="0">
                <a:solidFill>
                  <a:srgbClr val="FF0000"/>
                </a:solidFill>
                <a:latin typeface="Times New Roman" panose="02020603050405020304" pitchFamily="18" charset="0"/>
                <a:cs typeface="Times New Roman" panose="02020603050405020304" pitchFamily="18" charset="0"/>
              </a:rPr>
            </a:br>
            <a:r>
              <a:rPr lang="en-US" sz="2800" dirty="0" smtClean="0">
                <a:solidFill>
                  <a:srgbClr val="FF0000"/>
                </a:solidFill>
                <a:latin typeface="Times New Roman" panose="02020603050405020304" pitchFamily="18" charset="0"/>
                <a:cs typeface="Times New Roman" panose="02020603050405020304" pitchFamily="18" charset="0"/>
              </a:rPr>
              <a:t>UNIT – II </a:t>
            </a:r>
            <a:br>
              <a:rPr lang="en-US" sz="2800" dirty="0" smtClean="0">
                <a:solidFill>
                  <a:srgbClr val="FF0000"/>
                </a:solidFill>
                <a:latin typeface="Times New Roman" panose="02020603050405020304" pitchFamily="18" charset="0"/>
                <a:cs typeface="Times New Roman" panose="02020603050405020304" pitchFamily="18" charset="0"/>
              </a:rPr>
            </a:br>
            <a:r>
              <a:rPr lang="en-US" sz="2400" dirty="0" smtClean="0">
                <a:solidFill>
                  <a:srgbClr val="FF0000"/>
                </a:solidFill>
                <a:latin typeface="Times New Roman" panose="02020603050405020304" pitchFamily="18" charset="0"/>
                <a:cs typeface="Times New Roman" panose="02020603050405020304" pitchFamily="18" charset="0"/>
              </a:rPr>
              <a:t/>
            </a:r>
            <a:br>
              <a:rPr lang="en-US" sz="2400" dirty="0" smtClean="0">
                <a:solidFill>
                  <a:srgbClr val="FF0000"/>
                </a:solidFill>
                <a:latin typeface="Times New Roman" panose="02020603050405020304" pitchFamily="18" charset="0"/>
                <a:cs typeface="Times New Roman" panose="02020603050405020304" pitchFamily="18" charset="0"/>
              </a:rPr>
            </a:br>
            <a:r>
              <a:rPr lang="en-US" sz="2000" dirty="0" smtClean="0">
                <a:solidFill>
                  <a:srgbClr val="C00000"/>
                </a:solidFill>
                <a:latin typeface="Times New Roman" panose="02020603050405020304" pitchFamily="18" charset="0"/>
                <a:cs typeface="Times New Roman" panose="02020603050405020304" pitchFamily="18" charset="0"/>
              </a:rPr>
              <a:t>Principles of Animal &amp; Population Genetics </a:t>
            </a:r>
            <a:br>
              <a:rPr lang="en-US" sz="2000" dirty="0" smtClean="0">
                <a:solidFill>
                  <a:srgbClr val="C00000"/>
                </a:solidFill>
                <a:latin typeface="Times New Roman" panose="02020603050405020304" pitchFamily="18" charset="0"/>
                <a:cs typeface="Times New Roman" panose="02020603050405020304" pitchFamily="18" charset="0"/>
              </a:rPr>
            </a:br>
            <a:r>
              <a:rPr lang="en-US" sz="2000" dirty="0" smtClean="0">
                <a:solidFill>
                  <a:srgbClr val="C00000"/>
                </a:solidFill>
                <a:latin typeface="Times New Roman" panose="02020603050405020304" pitchFamily="18" charset="0"/>
                <a:cs typeface="Times New Roman" panose="02020603050405020304" pitchFamily="18" charset="0"/>
              </a:rPr>
              <a:t>Lecture –  8</a:t>
            </a:r>
            <a:r>
              <a:rPr lang="en-US" dirty="0" smtClean="0">
                <a:solidFill>
                  <a:srgbClr val="C00000"/>
                </a:solidFill>
                <a:latin typeface="Times New Roman" panose="02020603050405020304" pitchFamily="18" charset="0"/>
                <a:cs typeface="Times New Roman" panose="02020603050405020304" pitchFamily="18" charset="0"/>
              </a:rPr>
              <a:t/>
            </a:r>
            <a:br>
              <a:rPr lang="en-US" dirty="0" smtClean="0">
                <a:solidFill>
                  <a:srgbClr val="C00000"/>
                </a:solidFill>
                <a:latin typeface="Times New Roman" panose="02020603050405020304" pitchFamily="18" charset="0"/>
                <a:cs typeface="Times New Roman" panose="02020603050405020304" pitchFamily="18" charset="0"/>
              </a:rPr>
            </a:br>
            <a:endParaRPr lang="en-US" dirty="0" smtClean="0">
              <a:solidFill>
                <a:srgbClr val="C00000"/>
              </a:solidFill>
              <a:latin typeface="Times New Roman" panose="02020603050405020304" pitchFamily="18" charset="0"/>
              <a:cs typeface="Times New Roman" panose="02020603050405020304" pitchFamily="18" charset="0"/>
            </a:endParaRPr>
          </a:p>
          <a:p>
            <a:pPr algn="ctr"/>
            <a:endParaRPr lang="en-US" dirty="0" smtClean="0">
              <a:solidFill>
                <a:srgbClr val="FF0000"/>
              </a:solidFill>
              <a:latin typeface="Times New Roman" panose="02020603050405020304" pitchFamily="18" charset="0"/>
              <a:cs typeface="Times New Roman" panose="02020603050405020304" pitchFamily="18" charset="0"/>
            </a:endParaRPr>
          </a:p>
          <a:p>
            <a:pPr algn="ctr"/>
            <a:r>
              <a:rPr lang="en-US" dirty="0" smtClean="0">
                <a:solidFill>
                  <a:srgbClr val="FF0000"/>
                </a:solidFill>
                <a:latin typeface="Times New Roman" panose="02020603050405020304" pitchFamily="18" charset="0"/>
                <a:cs typeface="Times New Roman" panose="02020603050405020304" pitchFamily="18" charset="0"/>
              </a:rPr>
              <a:t/>
            </a:r>
            <a:br>
              <a:rPr lang="en-US" dirty="0" smtClean="0">
                <a:solidFill>
                  <a:srgbClr val="FF0000"/>
                </a:solidFill>
                <a:latin typeface="Times New Roman" panose="02020603050405020304" pitchFamily="18" charset="0"/>
                <a:cs typeface="Times New Roman" panose="02020603050405020304" pitchFamily="18" charset="0"/>
              </a:rPr>
            </a:br>
            <a:r>
              <a:rPr lang="en-US" sz="3600" b="1" dirty="0" smtClean="0">
                <a:solidFill>
                  <a:schemeClr val="tx2"/>
                </a:solidFill>
                <a:latin typeface="Times New Roman" panose="02020603050405020304" pitchFamily="18" charset="0"/>
                <a:cs typeface="Times New Roman" panose="02020603050405020304" pitchFamily="18" charset="0"/>
              </a:rPr>
              <a:t>Repeatability</a:t>
            </a:r>
            <a:endParaRPr lang="en-US" sz="2800" b="1" dirty="0" smtClean="0">
              <a:solidFill>
                <a:schemeClr val="tx2"/>
              </a:solidFill>
              <a:latin typeface="Times New Roman" panose="02020603050405020304" pitchFamily="18" charset="0"/>
              <a:cs typeface="Times New Roman" panose="02020603050405020304" pitchFamily="18" charset="0"/>
            </a:endParaRPr>
          </a:p>
          <a:p>
            <a:pPr algn="ctr"/>
            <a:endParaRPr lang="en-US" sz="2400" dirty="0" smtClean="0">
              <a:solidFill>
                <a:srgbClr val="FF0000"/>
              </a:solidFill>
              <a:latin typeface="Times New Roman" panose="02020603050405020304" pitchFamily="18" charset="0"/>
              <a:cs typeface="Times New Roman" panose="02020603050405020304" pitchFamily="18" charset="0"/>
            </a:endParaRPr>
          </a:p>
          <a:p>
            <a:pPr algn="ctr"/>
            <a:endParaRPr lang="en-US" sz="2400" dirty="0" smtClean="0">
              <a:solidFill>
                <a:srgbClr val="FF0000"/>
              </a:solidFill>
              <a:latin typeface="Times New Roman" panose="02020603050405020304" pitchFamily="18" charset="0"/>
              <a:cs typeface="Times New Roman" panose="02020603050405020304" pitchFamily="18" charset="0"/>
            </a:endParaRPr>
          </a:p>
          <a:p>
            <a:pPr algn="ctr"/>
            <a:r>
              <a:rPr lang="en-US" sz="2400" dirty="0" smtClean="0">
                <a:solidFill>
                  <a:srgbClr val="FF0000"/>
                </a:solidFill>
                <a:latin typeface="Times New Roman" panose="02020603050405020304" pitchFamily="18" charset="0"/>
                <a:cs typeface="Times New Roman" panose="02020603050405020304" pitchFamily="18" charset="0"/>
              </a:rPr>
              <a:t> </a:t>
            </a:r>
            <a:br>
              <a:rPr lang="en-US" sz="2400" dirty="0" smtClean="0">
                <a:solidFill>
                  <a:srgbClr val="FF0000"/>
                </a:solidFill>
                <a:latin typeface="Times New Roman" panose="02020603050405020304" pitchFamily="18" charset="0"/>
                <a:cs typeface="Times New Roman" panose="02020603050405020304" pitchFamily="18" charset="0"/>
              </a:rPr>
            </a:br>
            <a:r>
              <a:rPr lang="en-US" sz="2400" dirty="0" smtClean="0">
                <a:solidFill>
                  <a:srgbClr val="7030A0"/>
                </a:solidFill>
                <a:latin typeface="Times New Roman" panose="02020603050405020304" pitchFamily="18" charset="0"/>
                <a:cs typeface="Times New Roman" panose="02020603050405020304" pitchFamily="18" charset="0"/>
              </a:rPr>
              <a:t>Dr K G Mandal</a:t>
            </a:r>
            <a:r>
              <a:rPr lang="en-US" sz="2400" dirty="0" smtClean="0">
                <a:solidFill>
                  <a:srgbClr val="FF0000"/>
                </a:solidFill>
                <a:latin typeface="Times New Roman" panose="02020603050405020304" pitchFamily="18" charset="0"/>
                <a:cs typeface="Times New Roman" panose="02020603050405020304" pitchFamily="18" charset="0"/>
              </a:rPr>
              <a:t/>
            </a:r>
            <a:br>
              <a:rPr lang="en-US" sz="2400" dirty="0" smtClean="0">
                <a:solidFill>
                  <a:srgbClr val="FF0000"/>
                </a:solidFill>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Department of Animal Genetics &amp; Breeding </a:t>
            </a:r>
            <a:br>
              <a:rPr lang="en-US" dirty="0" smtClean="0">
                <a:solidFill>
                  <a:srgbClr val="FF0000"/>
                </a:solidFill>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Bihar Veterinary College, Patna </a:t>
            </a:r>
            <a:br>
              <a:rPr lang="en-US" dirty="0" smtClean="0">
                <a:solidFill>
                  <a:srgbClr val="FF0000"/>
                </a:solidFill>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Bihar Animal Sciences University, Patna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3" name="Subtitle 2"/>
              <p:cNvSpPr>
                <a:spLocks noGrp="1"/>
              </p:cNvSpPr>
              <p:nvPr>
                <p:ph type="subTitle" idx="1"/>
              </p:nvPr>
            </p:nvSpPr>
            <p:spPr>
              <a:xfrm>
                <a:off x="756745" y="388885"/>
                <a:ext cx="11004331" cy="6127531"/>
              </a:xfrm>
            </p:spPr>
            <p:txBody>
              <a:bodyPr>
                <a:noAutofit/>
              </a:bodyPr>
              <a:lstStyle/>
              <a:p>
                <a:pPr lvl="0"/>
                <a:r>
                  <a:rPr lang="en-US" sz="3600" b="1" dirty="0">
                    <a:solidFill>
                      <a:srgbClr val="FF0000"/>
                    </a:solidFill>
                    <a:latin typeface="Comic Sans MS" panose="030F0702030302020204" pitchFamily="66" charset="0"/>
                    <a:cs typeface="Times New Roman" panose="02020603050405020304" pitchFamily="18" charset="0"/>
                  </a:rPr>
                  <a:t>Repeatability</a:t>
                </a:r>
                <a:r>
                  <a:rPr lang="en-US" sz="2800" b="1" dirty="0">
                    <a:solidFill>
                      <a:srgbClr val="FF0000"/>
                    </a:solidFill>
                    <a:latin typeface="Comic Sans MS" panose="030F0702030302020204" pitchFamily="66" charset="0"/>
                    <a:cs typeface="Times New Roman" panose="02020603050405020304" pitchFamily="18" charset="0"/>
                  </a:rPr>
                  <a:t/>
                </a:r>
                <a:endParaRPr lang="en-US" sz="2800" b="1" dirty="0" smtClean="0">
                  <a:solidFill>
                    <a:srgbClr val="FF0000"/>
                  </a:solidFill>
                  <a:latin typeface="Comic Sans MS" panose="030F0702030302020204" pitchFamily="66" charset="0"/>
                  <a:cs typeface="Times New Roman" panose="02020603050405020304" pitchFamily="18" charset="0"/>
                </a:endParaRPr>
              </a:p>
              <a:p>
                <a:pPr marL="457200" lvl="0" indent="-457200" algn="just">
                  <a:buFont typeface="Wingdings" panose="05000000000000000000" pitchFamily="2" charset="2"/>
                  <a:buChar char="ü"/>
                </a:pPr>
                <a:r>
                  <a:rPr lang="en-US" sz="2800" b="1" dirty="0" smtClean="0">
                    <a:latin typeface="Comic Sans MS" panose="030F0702030302020204" pitchFamily="66" charset="0"/>
                    <a:cs typeface="Times New Roman" panose="02020603050405020304" pitchFamily="18" charset="0"/>
                  </a:rPr>
                  <a:t>Repeatability measures the </a:t>
                </a:r>
                <a:r>
                  <a:rPr lang="en-US" sz="2800" b="1" dirty="0" smtClean="0">
                    <a:solidFill>
                      <a:srgbClr val="FF0000"/>
                    </a:solidFill>
                    <a:latin typeface="Comic Sans MS" panose="030F0702030302020204" pitchFamily="66" charset="0"/>
                    <a:cs typeface="Times New Roman" panose="02020603050405020304" pitchFamily="18" charset="0"/>
                  </a:rPr>
                  <a:t>correlation between repeated measurements</a:t>
                </a:r>
                <a:r>
                  <a:rPr lang="en-US" sz="2800" b="1" dirty="0" smtClean="0">
                    <a:latin typeface="Comic Sans MS" panose="030F0702030302020204" pitchFamily="66" charset="0"/>
                    <a:cs typeface="Times New Roman" panose="02020603050405020304" pitchFamily="18" charset="0"/>
                  </a:rPr>
                  <a:t/>
                </a:r>
                <a:r>
                  <a:rPr lang="en-US" sz="2800" b="1" dirty="0">
                    <a:latin typeface="Comic Sans MS" panose="030F0702030302020204" pitchFamily="66" charset="0"/>
                    <a:cs typeface="Times New Roman" panose="02020603050405020304" pitchFamily="18" charset="0"/>
                  </a:rPr>
                  <a:t>of the traits on the same individual.</a:t>
                </a:r>
              </a:p>
              <a:p>
                <a:pPr lvl="0" algn="just"/>
                <a:r>
                  <a:rPr lang="en-US" sz="2800" b="1" dirty="0" smtClean="0">
                    <a:latin typeface="Comic Sans MS" panose="030F0702030302020204" pitchFamily="66" charset="0"/>
                    <a:cs typeface="Times New Roman" panose="02020603050405020304" pitchFamily="18" charset="0"/>
                  </a:rPr>
                  <a:t>    Example </a:t>
                </a:r>
                <a:r>
                  <a:rPr lang="en-US" sz="2800" b="1" dirty="0">
                    <a:latin typeface="Comic Sans MS" panose="030F0702030302020204" pitchFamily="66" charset="0"/>
                    <a:cs typeface="Times New Roman" panose="02020603050405020304" pitchFamily="18" charset="0"/>
                  </a:rPr>
                  <a:t>– milk yield per lactation</a:t>
                </a:r>
              </a:p>
              <a:p>
                <a:pPr lvl="0" algn="just"/>
                <a:r>
                  <a:rPr lang="en-US" sz="2800" b="1" dirty="0" smtClean="0">
                    <a:latin typeface="Comic Sans MS" panose="030F0702030302020204" pitchFamily="66" charset="0"/>
                    <a:cs typeface="Times New Roman" panose="02020603050405020304" pitchFamily="18" charset="0"/>
                  </a:rPr>
                  <a:t>	        - Litter </a:t>
                </a:r>
                <a:r>
                  <a:rPr lang="en-US" sz="2800" b="1" dirty="0">
                    <a:latin typeface="Comic Sans MS" panose="030F0702030302020204" pitchFamily="66" charset="0"/>
                    <a:cs typeface="Times New Roman" panose="02020603050405020304" pitchFamily="18" charset="0"/>
                  </a:rPr>
                  <a:t>size in successive parturition</a:t>
                </a:r>
              </a:p>
              <a:p>
                <a:pPr lvl="0" algn="just"/>
                <a:r>
                  <a:rPr lang="en-US" sz="2800" b="1" dirty="0" smtClean="0">
                    <a:latin typeface="Comic Sans MS" panose="030F0702030302020204" pitchFamily="66" charset="0"/>
                    <a:cs typeface="Times New Roman" panose="02020603050405020304" pitchFamily="18" charset="0"/>
                  </a:rPr>
                  <a:t>	        - Wool </a:t>
                </a:r>
                <a:r>
                  <a:rPr lang="en-US" sz="2800" b="1" dirty="0">
                    <a:latin typeface="Comic Sans MS" panose="030F0702030302020204" pitchFamily="66" charset="0"/>
                    <a:cs typeface="Times New Roman" panose="02020603050405020304" pitchFamily="18" charset="0"/>
                  </a:rPr>
                  <a:t>production in successive shearing</a:t>
                </a:r>
              </a:p>
              <a:p>
                <a:pPr lvl="0" algn="just"/>
                <a:r>
                  <a:rPr lang="en-US" sz="2800" b="1" dirty="0" smtClean="0">
                    <a:latin typeface="Comic Sans MS" panose="030F0702030302020204" pitchFamily="66" charset="0"/>
                    <a:cs typeface="Times New Roman" panose="02020603050405020304" pitchFamily="18" charset="0"/>
                  </a:rPr>
                  <a:t/>
                </a:r>
                <a:r>
                  <a:rPr lang="en-US" sz="2800" b="1" dirty="0" smtClean="0">
                    <a:latin typeface="Comic Sans MS" panose="030F0702030302020204" pitchFamily="66" charset="0"/>
                    <a:cs typeface="Times New Roman" panose="02020603050405020304" pitchFamily="18" charset="0"/>
                  </a:rPr>
                  <a:t>- </a:t>
                </a:r>
                <a:r>
                  <a:rPr lang="en-US" sz="2800" b="1" dirty="0" smtClean="0">
                    <a:latin typeface="Comic Sans MS" panose="030F0702030302020204" pitchFamily="66" charset="0"/>
                    <a:cs typeface="Times New Roman" panose="02020603050405020304" pitchFamily="18" charset="0"/>
                  </a:rPr>
                  <a:t>Egg </a:t>
                </a:r>
                <a:r>
                  <a:rPr lang="en-US" sz="2800" b="1" dirty="0">
                    <a:latin typeface="Comic Sans MS" panose="030F0702030302020204" pitchFamily="66" charset="0"/>
                    <a:cs typeface="Times New Roman" panose="02020603050405020304" pitchFamily="18" charset="0"/>
                  </a:rPr>
                  <a:t>production in subsequent </a:t>
                </a:r>
                <a:r>
                  <a:rPr lang="en-US" sz="2800" b="1" dirty="0" smtClean="0">
                    <a:latin typeface="Comic Sans MS" panose="030F0702030302020204" pitchFamily="66" charset="0"/>
                    <a:cs typeface="Times New Roman" panose="02020603050405020304" pitchFamily="18" charset="0"/>
                  </a:rPr>
                  <a:t>month</a:t>
                </a:r>
                <a:r>
                  <a:rPr lang="en-US" sz="2800" b="1" dirty="0">
                    <a:latin typeface="Comic Sans MS" panose="030F0702030302020204" pitchFamily="66" charset="0"/>
                    <a:cs typeface="Times New Roman" panose="02020603050405020304" pitchFamily="18" charset="0"/>
                  </a:rPr>
                  <a:t> </a:t>
                </a:r>
              </a:p>
              <a:p>
                <a:pPr marL="342900" lvl="0" indent="-342900" algn="just">
                  <a:buFont typeface="Arial" panose="020B0604020202020204" pitchFamily="34" charset="0"/>
                  <a:buChar char="•"/>
                </a:pPr>
                <a:r>
                  <a:rPr lang="en-US" sz="2800" b="1" dirty="0">
                    <a:latin typeface="Comic Sans MS" panose="030F0702030302020204" pitchFamily="66" charset="0"/>
                    <a:cs typeface="Times New Roman" panose="02020603050405020304" pitchFamily="18" charset="0"/>
                  </a:rPr>
                  <a:t>The </a:t>
                </a:r>
                <a:r>
                  <a:rPr lang="en-US" sz="2800" b="1" dirty="0">
                    <a:solidFill>
                      <a:srgbClr val="FF0000"/>
                    </a:solidFill>
                    <a:latin typeface="Comic Sans MS" panose="030F0702030302020204" pitchFamily="66" charset="0"/>
                    <a:cs typeface="Times New Roman" panose="02020603050405020304" pitchFamily="18" charset="0"/>
                  </a:rPr>
                  <a:t>phenotype variance (</a:t>
                </a:r>
                <a:r>
                  <a:rPr lang="en-US" sz="2800" b="1" dirty="0" smtClean="0">
                    <a:solidFill>
                      <a:srgbClr val="FF0000"/>
                    </a:solidFill>
                    <a:latin typeface="Comic Sans MS" panose="030F0702030302020204" pitchFamily="66" charset="0"/>
                    <a:cs typeface="Times New Roman" panose="02020603050405020304" pitchFamily="18" charset="0"/>
                  </a:rPr>
                  <a:t>VP) </a:t>
                </a:r>
                <a:r>
                  <a:rPr lang="en-US" sz="2800" b="1" dirty="0" smtClean="0">
                    <a:latin typeface="Comic Sans MS" panose="030F0702030302020204" pitchFamily="66" charset="0"/>
                    <a:cs typeface="Times New Roman" panose="02020603050405020304" pitchFamily="18" charset="0"/>
                  </a:rPr>
                  <a:t>of </a:t>
                </a:r>
                <a:r>
                  <a:rPr lang="en-US" sz="2800" b="1" dirty="0">
                    <a:latin typeface="Comic Sans MS" panose="030F0702030302020204" pitchFamily="66" charset="0"/>
                    <a:cs typeface="Times New Roman" panose="02020603050405020304" pitchFamily="18" charset="0"/>
                  </a:rPr>
                  <a:t>such characters can be partitioned into variance </a:t>
                </a:r>
                <a:r>
                  <a:rPr lang="en-US" sz="2800" b="1" dirty="0" smtClean="0">
                    <a:latin typeface="Comic Sans MS" panose="030F0702030302020204" pitchFamily="66" charset="0"/>
                    <a:cs typeface="Times New Roman" panose="02020603050405020304" pitchFamily="18" charset="0"/>
                  </a:rPr>
                  <a:t>within individual </a:t>
                </a:r>
                <a:r>
                  <a:rPr lang="en-US" sz="2800" b="1" dirty="0">
                    <a:latin typeface="Comic Sans MS" panose="030F0702030302020204" pitchFamily="66" charset="0"/>
                    <a:cs typeface="Times New Roman" panose="02020603050405020304" pitchFamily="18" charset="0"/>
                  </a:rPr>
                  <a:t>(V</a:t>
                </a:r>
                <a:r>
                  <a:rPr lang="en-US" sz="2800" b="1" baseline="-25000" dirty="0">
                    <a:latin typeface="Comic Sans MS" panose="030F0702030302020204" pitchFamily="66" charset="0"/>
                    <a:cs typeface="Times New Roman" panose="02020603050405020304" pitchFamily="18" charset="0"/>
                  </a:rPr>
                  <a:t>Es</a:t>
                </a:r>
                <a:r>
                  <a:rPr lang="en-US" sz="2800" b="1" dirty="0">
                    <a:latin typeface="Comic Sans MS" panose="030F0702030302020204" pitchFamily="66" charset="0"/>
                    <a:cs typeface="Times New Roman" panose="02020603050405020304" pitchFamily="18" charset="0"/>
                  </a:rPr>
                  <a:t>) and variance between </a:t>
                </a:r>
                <a:r>
                  <a:rPr lang="en-US" sz="2800" b="1" dirty="0" smtClean="0">
                    <a:latin typeface="Comic Sans MS" panose="030F0702030302020204" pitchFamily="66" charset="0"/>
                    <a:cs typeface="Times New Roman" panose="02020603050405020304" pitchFamily="18" charset="0"/>
                  </a:rPr>
                  <a:t>individuals </a:t>
                </a:r>
                <a:r>
                  <a:rPr lang="en-US" sz="2800" b="1" dirty="0">
                    <a:latin typeface="Comic Sans MS" panose="030F0702030302020204" pitchFamily="66" charset="0"/>
                    <a:cs typeface="Times New Roman" panose="02020603050405020304" pitchFamily="18" charset="0"/>
                  </a:rPr>
                  <a:t>(</a:t>
                </a:r>
                <a:r>
                  <a:rPr lang="en-US" sz="2800" b="1" dirty="0" smtClean="0">
                    <a:latin typeface="Comic Sans MS" panose="030F0702030302020204" pitchFamily="66" charset="0"/>
                    <a:cs typeface="Times New Roman" panose="02020603050405020304" pitchFamily="18" charset="0"/>
                  </a:rPr>
                  <a:t>VG </a:t>
                </a:r>
                <a:r>
                  <a:rPr lang="en-US" sz="2800" b="1" dirty="0">
                    <a:latin typeface="Comic Sans MS" panose="030F0702030302020204" pitchFamily="66" charset="0"/>
                    <a:cs typeface="Times New Roman" panose="02020603050405020304" pitchFamily="18" charset="0"/>
                  </a:rPr>
                  <a:t>+ V</a:t>
                </a:r>
                <a:r>
                  <a:rPr lang="en-US" sz="2800" b="1" baseline="-25000" dirty="0">
                    <a:latin typeface="Comic Sans MS" panose="030F0702030302020204" pitchFamily="66" charset="0"/>
                    <a:cs typeface="Times New Roman" panose="02020603050405020304" pitchFamily="18" charset="0"/>
                  </a:rPr>
                  <a:t>Eg</a:t>
                </a:r>
                <a:r>
                  <a:rPr lang="en-US" sz="2800" b="1" dirty="0">
                    <a:latin typeface="Comic Sans MS" panose="030F0702030302020204" pitchFamily="66" charset="0"/>
                    <a:cs typeface="Times New Roman" panose="02020603050405020304" pitchFamily="18" charset="0"/>
                  </a:rPr>
                  <a:t>).</a:t>
                </a:r>
              </a:p>
              <a:p>
                <a:r>
                  <a:rPr lang="en-US" sz="2800" b="1" dirty="0" smtClean="0">
                    <a:latin typeface="Comic Sans MS" panose="030F0702030302020204" pitchFamily="66" charset="0"/>
                    <a:cs typeface="Times New Roman" panose="02020603050405020304" pitchFamily="18" charset="0"/>
                  </a:rPr>
                  <a:t>r </a:t>
                </a:r>
                <a:r>
                  <a:rPr lang="en-US" sz="2800" b="1" dirty="0">
                    <a:latin typeface="Comic Sans MS" panose="030F0702030302020204" pitchFamily="66" charset="0"/>
                    <a:cs typeface="Times New Roman" panose="02020603050405020304" pitchFamily="18" charset="0"/>
                  </a:rPr>
                  <a:t>= </a:t>
                </a:r>
                <a14:m>
                  <m:oMath xmlns:m="http://schemas.openxmlformats.org/officeDocument/2006/math">
                    <m:f>
                      <m:fPr>
                        <m:ctrlPr>
                          <a:rPr lang="en-US" sz="2800" b="1" i="1">
                            <a:latin typeface="Cambria Math" panose="02040503050406030204" pitchFamily="18" charset="0"/>
                          </a:rPr>
                        </m:ctrlPr>
                      </m:fPr>
                      <m:num>
                        <m:r>
                          <a:rPr lang="en-US" sz="2800" b="1" i="1">
                            <a:latin typeface="Cambria Math" panose="02040503050406030204" pitchFamily="18" charset="0"/>
                          </a:rPr>
                          <m:t>𝑽</m:t>
                        </m:r>
                        <m:r>
                          <a:rPr lang="en-IN" sz="2800" b="1" i="1" smtClean="0">
                            <a:latin typeface="Cambria Math" panose="02040503050406030204" pitchFamily="18" charset="0"/>
                          </a:rPr>
                          <m:t>𝑮</m:t>
                        </m:r>
                        <m:r>
                          <a:rPr lang="en-US" sz="2800" b="1" i="1">
                            <a:latin typeface="Cambria Math" panose="02040503050406030204" pitchFamily="18" charset="0"/>
                          </a:rPr>
                          <m:t>+</m:t>
                        </m:r>
                        <m:r>
                          <a:rPr lang="en-US" sz="2800" b="1" i="1">
                            <a:latin typeface="Cambria Math" panose="02040503050406030204" pitchFamily="18" charset="0"/>
                          </a:rPr>
                          <m:t>𝑽𝑬𝒈</m:t>
                        </m:r>
                      </m:num>
                      <m:den>
                        <m:r>
                          <a:rPr lang="en-US" sz="2800" b="1" i="1">
                            <a:latin typeface="Cambria Math" panose="02040503050406030204" pitchFamily="18" charset="0"/>
                          </a:rPr>
                          <m:t>𝑽</m:t>
                        </m:r>
                        <m:r>
                          <a:rPr lang="en-IN" sz="2800" b="1" i="1" smtClean="0">
                            <a:latin typeface="Cambria Math" panose="02040503050406030204" pitchFamily="18" charset="0"/>
                          </a:rPr>
                          <m:t>𝑷</m:t>
                        </m:r>
                      </m:den>
                    </m:f>
                    <m:r>
                      <a:rPr lang="en-US" sz="2800" b="1" i="1">
                        <a:latin typeface="Cambria Math" panose="02040503050406030204" pitchFamily="18" charset="0"/>
                      </a:rPr>
                      <m:t>= </m:t>
                    </m:r>
                    <m:f>
                      <m:fPr>
                        <m:ctrlPr>
                          <a:rPr lang="en-US" sz="2800" b="1" i="1">
                            <a:latin typeface="Cambria Math" panose="02040503050406030204" pitchFamily="18" charset="0"/>
                          </a:rPr>
                        </m:ctrlPr>
                      </m:fPr>
                      <m:num>
                        <m:r>
                          <a:rPr lang="en-US" sz="2800" b="1" i="1">
                            <a:latin typeface="Cambria Math" panose="02040503050406030204" pitchFamily="18" charset="0"/>
                          </a:rPr>
                          <m:t>𝑽𝑮</m:t>
                        </m:r>
                        <m:r>
                          <a:rPr lang="en-US" sz="2800" b="1" i="1">
                            <a:latin typeface="Cambria Math" panose="02040503050406030204" pitchFamily="18" charset="0"/>
                          </a:rPr>
                          <m:t>+</m:t>
                        </m:r>
                        <m:r>
                          <a:rPr lang="en-US" sz="2800" b="1" i="1">
                            <a:latin typeface="Cambria Math" panose="02040503050406030204" pitchFamily="18" charset="0"/>
                          </a:rPr>
                          <m:t>𝑬𝒈</m:t>
                        </m:r>
                      </m:num>
                      <m:den>
                        <m:r>
                          <a:rPr lang="en-US" sz="2800" b="1" i="1">
                            <a:latin typeface="Cambria Math" panose="02040503050406030204" pitchFamily="18" charset="0"/>
                          </a:rPr>
                          <m:t>𝑽𝑮</m:t>
                        </m:r>
                        <m:r>
                          <a:rPr lang="en-US" sz="2800" b="1" i="1">
                            <a:latin typeface="Cambria Math" panose="02040503050406030204" pitchFamily="18" charset="0"/>
                          </a:rPr>
                          <m:t>+</m:t>
                        </m:r>
                        <m:r>
                          <a:rPr lang="en-IN" sz="2800" b="1" i="1" smtClean="0">
                            <a:latin typeface="Cambria Math" panose="02040503050406030204" pitchFamily="18" charset="0"/>
                          </a:rPr>
                          <m:t>𝑽</m:t>
                        </m:r>
                        <m:r>
                          <a:rPr lang="en-US" sz="2800" b="1" i="1">
                            <a:latin typeface="Cambria Math" panose="02040503050406030204" pitchFamily="18" charset="0"/>
                          </a:rPr>
                          <m:t>𝑬𝒈</m:t>
                        </m:r>
                        <m:r>
                          <a:rPr lang="en-US" sz="2800" b="1" i="1">
                            <a:latin typeface="Cambria Math" panose="02040503050406030204" pitchFamily="18" charset="0"/>
                          </a:rPr>
                          <m:t>+</m:t>
                        </m:r>
                        <m:r>
                          <a:rPr lang="en-US" sz="2800" b="1" i="1">
                            <a:latin typeface="Cambria Math" panose="02040503050406030204" pitchFamily="18" charset="0"/>
                          </a:rPr>
                          <m:t>𝑽𝑬𝒔</m:t>
                        </m:r>
                      </m:den>
                    </m:f>
                  </m:oMath>
                </a14:m>
                <a:endParaRPr lang="en-US" sz="2800" b="1" dirty="0">
                  <a:latin typeface="Comic Sans MS" panose="030F0702030302020204" pitchFamily="66" charset="0"/>
                  <a:cs typeface="Times New Roman" panose="02020603050405020304" pitchFamily="18" charset="0"/>
                </a:endParaRPr>
              </a:p>
              <a:p>
                <a:pPr marL="342900" lvl="0" indent="-342900" algn="just">
                  <a:buFont typeface="Arial" panose="020B0604020202020204" pitchFamily="34" charset="0"/>
                  <a:buChar char="•"/>
                </a:pPr>
                <a:r>
                  <a:rPr lang="en-US" sz="2800" b="1" dirty="0">
                    <a:latin typeface="Comic Sans MS" panose="030F0702030302020204" pitchFamily="66" charset="0"/>
                    <a:cs typeface="Times New Roman" panose="02020603050405020304" pitchFamily="18" charset="0"/>
                  </a:rPr>
                  <a:t>It </a:t>
                </a:r>
                <a:r>
                  <a:rPr lang="en-US" sz="2800" b="1" dirty="0">
                    <a:solidFill>
                      <a:srgbClr val="FF0000"/>
                    </a:solidFill>
                    <a:latin typeface="Comic Sans MS" panose="030F0702030302020204" pitchFamily="66" charset="0"/>
                    <a:cs typeface="Times New Roman" panose="02020603050405020304" pitchFamily="18" charset="0"/>
                  </a:rPr>
                  <a:t>ranges from 0 to 1</a:t>
                </a:r>
                <a:r>
                  <a:rPr lang="en-US" sz="2800" b="1" dirty="0">
                    <a:latin typeface="Comic Sans MS" panose="030F0702030302020204" pitchFamily="66" charset="0"/>
                    <a:cs typeface="Times New Roman" panose="02020603050405020304" pitchFamily="18" charset="0"/>
                  </a:rPr>
                  <a:t/>
                </a:r>
              </a:p>
              <a:p>
                <a:pPr algn="just"/>
                <a:endParaRPr lang="en-US" sz="2800" b="1" dirty="0">
                  <a:latin typeface="Comic Sans MS" panose="030F0702030302020204" pitchFamily="66" charset="0"/>
                </a:endParaRPr>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567559" y="388886"/>
                <a:ext cx="8253248" cy="6127531"/>
              </a:xfrm>
              <a:blipFill>
                <a:blip r:embed="rId2"/>
                <a:stretch>
                  <a:fillRect l="-997" t="-2488" r="-1163" b="-1493"/>
                </a:stretch>
              </a:blipFill>
            </p:spPr>
            <p:txBody>
              <a:bodyPr/>
              <a:lstStyle/>
              <a:p>
                <a:r>
                  <a:rPr lang="en-IN" dirty="0">
                    <a:noFill/>
                  </a:rPr>
                  <a:t> </a:t>
                </a:r>
              </a:p>
            </p:txBody>
          </p:sp>
        </mc:Fallback>
      </mc:AlternateContent>
    </p:spTree>
    <p:extLst>
      <p:ext uri="{BB962C8B-B14F-4D97-AF65-F5344CB8AC3E}">
        <p14:creationId xmlns="" xmlns:p14="http://schemas.microsoft.com/office/powerpoint/2010/main" val="411733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IN" sz="3600" b="1" dirty="0" smtClean="0">
                <a:solidFill>
                  <a:srgbClr val="FF0000"/>
                </a:solidFill>
                <a:latin typeface="Comic Sans MS" pitchFamily="66" charset="0"/>
              </a:rPr>
              <a:t>Use  of Repeatability</a:t>
            </a:r>
            <a:endParaRPr lang="en-IN" b="1" dirty="0">
              <a:solidFill>
                <a:srgbClr val="FF0000"/>
              </a:solidFill>
              <a:latin typeface="Comic Sans MS" pitchFamily="66" charset="0"/>
            </a:endParaRPr>
          </a:p>
        </p:txBody>
      </p:sp>
      <p:sp>
        <p:nvSpPr>
          <p:cNvPr id="3" name="Content Placeholder 2"/>
          <p:cNvSpPr>
            <a:spLocks noGrp="1"/>
          </p:cNvSpPr>
          <p:nvPr>
            <p:ph idx="1"/>
          </p:nvPr>
        </p:nvSpPr>
        <p:spPr>
          <a:xfrm>
            <a:off x="457200" y="1371600"/>
            <a:ext cx="8229600" cy="4754563"/>
          </a:xfrm>
        </p:spPr>
        <p:txBody>
          <a:bodyPr/>
          <a:lstStyle/>
          <a:p>
            <a:pPr algn="just">
              <a:spcBef>
                <a:spcPts val="1200"/>
              </a:spcBef>
              <a:spcAft>
                <a:spcPts val="600"/>
              </a:spcAft>
            </a:pPr>
            <a:r>
              <a:rPr lang="en-IN" dirty="0" smtClean="0">
                <a:latin typeface="Comic Sans MS" pitchFamily="66" charset="0"/>
              </a:rPr>
              <a:t>To show </a:t>
            </a:r>
            <a:r>
              <a:rPr lang="en-IN" dirty="0" smtClean="0">
                <a:solidFill>
                  <a:srgbClr val="7030A0"/>
                </a:solidFill>
                <a:latin typeface="Comic Sans MS" pitchFamily="66" charset="0"/>
              </a:rPr>
              <a:t>how  much is gained from repeated measurements.</a:t>
            </a:r>
          </a:p>
          <a:p>
            <a:pPr algn="just">
              <a:spcBef>
                <a:spcPts val="1200"/>
              </a:spcBef>
              <a:spcAft>
                <a:spcPts val="600"/>
              </a:spcAft>
            </a:pPr>
            <a:r>
              <a:rPr lang="en-IN" dirty="0" smtClean="0">
                <a:solidFill>
                  <a:srgbClr val="002060"/>
                </a:solidFill>
                <a:latin typeface="Comic Sans MS" pitchFamily="66" charset="0"/>
              </a:rPr>
              <a:t>To sets upper limit of genetic determination (VG/VP) and heritability (VA/VP).</a:t>
            </a:r>
          </a:p>
          <a:p>
            <a:pPr algn="just">
              <a:spcBef>
                <a:spcPts val="1200"/>
              </a:spcBef>
              <a:spcAft>
                <a:spcPts val="600"/>
              </a:spcAft>
            </a:pPr>
            <a:r>
              <a:rPr lang="en-IN" dirty="0" smtClean="0">
                <a:solidFill>
                  <a:srgbClr val="C00000"/>
                </a:solidFill>
                <a:latin typeface="Comic Sans MS" pitchFamily="66" charset="0"/>
              </a:rPr>
              <a:t>To predict future performance from the past records.</a:t>
            </a:r>
            <a:endParaRPr lang="en-IN" dirty="0">
              <a:solidFill>
                <a:srgbClr val="C00000"/>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514350" indent="-514350" algn="just">
              <a:buFont typeface="+mj-lt"/>
              <a:buAutoNum type="arabicPeriod"/>
            </a:pPr>
            <a:r>
              <a:rPr lang="en-IN" b="1" dirty="0" smtClean="0">
                <a:solidFill>
                  <a:srgbClr val="FF0000"/>
                </a:solidFill>
                <a:latin typeface="Comic Sans MS" pitchFamily="66" charset="0"/>
              </a:rPr>
              <a:t>To sets upper limit of genetic determination and heritability:</a:t>
            </a:r>
          </a:p>
          <a:p>
            <a:pPr marL="514350" indent="-514350" algn="just">
              <a:spcBef>
                <a:spcPts val="1200"/>
              </a:spcBef>
              <a:spcAft>
                <a:spcPts val="600"/>
              </a:spcAft>
              <a:buNone/>
            </a:pPr>
            <a:r>
              <a:rPr lang="en-IN" b="1" dirty="0" smtClean="0">
                <a:latin typeface="Comic Sans MS" pitchFamily="66" charset="0"/>
              </a:rPr>
              <a:t>	</a:t>
            </a:r>
            <a:r>
              <a:rPr lang="en-IN" dirty="0" smtClean="0">
                <a:latin typeface="Comic Sans MS" pitchFamily="66" charset="0"/>
              </a:rPr>
              <a:t>Repeatability</a:t>
            </a:r>
            <a:r>
              <a:rPr lang="en-IN" b="1" dirty="0" smtClean="0">
                <a:latin typeface="Comic Sans MS" pitchFamily="66" charset="0"/>
              </a:rPr>
              <a:t>, </a:t>
            </a:r>
            <a:r>
              <a:rPr lang="en-IN" dirty="0" smtClean="0">
                <a:solidFill>
                  <a:srgbClr val="7030A0"/>
                </a:solidFill>
                <a:latin typeface="Comic Sans MS" pitchFamily="66" charset="0"/>
              </a:rPr>
              <a:t>r = (VG + </a:t>
            </a:r>
            <a:r>
              <a:rPr lang="en-IN" dirty="0" err="1" smtClean="0">
                <a:solidFill>
                  <a:srgbClr val="7030A0"/>
                </a:solidFill>
                <a:latin typeface="Comic Sans MS" pitchFamily="66" charset="0"/>
              </a:rPr>
              <a:t>VEg</a:t>
            </a:r>
            <a:r>
              <a:rPr lang="en-IN" dirty="0" smtClean="0">
                <a:solidFill>
                  <a:srgbClr val="7030A0"/>
                </a:solidFill>
                <a:latin typeface="Comic Sans MS" pitchFamily="66" charset="0"/>
              </a:rPr>
              <a:t>)/VP</a:t>
            </a:r>
          </a:p>
          <a:p>
            <a:pPr marL="514350" indent="-514350" algn="just">
              <a:spcBef>
                <a:spcPts val="1200"/>
              </a:spcBef>
              <a:spcAft>
                <a:spcPts val="600"/>
              </a:spcAft>
              <a:buNone/>
            </a:pPr>
            <a:r>
              <a:rPr lang="en-IN" dirty="0" smtClean="0">
                <a:latin typeface="Comic Sans MS" pitchFamily="66" charset="0"/>
              </a:rPr>
              <a:t>	Genetic determination = </a:t>
            </a:r>
            <a:r>
              <a:rPr lang="en-IN" dirty="0" smtClean="0">
                <a:solidFill>
                  <a:srgbClr val="00B050"/>
                </a:solidFill>
                <a:latin typeface="Comic Sans MS" pitchFamily="66" charset="0"/>
              </a:rPr>
              <a:t>VG/VP</a:t>
            </a:r>
          </a:p>
          <a:p>
            <a:pPr marL="514350" indent="-514350" algn="just">
              <a:spcBef>
                <a:spcPts val="1200"/>
              </a:spcBef>
              <a:spcAft>
                <a:spcPts val="600"/>
              </a:spcAft>
              <a:buNone/>
            </a:pPr>
            <a:r>
              <a:rPr lang="en-IN" dirty="0" smtClean="0">
                <a:latin typeface="Comic Sans MS" pitchFamily="66" charset="0"/>
              </a:rPr>
              <a:t>	Heritability, </a:t>
            </a:r>
            <a:r>
              <a:rPr lang="en-IN" dirty="0" smtClean="0">
                <a:solidFill>
                  <a:srgbClr val="C00000"/>
                </a:solidFill>
                <a:latin typeface="Comic Sans MS" pitchFamily="66" charset="0"/>
              </a:rPr>
              <a:t>h2 = VA/VP</a:t>
            </a:r>
          </a:p>
          <a:p>
            <a:pPr marL="514350" indent="-514350" algn="just">
              <a:spcBef>
                <a:spcPts val="1200"/>
              </a:spcBef>
              <a:spcAft>
                <a:spcPts val="600"/>
              </a:spcAft>
              <a:buNone/>
            </a:pPr>
            <a:r>
              <a:rPr lang="en-IN" dirty="0" smtClean="0">
                <a:latin typeface="Comic Sans MS" pitchFamily="66" charset="0"/>
              </a:rPr>
              <a:t>Since, </a:t>
            </a:r>
            <a:r>
              <a:rPr lang="en-IN" dirty="0" smtClean="0">
                <a:solidFill>
                  <a:srgbClr val="002060"/>
                </a:solidFill>
                <a:latin typeface="Comic Sans MS" pitchFamily="66" charset="0"/>
              </a:rPr>
              <a:t>(VG + </a:t>
            </a:r>
            <a:r>
              <a:rPr lang="en-IN" dirty="0" err="1" smtClean="0">
                <a:solidFill>
                  <a:srgbClr val="002060"/>
                </a:solidFill>
                <a:latin typeface="Comic Sans MS" pitchFamily="66" charset="0"/>
              </a:rPr>
              <a:t>Veg</a:t>
            </a:r>
            <a:r>
              <a:rPr lang="en-IN" dirty="0" smtClean="0">
                <a:solidFill>
                  <a:srgbClr val="002060"/>
                </a:solidFill>
                <a:latin typeface="Comic Sans MS" pitchFamily="66" charset="0"/>
              </a:rPr>
              <a:t>)/VP &gt; VG/VP &gt; VA/VP</a:t>
            </a:r>
          </a:p>
          <a:p>
            <a:pPr marL="514350" indent="-514350" algn="just">
              <a:spcBef>
                <a:spcPts val="1200"/>
              </a:spcBef>
              <a:spcAft>
                <a:spcPts val="600"/>
              </a:spcAft>
              <a:buNone/>
            </a:pPr>
            <a:r>
              <a:rPr lang="en-IN" dirty="0" smtClean="0">
                <a:latin typeface="Comic Sans MS" pitchFamily="66" charset="0"/>
              </a:rPr>
              <a:t>Hence,</a:t>
            </a:r>
            <a:r>
              <a:rPr lang="en-IN" dirty="0" smtClean="0">
                <a:solidFill>
                  <a:srgbClr val="7030A0"/>
                </a:solidFill>
                <a:latin typeface="Comic Sans MS" pitchFamily="66" charset="0"/>
              </a:rPr>
              <a:t> r &gt; Genetic determination &gt; h2</a:t>
            </a:r>
          </a:p>
          <a:p>
            <a:pPr marL="514350" indent="-514350" algn="just">
              <a:buNone/>
            </a:pPr>
            <a:r>
              <a:rPr lang="en-IN" dirty="0" smtClean="0">
                <a:latin typeface="Comic Sans MS" pitchFamily="66" charset="0"/>
              </a:rPr>
              <a:t>	</a:t>
            </a:r>
          </a:p>
          <a:p>
            <a:pPr marL="514350" indent="-514350" algn="just">
              <a:buNone/>
            </a:pPr>
            <a:r>
              <a:rPr lang="en-IN" b="1" dirty="0" smtClean="0">
                <a:latin typeface="Comic Sans MS" pitchFamily="66" charset="0"/>
              </a:rPr>
              <a:t>	</a:t>
            </a:r>
          </a:p>
          <a:p>
            <a:pPr algn="just">
              <a:buNone/>
            </a:pPr>
            <a:endParaRPr lang="en-IN" b="1" dirty="0" smtClean="0">
              <a:latin typeface="Comic Sans MS" pitchFamily="66" charset="0"/>
            </a:endParaRPr>
          </a:p>
          <a:p>
            <a:pPr algn="just"/>
            <a:endParaRPr lang="en-IN" b="1"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10000"/>
          </a:bodyPr>
          <a:lstStyle/>
          <a:p>
            <a:pPr>
              <a:buNone/>
            </a:pPr>
            <a:r>
              <a:rPr lang="en-IN" dirty="0" smtClean="0">
                <a:latin typeface="Comic Sans MS" pitchFamily="66" charset="0"/>
              </a:rPr>
              <a:t>2.</a:t>
            </a:r>
            <a:r>
              <a:rPr lang="en-IN" sz="3800" dirty="0" smtClean="0">
                <a:solidFill>
                  <a:srgbClr val="FF0000"/>
                </a:solidFill>
                <a:latin typeface="Comic Sans MS" pitchFamily="66" charset="0"/>
              </a:rPr>
              <a:t> </a:t>
            </a:r>
            <a:r>
              <a:rPr lang="en-IN" sz="3800" b="1" dirty="0" smtClean="0">
                <a:solidFill>
                  <a:srgbClr val="FF0000"/>
                </a:solidFill>
                <a:latin typeface="Comic Sans MS" pitchFamily="66" charset="0"/>
              </a:rPr>
              <a:t>Gain from repeated measurements:</a:t>
            </a:r>
            <a:endParaRPr lang="en-IN" b="1" dirty="0" smtClean="0">
              <a:solidFill>
                <a:srgbClr val="FF0000"/>
              </a:solidFill>
              <a:latin typeface="Comic Sans MS" pitchFamily="66" charset="0"/>
            </a:endParaRPr>
          </a:p>
          <a:p>
            <a:pPr>
              <a:buNone/>
            </a:pPr>
            <a:endParaRPr lang="en-IN" b="1" dirty="0" smtClean="0">
              <a:latin typeface="Comic Sans MS" pitchFamily="66" charset="0"/>
            </a:endParaRPr>
          </a:p>
          <a:p>
            <a:pPr algn="just">
              <a:spcBef>
                <a:spcPts val="1200"/>
              </a:spcBef>
              <a:spcAft>
                <a:spcPts val="600"/>
              </a:spcAft>
              <a:buFont typeface="Wingdings" pitchFamily="2" charset="2"/>
              <a:buChar char="v"/>
            </a:pPr>
            <a:r>
              <a:rPr lang="en-IN" dirty="0" smtClean="0">
                <a:latin typeface="Comic Sans MS" pitchFamily="66" charset="0"/>
              </a:rPr>
              <a:t> </a:t>
            </a:r>
            <a:r>
              <a:rPr lang="en-IN" dirty="0" smtClean="0">
                <a:solidFill>
                  <a:srgbClr val="0070C0"/>
                </a:solidFill>
                <a:latin typeface="Comic Sans MS" pitchFamily="66" charset="0"/>
              </a:rPr>
              <a:t>If repeatability is high, little will be gained; </a:t>
            </a:r>
            <a:r>
              <a:rPr lang="en-IN" dirty="0" smtClean="0">
                <a:latin typeface="Comic Sans MS" pitchFamily="66" charset="0"/>
              </a:rPr>
              <a:t>if </a:t>
            </a:r>
            <a:r>
              <a:rPr lang="en-IN" dirty="0" smtClean="0">
                <a:solidFill>
                  <a:srgbClr val="7030A0"/>
                </a:solidFill>
                <a:latin typeface="Comic Sans MS" pitchFamily="66" charset="0"/>
              </a:rPr>
              <a:t>repeatability is low, more will be gained.</a:t>
            </a:r>
          </a:p>
          <a:p>
            <a:pPr algn="just">
              <a:spcBef>
                <a:spcPts val="1200"/>
              </a:spcBef>
              <a:spcAft>
                <a:spcPts val="600"/>
              </a:spcAft>
              <a:buFont typeface="Wingdings" pitchFamily="2" charset="2"/>
              <a:buChar char="v"/>
            </a:pPr>
            <a:r>
              <a:rPr lang="en-IN" dirty="0" smtClean="0">
                <a:solidFill>
                  <a:srgbClr val="C00000"/>
                </a:solidFill>
                <a:latin typeface="Comic Sans MS" pitchFamily="66" charset="0"/>
              </a:rPr>
              <a:t>Only special environmental variance component, VEs, can be reduced by increasing the number of measurements.</a:t>
            </a:r>
          </a:p>
          <a:p>
            <a:pPr algn="just">
              <a:spcBef>
                <a:spcPts val="1200"/>
              </a:spcBef>
              <a:spcAft>
                <a:spcPts val="600"/>
              </a:spcAft>
              <a:buFont typeface="Wingdings" pitchFamily="2" charset="2"/>
              <a:buChar char="v"/>
            </a:pPr>
            <a:r>
              <a:rPr lang="en-IN" dirty="0" smtClean="0">
                <a:latin typeface="Comic Sans MS" pitchFamily="66" charset="0"/>
              </a:rPr>
              <a:t> Then,</a:t>
            </a:r>
            <a:r>
              <a:rPr lang="en-IN" dirty="0" smtClean="0">
                <a:solidFill>
                  <a:srgbClr val="7030A0"/>
                </a:solidFill>
                <a:latin typeface="Comic Sans MS" pitchFamily="66" charset="0"/>
              </a:rPr>
              <a:t> VP(n) = VG + </a:t>
            </a:r>
            <a:r>
              <a:rPr lang="en-IN" dirty="0" err="1" smtClean="0">
                <a:solidFill>
                  <a:srgbClr val="7030A0"/>
                </a:solidFill>
                <a:latin typeface="Comic Sans MS" pitchFamily="66" charset="0"/>
              </a:rPr>
              <a:t>VEg</a:t>
            </a:r>
            <a:r>
              <a:rPr lang="en-IN" dirty="0" smtClean="0">
                <a:solidFill>
                  <a:srgbClr val="7030A0"/>
                </a:solidFill>
                <a:latin typeface="Comic Sans MS" pitchFamily="66" charset="0"/>
              </a:rPr>
              <a:t> + 1/n(VEs)</a:t>
            </a:r>
          </a:p>
          <a:p>
            <a:pPr algn="just">
              <a:spcBef>
                <a:spcPts val="1200"/>
              </a:spcBef>
              <a:spcAft>
                <a:spcPts val="600"/>
              </a:spcAft>
              <a:buFont typeface="Wingdings" pitchFamily="2" charset="2"/>
              <a:buChar char="v"/>
            </a:pPr>
            <a:r>
              <a:rPr lang="en-IN" dirty="0" smtClean="0">
                <a:latin typeface="Comic Sans MS" pitchFamily="66" charset="0"/>
              </a:rPr>
              <a:t> This </a:t>
            </a:r>
            <a:r>
              <a:rPr lang="en-IN" dirty="0" smtClean="0">
                <a:solidFill>
                  <a:srgbClr val="FF0000"/>
                </a:solidFill>
                <a:latin typeface="Comic Sans MS" pitchFamily="66" charset="0"/>
              </a:rPr>
              <a:t>reduction in phenotypic variance represents the gain in accuracy.</a:t>
            </a:r>
          </a:p>
          <a:p>
            <a:pPr>
              <a:buNone/>
            </a:pPr>
            <a:r>
              <a:rPr lang="en-IN" dirty="0" smtClean="0">
                <a:latin typeface="Comic Sans MS" pitchFamily="66" charset="0"/>
              </a:rPr>
              <a:t>	</a:t>
            </a:r>
            <a:endParaRPr lang="en-IN"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10000"/>
          </a:bodyPr>
          <a:lstStyle/>
          <a:p>
            <a:pPr algn="just">
              <a:spcBef>
                <a:spcPts val="1200"/>
              </a:spcBef>
              <a:spcAft>
                <a:spcPts val="600"/>
              </a:spcAft>
            </a:pPr>
            <a:r>
              <a:rPr lang="en-IN" sz="2800" dirty="0" smtClean="0">
                <a:solidFill>
                  <a:srgbClr val="FF0000"/>
                </a:solidFill>
                <a:latin typeface="Comic Sans MS" pitchFamily="66" charset="0"/>
              </a:rPr>
              <a:t>The variance of mean of n measurements as a proportion of the variance of one measurement can be expressed in terms of repeatability, as follows:</a:t>
            </a:r>
          </a:p>
          <a:p>
            <a:pPr marL="360000" algn="just">
              <a:spcBef>
                <a:spcPts val="1200"/>
              </a:spcBef>
              <a:spcAft>
                <a:spcPts val="600"/>
              </a:spcAft>
              <a:buNone/>
            </a:pPr>
            <a:r>
              <a:rPr lang="en-IN" sz="2800" dirty="0" smtClean="0">
                <a:latin typeface="Comic Sans MS" pitchFamily="66" charset="0"/>
              </a:rPr>
              <a:t> Repeatability,  r = (VG + </a:t>
            </a:r>
            <a:r>
              <a:rPr lang="en-IN" sz="2800" dirty="0" err="1" smtClean="0">
                <a:latin typeface="Comic Sans MS" pitchFamily="66" charset="0"/>
              </a:rPr>
              <a:t>VEg</a:t>
            </a:r>
            <a:r>
              <a:rPr lang="en-IN" sz="2800" dirty="0" smtClean="0">
                <a:latin typeface="Comic Sans MS" pitchFamily="66" charset="0"/>
              </a:rPr>
              <a:t>)/VP</a:t>
            </a:r>
          </a:p>
          <a:p>
            <a:pPr marL="360000" algn="just">
              <a:spcBef>
                <a:spcPts val="1200"/>
              </a:spcBef>
              <a:spcAft>
                <a:spcPts val="600"/>
              </a:spcAft>
              <a:buNone/>
            </a:pPr>
            <a:r>
              <a:rPr lang="en-IN" sz="2800" dirty="0" smtClean="0">
                <a:latin typeface="Comic Sans MS" pitchFamily="66" charset="0"/>
              </a:rPr>
              <a:t>				or, </a:t>
            </a:r>
            <a:r>
              <a:rPr lang="en-IN" sz="2800" dirty="0" err="1" smtClean="0">
                <a:latin typeface="Comic Sans MS" pitchFamily="66" charset="0"/>
              </a:rPr>
              <a:t>rVP</a:t>
            </a:r>
            <a:r>
              <a:rPr lang="en-IN" sz="2800" dirty="0" smtClean="0">
                <a:latin typeface="Comic Sans MS" pitchFamily="66" charset="0"/>
              </a:rPr>
              <a:t> = VG + </a:t>
            </a:r>
            <a:r>
              <a:rPr lang="en-IN" sz="2800" dirty="0" err="1" smtClean="0">
                <a:latin typeface="Comic Sans MS" pitchFamily="66" charset="0"/>
              </a:rPr>
              <a:t>Veg</a:t>
            </a:r>
            <a:endParaRPr lang="en-IN" sz="2800" dirty="0" smtClean="0">
              <a:latin typeface="Comic Sans MS" pitchFamily="66" charset="0"/>
            </a:endParaRPr>
          </a:p>
          <a:p>
            <a:pPr marL="360000" algn="just">
              <a:spcBef>
                <a:spcPts val="1200"/>
              </a:spcBef>
              <a:spcAft>
                <a:spcPts val="600"/>
              </a:spcAft>
              <a:buNone/>
            </a:pPr>
            <a:r>
              <a:rPr lang="en-IN" sz="2800" dirty="0" smtClean="0">
                <a:latin typeface="Comic Sans MS" pitchFamily="66" charset="0"/>
              </a:rPr>
              <a:t>VEs / VP = 1 – r   or, VEs = (1 – r)VP</a:t>
            </a:r>
          </a:p>
          <a:p>
            <a:pPr marL="360000" algn="just">
              <a:spcBef>
                <a:spcPts val="1200"/>
              </a:spcBef>
              <a:spcAft>
                <a:spcPts val="600"/>
              </a:spcAft>
              <a:buNone/>
            </a:pPr>
            <a:r>
              <a:rPr lang="en-IN" sz="2800" dirty="0" smtClean="0">
                <a:latin typeface="Comic Sans MS" pitchFamily="66" charset="0"/>
              </a:rPr>
              <a:t>VP(n) = VG + </a:t>
            </a:r>
            <a:r>
              <a:rPr lang="en-IN" sz="2800" dirty="0" err="1" smtClean="0">
                <a:latin typeface="Comic Sans MS" pitchFamily="66" charset="0"/>
              </a:rPr>
              <a:t>VEg</a:t>
            </a:r>
            <a:r>
              <a:rPr lang="en-IN" sz="2800" dirty="0" smtClean="0">
                <a:latin typeface="Comic Sans MS" pitchFamily="66" charset="0"/>
              </a:rPr>
              <a:t> + 1/n(VEs)</a:t>
            </a:r>
          </a:p>
          <a:p>
            <a:pPr algn="just">
              <a:spcBef>
                <a:spcPts val="1200"/>
              </a:spcBef>
              <a:spcAft>
                <a:spcPts val="600"/>
              </a:spcAft>
              <a:buNone/>
            </a:pPr>
            <a:r>
              <a:rPr lang="en-IN" sz="2800" dirty="0" smtClean="0">
                <a:latin typeface="Comic Sans MS" pitchFamily="66" charset="0"/>
              </a:rPr>
              <a:t>		= </a:t>
            </a:r>
            <a:r>
              <a:rPr lang="en-IN" sz="2800" dirty="0" err="1" smtClean="0">
                <a:latin typeface="Comic Sans MS" pitchFamily="66" charset="0"/>
              </a:rPr>
              <a:t>rVP</a:t>
            </a:r>
            <a:r>
              <a:rPr lang="en-IN" sz="2800" dirty="0" smtClean="0">
                <a:latin typeface="Comic Sans MS" pitchFamily="66" charset="0"/>
              </a:rPr>
              <a:t> + 1/n(1 – r)VP</a:t>
            </a:r>
          </a:p>
          <a:p>
            <a:pPr algn="just">
              <a:spcBef>
                <a:spcPts val="1200"/>
              </a:spcBef>
              <a:spcAft>
                <a:spcPts val="600"/>
              </a:spcAft>
              <a:buNone/>
            </a:pPr>
            <a:r>
              <a:rPr lang="en-IN" sz="2800" dirty="0" smtClean="0">
                <a:latin typeface="Comic Sans MS" pitchFamily="66" charset="0"/>
              </a:rPr>
              <a:t>		= VP[r + 1/n(1 – r)]</a:t>
            </a:r>
          </a:p>
          <a:p>
            <a:pPr algn="just">
              <a:spcBef>
                <a:spcPts val="1200"/>
              </a:spcBef>
              <a:spcAft>
                <a:spcPts val="600"/>
              </a:spcAft>
              <a:buNone/>
            </a:pPr>
            <a:r>
              <a:rPr lang="en-IN" sz="2800" dirty="0" smtClean="0">
                <a:solidFill>
                  <a:srgbClr val="FF0000"/>
                </a:solidFill>
                <a:latin typeface="Comic Sans MS" pitchFamily="66" charset="0"/>
              </a:rPr>
              <a:t>VP(n)/VP</a:t>
            </a:r>
            <a:r>
              <a:rPr lang="en-IN" sz="2800" dirty="0" smtClean="0">
                <a:latin typeface="Comic Sans MS" pitchFamily="66" charset="0"/>
              </a:rPr>
              <a:t>	 =( nr + 1 – r)/n</a:t>
            </a:r>
          </a:p>
          <a:p>
            <a:pPr algn="just">
              <a:spcBef>
                <a:spcPts val="1200"/>
              </a:spcBef>
              <a:spcAft>
                <a:spcPts val="600"/>
              </a:spcAft>
              <a:buNone/>
            </a:pPr>
            <a:r>
              <a:rPr lang="en-IN" sz="2800" dirty="0" smtClean="0">
                <a:latin typeface="Comic Sans MS" pitchFamily="66" charset="0"/>
              </a:rPr>
              <a:t>			= </a:t>
            </a:r>
            <a:r>
              <a:rPr lang="en-IN" sz="2800" dirty="0" smtClean="0">
                <a:solidFill>
                  <a:srgbClr val="0070C0"/>
                </a:solidFill>
                <a:latin typeface="Comic Sans MS" pitchFamily="66" charset="0"/>
              </a:rPr>
              <a:t>[1 + (n – 1)r]/n</a:t>
            </a:r>
          </a:p>
          <a:p>
            <a:pPr algn="just">
              <a:spcBef>
                <a:spcPts val="1200"/>
              </a:spcBef>
              <a:spcAft>
                <a:spcPts val="600"/>
              </a:spcAft>
              <a:buNone/>
            </a:pPr>
            <a:r>
              <a:rPr lang="en-IN" sz="2800" dirty="0" smtClean="0">
                <a:latin typeface="Comic Sans MS" pitchFamily="66" charset="0"/>
              </a:rPr>
              <a:t>			</a:t>
            </a:r>
            <a:endParaRPr lang="en-IN" sz="2800" dirty="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IN" b="1" dirty="0" smtClean="0">
                <a:latin typeface="Comic Sans MS" pitchFamily="66" charset="0"/>
              </a:rPr>
              <a:t>3.</a:t>
            </a:r>
            <a:r>
              <a:rPr lang="en-IN" b="1" dirty="0" smtClean="0">
                <a:solidFill>
                  <a:srgbClr val="FF0000"/>
                </a:solidFill>
                <a:latin typeface="Comic Sans MS" pitchFamily="66" charset="0"/>
              </a:rPr>
              <a:t>Prediction of future performance:</a:t>
            </a:r>
          </a:p>
          <a:p>
            <a:pPr algn="just">
              <a:buFont typeface="Wingdings" pitchFamily="2" charset="2"/>
              <a:buChar char="v"/>
            </a:pPr>
            <a:r>
              <a:rPr lang="en-IN" b="1" dirty="0" smtClean="0">
                <a:latin typeface="Comic Sans MS" pitchFamily="66" charset="0"/>
              </a:rPr>
              <a:t>	</a:t>
            </a:r>
            <a:r>
              <a:rPr lang="en-IN" dirty="0" smtClean="0">
                <a:latin typeface="Comic Sans MS" pitchFamily="66" charset="0"/>
              </a:rPr>
              <a:t>If X and Y are first and second performances, x and y are the population means, and ‘b’ is regression coefficient of y on x, then prediction is given by </a:t>
            </a:r>
            <a:r>
              <a:rPr lang="en-IN" dirty="0" smtClean="0">
                <a:solidFill>
                  <a:srgbClr val="FF0000"/>
                </a:solidFill>
                <a:latin typeface="Comic Sans MS" pitchFamily="66" charset="0"/>
              </a:rPr>
              <a:t>( Y – y) = b(X – x).</a:t>
            </a:r>
          </a:p>
          <a:p>
            <a:pPr algn="just">
              <a:buFont typeface="Wingdings" pitchFamily="2" charset="2"/>
              <a:buChar char="v"/>
            </a:pPr>
            <a:r>
              <a:rPr lang="en-IN" dirty="0" smtClean="0">
                <a:latin typeface="Comic Sans MS" pitchFamily="66" charset="0"/>
              </a:rPr>
              <a:t>	The </a:t>
            </a:r>
            <a:r>
              <a:rPr lang="en-IN" dirty="0" smtClean="0">
                <a:solidFill>
                  <a:srgbClr val="0070C0"/>
                </a:solidFill>
                <a:latin typeface="Comic Sans MS" pitchFamily="66" charset="0"/>
              </a:rPr>
              <a:t>relationship between regression and correlation coefficient</a:t>
            </a:r>
            <a:r>
              <a:rPr lang="en-IN" dirty="0" smtClean="0">
                <a:latin typeface="Comic Sans MS" pitchFamily="66" charset="0"/>
              </a:rPr>
              <a:t> is </a:t>
            </a:r>
          </a:p>
          <a:p>
            <a:pPr algn="just">
              <a:buNone/>
            </a:pPr>
            <a:r>
              <a:rPr lang="en-IN" dirty="0" smtClean="0">
                <a:latin typeface="Comic Sans MS" pitchFamily="66" charset="0"/>
              </a:rPr>
              <a:t>		</a:t>
            </a:r>
            <a:r>
              <a:rPr lang="en-IN" dirty="0" smtClean="0">
                <a:solidFill>
                  <a:srgbClr val="7030A0"/>
                </a:solidFill>
                <a:latin typeface="Comic Sans MS" pitchFamily="66" charset="0"/>
              </a:rPr>
              <a:t>b = r(6y/6x), </a:t>
            </a:r>
            <a:r>
              <a:rPr lang="en-IN" dirty="0" smtClean="0">
                <a:latin typeface="Comic Sans MS" pitchFamily="66" charset="0"/>
              </a:rPr>
              <a:t>where 6x and 6y are the standard deviations.</a:t>
            </a:r>
          </a:p>
          <a:p>
            <a:pPr>
              <a:buNone/>
            </a:pPr>
            <a:endParaRPr lang="en-IN" dirty="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3" name="Content Placeholder 2"/>
              <p:cNvSpPr>
                <a:spLocks noGrp="1"/>
              </p:cNvSpPr>
              <p:nvPr>
                <p:ph idx="1"/>
              </p:nvPr>
            </p:nvSpPr>
            <p:spPr>
              <a:xfrm>
                <a:off x="838200" y="261202"/>
                <a:ext cx="10515600" cy="6444402"/>
              </a:xfrm>
            </p:spPr>
            <p:txBody>
              <a:bodyPr>
                <a:noAutofit/>
              </a:bodyPr>
              <a:lstStyle/>
              <a:p>
                <a:pPr marL="0" indent="0" algn="just">
                  <a:buNone/>
                </a:pPr>
                <a:r>
                  <a:rPr lang="en-US" sz="3600" b="1" dirty="0" smtClean="0">
                    <a:solidFill>
                      <a:srgbClr val="FF0000"/>
                    </a:solidFill>
                    <a:latin typeface="Comic Sans MS" panose="030F0702030302020204" pitchFamily="66" charset="0"/>
                    <a:cs typeface="Times New Roman" panose="02020603050405020304" pitchFamily="18" charset="0"/>
                  </a:rPr>
                  <a:t>Use of repeatability </a:t>
                </a:r>
                <a:endParaRPr lang="en-US" b="1" dirty="0" smtClean="0">
                  <a:solidFill>
                    <a:srgbClr val="FF0000"/>
                  </a:solidFill>
                  <a:latin typeface="Comic Sans MS" panose="030F0702030302020204" pitchFamily="66" charset="0"/>
                  <a:cs typeface="Times New Roman" panose="02020603050405020304" pitchFamily="18" charset="0"/>
                </a:endParaRPr>
              </a:p>
              <a:p>
                <a:pPr algn="just"/>
                <a:r>
                  <a:rPr lang="en-US" b="1" dirty="0" smtClean="0">
                    <a:latin typeface="Comic Sans MS" panose="030F0702030302020204" pitchFamily="66" charset="0"/>
                    <a:cs typeface="Times New Roman" panose="02020603050405020304" pitchFamily="18" charset="0"/>
                  </a:rPr>
                  <a:t>To </a:t>
                </a:r>
                <a:r>
                  <a:rPr lang="en-US" b="1" dirty="0">
                    <a:latin typeface="Comic Sans MS" panose="030F0702030302020204" pitchFamily="66" charset="0"/>
                    <a:cs typeface="Times New Roman" panose="02020603050405020304" pitchFamily="18" charset="0"/>
                  </a:rPr>
                  <a:t>slow how much is gained from repeated measurements. </a:t>
                </a:r>
                <a:endParaRPr lang="en-US" b="1" dirty="0" smtClean="0">
                  <a:latin typeface="Comic Sans MS" panose="030F0702030302020204" pitchFamily="66" charset="0"/>
                  <a:cs typeface="Times New Roman" panose="02020603050405020304" pitchFamily="18" charset="0"/>
                </a:endParaRPr>
              </a:p>
              <a:p>
                <a:pPr marL="0" indent="0" algn="just">
                  <a:buNone/>
                </a:pPr>
                <a:r>
                  <a:rPr lang="en-US" b="1" dirty="0" smtClean="0">
                    <a:latin typeface="Comic Sans MS" panose="030F0702030302020204" pitchFamily="66" charset="0"/>
                    <a:cs typeface="Times New Roman" panose="02020603050405020304" pitchFamily="18" charset="0"/>
                  </a:rPr>
                  <a:t>    VP </a:t>
                </a:r>
                <a:r>
                  <a:rPr lang="en-US" b="1" dirty="0">
                    <a:latin typeface="Comic Sans MS" panose="030F0702030302020204" pitchFamily="66" charset="0"/>
                    <a:cs typeface="Times New Roman" panose="02020603050405020304" pitchFamily="18" charset="0"/>
                  </a:rPr>
                  <a:t>= VG + </a:t>
                </a:r>
                <a:r>
                  <a:rPr lang="en-US" b="1" dirty="0" err="1">
                    <a:latin typeface="Comic Sans MS" panose="030F0702030302020204" pitchFamily="66" charset="0"/>
                    <a:cs typeface="Times New Roman" panose="02020603050405020304" pitchFamily="18" charset="0"/>
                  </a:rPr>
                  <a:t>VEg</a:t>
                </a:r>
                <a:r>
                  <a:rPr lang="en-US" b="1" dirty="0">
                    <a:latin typeface="Comic Sans MS" panose="030F0702030302020204" pitchFamily="66" charset="0"/>
                    <a:cs typeface="Times New Roman" panose="02020603050405020304" pitchFamily="18" charset="0"/>
                  </a:rPr>
                  <a:t> + VEs</a:t>
                </a:r>
              </a:p>
              <a:p>
                <a:pPr marL="0" indent="0" algn="just">
                  <a:buNone/>
                </a:pPr>
                <a:r>
                  <a:rPr lang="en-US" b="1" dirty="0" smtClean="0">
                    <a:latin typeface="Comic Sans MS" panose="030F0702030302020204" pitchFamily="66" charset="0"/>
                    <a:cs typeface="Times New Roman" panose="02020603050405020304" pitchFamily="18" charset="0"/>
                  </a:rPr>
                  <a:t/>
                </a:r>
                <a:r>
                  <a:rPr lang="en-US" b="1" dirty="0" smtClean="0">
                    <a:latin typeface="Comic Sans MS" panose="030F0702030302020204" pitchFamily="66" charset="0"/>
                    <a:cs typeface="Times New Roman" panose="02020603050405020304" pitchFamily="18" charset="0"/>
                  </a:rPr>
                  <a:t>  VP(n</a:t>
                </a:r>
                <a:r>
                  <a:rPr lang="en-US" b="1" dirty="0">
                    <a:latin typeface="Comic Sans MS" panose="030F0702030302020204" pitchFamily="66" charset="0"/>
                    <a:cs typeface="Times New Roman" panose="02020603050405020304" pitchFamily="18" charset="0"/>
                  </a:rPr>
                  <a:t>) = VG + </a:t>
                </a:r>
                <a:r>
                  <a:rPr lang="en-US" b="1" dirty="0" err="1">
                    <a:latin typeface="Comic Sans MS" panose="030F0702030302020204" pitchFamily="66" charset="0"/>
                    <a:cs typeface="Times New Roman" panose="02020603050405020304" pitchFamily="18" charset="0"/>
                  </a:rPr>
                  <a:t>VEg</a:t>
                </a:r>
                <a:r>
                  <a:rPr lang="en-US" b="1" dirty="0">
                    <a:latin typeface="Comic Sans MS" panose="030F0702030302020204" pitchFamily="66" charset="0"/>
                    <a:cs typeface="Times New Roman" panose="02020603050405020304" pitchFamily="18" charset="0"/>
                  </a:rPr>
                  <a:t> + 1/n VEs</a:t>
                </a:r>
              </a:p>
              <a:p>
                <a:pPr marL="714375" indent="0" algn="just">
                  <a:buNone/>
                </a:pPr>
                <a14:m>
                  <m:oMath xmlns:m="http://schemas.openxmlformats.org/officeDocument/2006/math">
                    <m:f>
                      <m:fPr>
                        <m:ctrlPr>
                          <a:rPr lang="en-US" b="1" i="1">
                            <a:latin typeface="Cambria Math" panose="02040503050406030204" pitchFamily="18" charset="0"/>
                          </a:rPr>
                        </m:ctrlPr>
                      </m:fPr>
                      <m:num>
                        <m:r>
                          <a:rPr lang="en-US" b="1" i="1">
                            <a:latin typeface="Cambria Math" panose="02040503050406030204" pitchFamily="18" charset="0"/>
                          </a:rPr>
                          <m:t>𝑽</m:t>
                        </m:r>
                        <m:r>
                          <a:rPr lang="en-IN" b="1" i="1" smtClean="0">
                            <a:latin typeface="Cambria Math" panose="02040503050406030204" pitchFamily="18" charset="0"/>
                          </a:rPr>
                          <m:t>𝑷</m:t>
                        </m:r>
                        <m:r>
                          <a:rPr lang="en-US" b="1" i="1">
                            <a:latin typeface="Cambria Math" panose="02040503050406030204" pitchFamily="18" charset="0"/>
                          </a:rPr>
                          <m:t>(</m:t>
                        </m:r>
                        <m:r>
                          <a:rPr lang="en-US" b="1" i="1">
                            <a:latin typeface="Cambria Math" panose="02040503050406030204" pitchFamily="18" charset="0"/>
                          </a:rPr>
                          <m:t>𝒏</m:t>
                        </m:r>
                        <m:r>
                          <a:rPr lang="en-US" b="1" i="1">
                            <a:latin typeface="Cambria Math" panose="02040503050406030204" pitchFamily="18" charset="0"/>
                          </a:rPr>
                          <m:t>)</m:t>
                        </m:r>
                      </m:num>
                      <m:den>
                        <m:r>
                          <a:rPr lang="en-US" b="1" i="1">
                            <a:latin typeface="Cambria Math" panose="02040503050406030204" pitchFamily="18" charset="0"/>
                          </a:rPr>
                          <m:t>𝑽</m:t>
                        </m:r>
                        <m:r>
                          <a:rPr lang="en-IN" b="1" i="1" smtClean="0">
                            <a:latin typeface="Cambria Math" panose="02040503050406030204" pitchFamily="18" charset="0"/>
                          </a:rPr>
                          <m:t>𝑷</m:t>
                        </m:r>
                      </m:den>
                    </m:f>
                  </m:oMath>
                </a14:m>
                <a:r>
                  <a:rPr lang="en-US" b="1" dirty="0">
                    <a:latin typeface="Comic Sans MS" panose="030F0702030302020204" pitchFamily="66" charset="0"/>
                  </a:rPr>
                  <a:t> = </a:t>
                </a:r>
                <a14:m>
                  <m:oMath xmlns:m="http://schemas.openxmlformats.org/officeDocument/2006/math">
                    <m:f>
                      <m:fPr>
                        <m:ctrlPr>
                          <a:rPr lang="en-US" b="1" i="1">
                            <a:latin typeface="Cambria Math" panose="02040503050406030204" pitchFamily="18" charset="0"/>
                          </a:rPr>
                        </m:ctrlPr>
                      </m:fPr>
                      <m:num>
                        <m:r>
                          <a:rPr lang="en-US" b="1" i="1">
                            <a:latin typeface="Cambria Math" panose="02040503050406030204" pitchFamily="18" charset="0"/>
                          </a:rPr>
                          <m:t>𝟏</m:t>
                        </m:r>
                        <m:r>
                          <a:rPr lang="en-US" b="1" i="1">
                            <a:latin typeface="Cambria Math" panose="02040503050406030204" pitchFamily="18" charset="0"/>
                          </a:rPr>
                          <m:t>+</m:t>
                        </m:r>
                        <m:d>
                          <m:dPr>
                            <m:ctrlPr>
                              <a:rPr lang="en-US" b="1" i="1">
                                <a:latin typeface="Cambria Math" panose="02040503050406030204" pitchFamily="18" charset="0"/>
                              </a:rPr>
                            </m:ctrlPr>
                          </m:dPr>
                          <m:e>
                            <m:r>
                              <a:rPr lang="en-US" b="1" i="1">
                                <a:latin typeface="Cambria Math" panose="02040503050406030204" pitchFamily="18" charset="0"/>
                              </a:rPr>
                              <m:t>𝒏</m:t>
                            </m:r>
                            <m:r>
                              <a:rPr lang="en-US" b="1" i="1">
                                <a:latin typeface="Cambria Math" panose="02040503050406030204" pitchFamily="18" charset="0"/>
                              </a:rPr>
                              <m:t>−</m:t>
                            </m:r>
                            <m:r>
                              <a:rPr lang="en-US" b="1" i="1">
                                <a:latin typeface="Cambria Math" panose="02040503050406030204" pitchFamily="18" charset="0"/>
                              </a:rPr>
                              <m:t>𝟏</m:t>
                            </m:r>
                          </m:e>
                        </m:d>
                        <m:r>
                          <a:rPr lang="en-US" b="1" i="1">
                            <a:latin typeface="Cambria Math" panose="02040503050406030204" pitchFamily="18" charset="0"/>
                          </a:rPr>
                          <m:t>𝒓</m:t>
                        </m:r>
                      </m:num>
                      <m:den>
                        <m:r>
                          <a:rPr lang="en-US" b="1" i="1">
                            <a:latin typeface="Cambria Math" panose="02040503050406030204" pitchFamily="18" charset="0"/>
                          </a:rPr>
                          <m:t>𝒏</m:t>
                        </m:r>
                      </m:den>
                    </m:f>
                  </m:oMath>
                </a14:m>
                <a:endParaRPr lang="en-US" b="1" dirty="0">
                  <a:latin typeface="Comic Sans MS" panose="030F0702030302020204" pitchFamily="66" charset="0"/>
                  <a:cs typeface="Times New Roman" panose="02020603050405020304" pitchFamily="18" charset="0"/>
                </a:endParaRPr>
              </a:p>
              <a:p>
                <a:pPr algn="just"/>
                <a:r>
                  <a:rPr lang="en-US" b="1" dirty="0" smtClean="0">
                    <a:latin typeface="Comic Sans MS" panose="030F0702030302020204" pitchFamily="66" charset="0"/>
                    <a:cs typeface="Times New Roman" panose="02020603050405020304" pitchFamily="18" charset="0"/>
                  </a:rPr>
                  <a:t>To </a:t>
                </a:r>
                <a:r>
                  <a:rPr lang="en-US" b="1" dirty="0">
                    <a:latin typeface="Comic Sans MS" panose="030F0702030302020204" pitchFamily="66" charset="0"/>
                    <a:cs typeface="Times New Roman" panose="02020603050405020304" pitchFamily="18" charset="0"/>
                  </a:rPr>
                  <a:t>set upper limits of genetic determination </a:t>
                </a:r>
                <a:r>
                  <a:rPr lang="en-US" b="1" dirty="0" smtClean="0">
                    <a:latin typeface="Comic Sans MS" panose="030F0702030302020204" pitchFamily="66" charset="0"/>
                    <a:cs typeface="Times New Roman" panose="02020603050405020304" pitchFamily="18" charset="0"/>
                  </a:rPr>
                  <a:t>(VG/VP) </a:t>
                </a:r>
                <a:r>
                  <a:rPr lang="en-US" b="1" dirty="0">
                    <a:latin typeface="Comic Sans MS" panose="030F0702030302020204" pitchFamily="66" charset="0"/>
                    <a:cs typeface="Times New Roman" panose="02020603050405020304" pitchFamily="18" charset="0"/>
                  </a:rPr>
                  <a:t>and heritability  </a:t>
                </a:r>
                <a:r>
                  <a:rPr lang="en-US" b="1" dirty="0" smtClean="0">
                    <a:latin typeface="Comic Sans MS" panose="030F0702030302020204" pitchFamily="66" charset="0"/>
                    <a:cs typeface="Times New Roman" panose="02020603050405020304" pitchFamily="18" charset="0"/>
                  </a:rPr>
                  <a:t>(VA </a:t>
                </a:r>
                <a:r>
                  <a:rPr lang="en-US" b="1" dirty="0">
                    <a:latin typeface="Comic Sans MS" panose="030F0702030302020204" pitchFamily="66" charset="0"/>
                    <a:cs typeface="Times New Roman" panose="02020603050405020304" pitchFamily="18" charset="0"/>
                  </a:rPr>
                  <a:t>/ </a:t>
                </a:r>
                <a:r>
                  <a:rPr lang="en-US" b="1" dirty="0" smtClean="0">
                    <a:latin typeface="Comic Sans MS" panose="030F0702030302020204" pitchFamily="66" charset="0"/>
                    <a:cs typeface="Times New Roman" panose="02020603050405020304" pitchFamily="18" charset="0"/>
                  </a:rPr>
                  <a:t>VP). </a:t>
                </a:r>
              </a:p>
              <a:p>
                <a:pPr marL="0" indent="0" algn="just">
                  <a:buNone/>
                </a:pPr>
                <a:r>
                  <a:rPr lang="en-US" b="1" dirty="0" smtClean="0">
                    <a:latin typeface="Comic Sans MS" panose="030F0702030302020204" pitchFamily="66" charset="0"/>
                    <a:cs typeface="Times New Roman" panose="02020603050405020304" pitchFamily="18" charset="0"/>
                  </a:rPr>
                  <a:t>	(VG + Veg)/ VP &gt; VG/VP&gt;VA/VP</a:t>
                </a:r>
                <a:endParaRPr lang="en-US" b="1" dirty="0">
                  <a:latin typeface="Comic Sans MS" panose="030F0702030302020204" pitchFamily="66" charset="0"/>
                  <a:cs typeface="Times New Roman" panose="02020603050405020304" pitchFamily="18" charset="0"/>
                </a:endParaRPr>
              </a:p>
              <a:p>
                <a:pPr algn="just"/>
                <a:r>
                  <a:rPr lang="en-US" b="1" dirty="0" smtClean="0">
                    <a:latin typeface="Comic Sans MS" panose="030F0702030302020204" pitchFamily="66" charset="0"/>
                    <a:cs typeface="Times New Roman" panose="02020603050405020304" pitchFamily="18" charset="0"/>
                  </a:rPr>
                  <a:t>To </a:t>
                </a:r>
                <a:r>
                  <a:rPr lang="en-US" b="1" dirty="0">
                    <a:latin typeface="Comic Sans MS" panose="030F0702030302020204" pitchFamily="66" charset="0"/>
                    <a:cs typeface="Times New Roman" panose="02020603050405020304" pitchFamily="18" charset="0"/>
                  </a:rPr>
                  <a:t>predict future performance from the past record.</a:t>
                </a:r>
              </a:p>
              <a:p>
                <a:pPr marL="0" indent="0" algn="just">
                  <a:buNone/>
                </a:pPr>
                <a:r>
                  <a:rPr lang="en-US" b="1" dirty="0" smtClean="0">
                    <a:latin typeface="Comic Sans MS" panose="030F0702030302020204" pitchFamily="66" charset="0"/>
                    <a:cs typeface="Times New Roman" panose="02020603050405020304" pitchFamily="18" charset="0"/>
                  </a:rPr>
                  <a:t>	(Y-Y) </a:t>
                </a:r>
                <a:r>
                  <a:rPr lang="en-US" b="1" dirty="0">
                    <a:latin typeface="Comic Sans MS" panose="030F0702030302020204" pitchFamily="66" charset="0"/>
                    <a:cs typeface="Times New Roman" panose="02020603050405020304" pitchFamily="18" charset="0"/>
                  </a:rPr>
                  <a:t>= b </a:t>
                </a:r>
                <a:r>
                  <a:rPr lang="en-US" b="1" dirty="0" smtClean="0">
                    <a:latin typeface="Comic Sans MS" panose="030F0702030302020204" pitchFamily="66" charset="0"/>
                    <a:cs typeface="Times New Roman" panose="02020603050405020304" pitchFamily="18" charset="0"/>
                  </a:rPr>
                  <a:t>(X </a:t>
                </a:r>
                <a:r>
                  <a:rPr lang="en-US" b="1" dirty="0">
                    <a:latin typeface="Comic Sans MS" panose="030F0702030302020204" pitchFamily="66" charset="0"/>
                    <a:cs typeface="Times New Roman" panose="02020603050405020304" pitchFamily="18" charset="0"/>
                  </a:rPr>
                  <a:t>– </a:t>
                </a:r>
                <a:r>
                  <a:rPr lang="en-US" b="1" dirty="0" smtClean="0">
                    <a:latin typeface="Comic Sans MS" panose="030F0702030302020204" pitchFamily="66" charset="0"/>
                    <a:cs typeface="Times New Roman" panose="02020603050405020304" pitchFamily="18" charset="0"/>
                  </a:rPr>
                  <a:t>X</a:t>
                </a:r>
                <a:r>
                  <a:rPr lang="en-US" b="1" dirty="0" smtClean="0">
                    <a:latin typeface="Comic Sans MS" panose="030F0702030302020204" pitchFamily="66" charset="0"/>
                    <a:cs typeface="Times New Roman" panose="02020603050405020304" pitchFamily="18" charset="0"/>
                  </a:rPr>
                  <a:t>), 	</a:t>
                </a:r>
                <a:r>
                  <a:rPr lang="en-US" b="1" dirty="0" smtClean="0">
                    <a:latin typeface="Comic Sans MS" panose="030F0702030302020204" pitchFamily="66" charset="0"/>
                    <a:cs typeface="Times New Roman" panose="02020603050405020304" pitchFamily="18" charset="0"/>
                  </a:rPr>
                  <a:t>	Y </a:t>
                </a:r>
                <a:r>
                  <a:rPr lang="en-US" b="1" dirty="0">
                    <a:latin typeface="Comic Sans MS" panose="030F0702030302020204" pitchFamily="66" charset="0"/>
                    <a:cs typeface="Times New Roman" panose="02020603050405020304" pitchFamily="18" charset="0"/>
                  </a:rPr>
                  <a:t>= Y + b </a:t>
                </a:r>
                <a:r>
                  <a:rPr lang="en-US" b="1" dirty="0" smtClean="0">
                    <a:latin typeface="Comic Sans MS" panose="030F0702030302020204" pitchFamily="66" charset="0"/>
                    <a:cs typeface="Times New Roman" panose="02020603050405020304" pitchFamily="18" charset="0"/>
                  </a:rPr>
                  <a:t>(X-X); </a:t>
                </a:r>
              </a:p>
              <a:p>
                <a:pPr marL="0" indent="0" algn="just">
                  <a:buNone/>
                </a:pPr>
                <a:r>
                  <a:rPr lang="en-US" b="1" dirty="0" smtClean="0">
                    <a:latin typeface="Comic Sans MS" panose="030F0702030302020204" pitchFamily="66" charset="0"/>
                    <a:cs typeface="Times New Roman" panose="02020603050405020304" pitchFamily="18" charset="0"/>
                  </a:rPr>
                  <a:t>	Y</a:t>
                </a:r>
                <a:r>
                  <a:rPr lang="en-US" b="1" dirty="0">
                    <a:latin typeface="Comic Sans MS" panose="030F0702030302020204" pitchFamily="66" charset="0"/>
                    <a:cs typeface="Times New Roman" panose="02020603050405020304" pitchFamily="18" charset="0"/>
                  </a:rPr>
                  <a:t>= </a:t>
                </a:r>
                <a:r>
                  <a:rPr lang="en-US" b="1" dirty="0" smtClean="0">
                    <a:latin typeface="Comic Sans MS" panose="030F0702030302020204" pitchFamily="66" charset="0"/>
                    <a:cs typeface="Times New Roman" panose="02020603050405020304" pitchFamily="18" charset="0"/>
                  </a:rPr>
                  <a:t>Y </a:t>
                </a:r>
                <a:r>
                  <a:rPr lang="en-US" b="1" dirty="0">
                    <a:latin typeface="Comic Sans MS" panose="030F0702030302020204" pitchFamily="66" charset="0"/>
                    <a:cs typeface="Times New Roman" panose="02020603050405020304" pitchFamily="18" charset="0"/>
                  </a:rPr>
                  <a:t>+ r  </a:t>
                </a:r>
                <a14:m>
                  <m:oMath xmlns:m="http://schemas.openxmlformats.org/officeDocument/2006/math">
                    <m:f>
                      <m:fPr>
                        <m:ctrlPr>
                          <a:rPr lang="en-US" b="1" i="1">
                            <a:latin typeface="Cambria Math" panose="02040503050406030204" pitchFamily="18" charset="0"/>
                          </a:rPr>
                        </m:ctrlPr>
                      </m:fPr>
                      <m:num>
                        <m:r>
                          <a:rPr lang="en-US" b="1" i="1">
                            <a:latin typeface="Cambria Math" panose="02040503050406030204" pitchFamily="18" charset="0"/>
                          </a:rPr>
                          <m:t>𝝈</m:t>
                        </m:r>
                        <m:r>
                          <a:rPr lang="en-US" b="1" i="1">
                            <a:latin typeface="Cambria Math" panose="02040503050406030204" pitchFamily="18" charset="0"/>
                          </a:rPr>
                          <m:t>𝒚</m:t>
                        </m:r>
                      </m:num>
                      <m:den>
                        <m:r>
                          <a:rPr lang="en-US" b="1" i="1">
                            <a:latin typeface="Cambria Math" panose="02040503050406030204" pitchFamily="18" charset="0"/>
                          </a:rPr>
                          <m:t>𝝈</m:t>
                        </m:r>
                        <m:r>
                          <a:rPr lang="en-US" b="1" i="1">
                            <a:latin typeface="Cambria Math" panose="02040503050406030204" pitchFamily="18" charset="0"/>
                          </a:rPr>
                          <m:t>𝒙</m:t>
                        </m:r>
                      </m:den>
                    </m:f>
                  </m:oMath>
                </a14:m>
                <a:r>
                  <a:rPr lang="en-US" b="1" dirty="0" smtClean="0">
                    <a:latin typeface="Comic Sans MS" panose="030F0702030302020204" pitchFamily="66" charset="0"/>
                    <a:cs typeface="Times New Roman" panose="02020603050405020304" pitchFamily="18" charset="0"/>
                  </a:rPr>
                  <a:t>(X-X) </a:t>
                </a:r>
                <a:endParaRPr lang="en-US" b="1" dirty="0">
                  <a:latin typeface="Comic Sans MS" panose="030F0702030302020204" pitchFamily="66" charset="0"/>
                  <a:cs typeface="Times New Roman" panose="02020603050405020304" pitchFamily="18" charset="0"/>
                </a:endParaRPr>
              </a:p>
              <a:p>
                <a:pPr marL="0" indent="0">
                  <a:buNone/>
                </a:pPr>
                <a:endParaRPr lang="en-US" b="1" dirty="0">
                  <a:latin typeface="Comic Sans MS" panose="030F0702030302020204" pitchFamily="66"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28650" y="261202"/>
                <a:ext cx="7886700" cy="6444402"/>
              </a:xfrm>
              <a:blipFill>
                <a:blip r:embed="rId2"/>
                <a:stretch>
                  <a:fillRect l="-1797" t="-2365" r="-1159"/>
                </a:stretch>
              </a:blipFill>
            </p:spPr>
            <p:txBody>
              <a:bodyPr/>
              <a:lstStyle/>
              <a:p>
                <a:r>
                  <a:rPr lang="en-IN" dirty="0">
                    <a:noFill/>
                  </a:rPr>
                  <a:t> </a:t>
                </a:r>
              </a:p>
            </p:txBody>
          </p:sp>
        </mc:Fallback>
      </mc:AlternateContent>
      <p:cxnSp>
        <p:nvCxnSpPr>
          <p:cNvPr id="47" name="Straight Connector 46"/>
          <p:cNvCxnSpPr/>
          <p:nvPr/>
        </p:nvCxnSpPr>
        <p:spPr>
          <a:xfrm>
            <a:off x="1879348" y="5943600"/>
            <a:ext cx="101852" cy="0"/>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3515008" y="6019800"/>
            <a:ext cx="142592" cy="0"/>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a:off x="5433588" y="5410200"/>
            <a:ext cx="129012" cy="0"/>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6705600" y="5410200"/>
            <a:ext cx="122222" cy="0"/>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3432017" y="5410200"/>
            <a:ext cx="149383" cy="0"/>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rot="10800000" flipV="1">
            <a:off x="1828800" y="5410199"/>
            <a:ext cx="152400"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3712053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5795963"/>
          </a:xfrm>
        </p:spPr>
        <p:txBody>
          <a:bodyPr>
            <a:noAutofit/>
          </a:bodyPr>
          <a:lstStyle/>
          <a:p>
            <a:pPr marL="0" indent="0" algn="ctr">
              <a:buNone/>
            </a:pPr>
            <a:r>
              <a:rPr lang="en-US" sz="2600" b="1" dirty="0">
                <a:solidFill>
                  <a:srgbClr val="FF0000"/>
                </a:solidFill>
                <a:latin typeface="Comic Sans MS" panose="030F0702030302020204" pitchFamily="66" charset="0"/>
                <a:cs typeface="Times New Roman" panose="02020603050405020304" pitchFamily="18" charset="0"/>
              </a:rPr>
              <a:t>Conclusion</a:t>
            </a:r>
            <a:endParaRPr lang="en-US" sz="2600" b="1" dirty="0">
              <a:latin typeface="Comic Sans MS" panose="030F0702030302020204" pitchFamily="66" charset="0"/>
            </a:endParaRPr>
          </a:p>
          <a:p>
            <a:pPr marL="452438" lvl="0" indent="-452438" algn="just">
              <a:spcBef>
                <a:spcPts val="3000"/>
              </a:spcBef>
              <a:buFont typeface="Wingdings" panose="05000000000000000000" pitchFamily="2" charset="2"/>
              <a:buChar char="ü"/>
            </a:pPr>
            <a:r>
              <a:rPr lang="en-US" sz="2600" b="1" dirty="0">
                <a:solidFill>
                  <a:srgbClr val="7030A0"/>
                </a:solidFill>
                <a:latin typeface="Comic Sans MS" panose="030F0702030302020204" pitchFamily="66" charset="0"/>
                <a:cs typeface="Times New Roman" panose="02020603050405020304" pitchFamily="18" charset="0"/>
              </a:rPr>
              <a:t>When repeatability </a:t>
            </a:r>
            <a:r>
              <a:rPr lang="en-US" sz="2600" b="1" dirty="0" smtClean="0">
                <a:solidFill>
                  <a:srgbClr val="7030A0"/>
                </a:solidFill>
                <a:latin typeface="Comic Sans MS" panose="030F0702030302020204" pitchFamily="66" charset="0"/>
                <a:cs typeface="Times New Roman" panose="02020603050405020304" pitchFamily="18" charset="0"/>
              </a:rPr>
              <a:t>is </a:t>
            </a:r>
            <a:r>
              <a:rPr lang="en-US" sz="2600" b="1" dirty="0">
                <a:solidFill>
                  <a:srgbClr val="7030A0"/>
                </a:solidFill>
                <a:latin typeface="Comic Sans MS" panose="030F0702030302020204" pitchFamily="66" charset="0"/>
                <a:cs typeface="Times New Roman" panose="02020603050405020304" pitchFamily="18" charset="0"/>
              </a:rPr>
              <a:t>high, multiple measurements give little gain in accuracy</a:t>
            </a:r>
            <a:r>
              <a:rPr lang="en-US" sz="2600" b="1" dirty="0">
                <a:latin typeface="Comic Sans MS" panose="030F0702030302020204" pitchFamily="66" charset="0"/>
                <a:cs typeface="Times New Roman" panose="02020603050405020304" pitchFamily="18" charset="0"/>
              </a:rPr>
              <a:t> </a:t>
            </a:r>
            <a:endParaRPr lang="en-US" sz="2600" b="1" dirty="0" smtClean="0">
              <a:latin typeface="Comic Sans MS" panose="030F0702030302020204" pitchFamily="66" charset="0"/>
              <a:cs typeface="Times New Roman" panose="02020603050405020304" pitchFamily="18" charset="0"/>
            </a:endParaRPr>
          </a:p>
          <a:p>
            <a:pPr marL="452438" lvl="0" indent="-452438" algn="just">
              <a:buFont typeface="Wingdings" panose="05000000000000000000" pitchFamily="2" charset="2"/>
              <a:buChar char="ü"/>
            </a:pPr>
            <a:endParaRPr lang="en-US" sz="2600" b="1" dirty="0">
              <a:latin typeface="Comic Sans MS" panose="030F0702030302020204" pitchFamily="66" charset="0"/>
              <a:cs typeface="Times New Roman" panose="02020603050405020304" pitchFamily="18" charset="0"/>
            </a:endParaRPr>
          </a:p>
          <a:p>
            <a:pPr marL="452438" lvl="0" indent="-452438" algn="just">
              <a:buFont typeface="Wingdings" panose="05000000000000000000" pitchFamily="2" charset="2"/>
              <a:buChar char="ü"/>
            </a:pPr>
            <a:r>
              <a:rPr lang="en-US" sz="2600" b="1" dirty="0">
                <a:solidFill>
                  <a:srgbClr val="0070C0"/>
                </a:solidFill>
                <a:latin typeface="Comic Sans MS" panose="030F0702030302020204" pitchFamily="66" charset="0"/>
                <a:cs typeface="Times New Roman" panose="02020603050405020304" pitchFamily="18" charset="0"/>
              </a:rPr>
              <a:t>When repeatability </a:t>
            </a:r>
            <a:r>
              <a:rPr lang="en-US" sz="2600" b="1" dirty="0" smtClean="0">
                <a:solidFill>
                  <a:srgbClr val="0070C0"/>
                </a:solidFill>
                <a:latin typeface="Comic Sans MS" panose="030F0702030302020204" pitchFamily="66" charset="0"/>
                <a:cs typeface="Times New Roman" panose="02020603050405020304" pitchFamily="18" charset="0"/>
              </a:rPr>
              <a:t>is </a:t>
            </a:r>
            <a:r>
              <a:rPr lang="en-US" sz="2600" b="1" dirty="0">
                <a:solidFill>
                  <a:srgbClr val="0070C0"/>
                </a:solidFill>
                <a:latin typeface="Comic Sans MS" panose="030F0702030302020204" pitchFamily="66" charset="0"/>
                <a:cs typeface="Times New Roman" panose="02020603050405020304" pitchFamily="18" charset="0"/>
              </a:rPr>
              <a:t>low, much will be gained in accuracy from multiple </a:t>
            </a:r>
            <a:r>
              <a:rPr lang="en-US" sz="2600" b="1" dirty="0" smtClean="0">
                <a:solidFill>
                  <a:srgbClr val="0070C0"/>
                </a:solidFill>
                <a:latin typeface="Comic Sans MS" panose="030F0702030302020204" pitchFamily="66" charset="0"/>
                <a:cs typeface="Times New Roman" panose="02020603050405020304" pitchFamily="18" charset="0"/>
              </a:rPr>
              <a:t>measurements</a:t>
            </a:r>
          </a:p>
          <a:p>
            <a:pPr marL="452438" lvl="0" indent="-452438" algn="just">
              <a:buFont typeface="Wingdings" panose="05000000000000000000" pitchFamily="2" charset="2"/>
              <a:buChar char="ü"/>
            </a:pPr>
            <a:endParaRPr lang="en-US" sz="2600" b="1" dirty="0">
              <a:latin typeface="Comic Sans MS" panose="030F0702030302020204" pitchFamily="66" charset="0"/>
              <a:cs typeface="Times New Roman" panose="02020603050405020304" pitchFamily="18" charset="0"/>
            </a:endParaRPr>
          </a:p>
          <a:p>
            <a:pPr marL="452438" lvl="0" indent="-452438" algn="just">
              <a:buFont typeface="Wingdings" panose="05000000000000000000" pitchFamily="2" charset="2"/>
              <a:buChar char="ü"/>
            </a:pPr>
            <a:r>
              <a:rPr lang="en-US" sz="2600" b="1" dirty="0">
                <a:solidFill>
                  <a:srgbClr val="C00000"/>
                </a:solidFill>
                <a:latin typeface="Comic Sans MS" panose="030F0702030302020204" pitchFamily="66" charset="0"/>
                <a:cs typeface="Times New Roman" panose="02020603050405020304" pitchFamily="18" charset="0"/>
              </a:rPr>
              <a:t>The gain in accuracy falls rapidly as the number of measurements </a:t>
            </a:r>
            <a:r>
              <a:rPr lang="en-US" sz="2600" b="1" dirty="0" smtClean="0">
                <a:solidFill>
                  <a:srgbClr val="C00000"/>
                </a:solidFill>
                <a:latin typeface="Comic Sans MS" panose="030F0702030302020204" pitchFamily="66" charset="0"/>
                <a:cs typeface="Times New Roman" panose="02020603050405020304" pitchFamily="18" charset="0"/>
              </a:rPr>
              <a:t>increases</a:t>
            </a:r>
          </a:p>
          <a:p>
            <a:pPr marL="452438" lvl="0" indent="-452438" algn="just">
              <a:buFont typeface="Wingdings" panose="05000000000000000000" pitchFamily="2" charset="2"/>
              <a:buChar char="ü"/>
            </a:pPr>
            <a:endParaRPr lang="en-US" sz="2600" b="1" dirty="0">
              <a:latin typeface="Comic Sans MS" panose="030F0702030302020204" pitchFamily="66" charset="0"/>
              <a:cs typeface="Times New Roman" panose="02020603050405020304" pitchFamily="18" charset="0"/>
            </a:endParaRPr>
          </a:p>
          <a:p>
            <a:pPr marL="452438" lvl="0" indent="-452438" algn="just">
              <a:buFont typeface="Wingdings" panose="05000000000000000000" pitchFamily="2" charset="2"/>
              <a:buChar char="ü"/>
            </a:pPr>
            <a:r>
              <a:rPr lang="en-US" sz="2600" b="1" dirty="0">
                <a:solidFill>
                  <a:srgbClr val="002060"/>
                </a:solidFill>
                <a:latin typeface="Comic Sans MS" panose="030F0702030302020204" pitchFamily="66" charset="0"/>
                <a:cs typeface="Times New Roman" panose="02020603050405020304" pitchFamily="18" charset="0"/>
              </a:rPr>
              <a:t>It is seldom worthwhile to make more than two or three measurements</a:t>
            </a:r>
            <a:r>
              <a:rPr lang="en-US" sz="2600" b="1" dirty="0" smtClean="0">
                <a:solidFill>
                  <a:srgbClr val="002060"/>
                </a:solidFill>
                <a:latin typeface="Comic Sans MS" panose="030F0702030302020204" pitchFamily="66" charset="0"/>
                <a:cs typeface="Times New Roman" panose="02020603050405020304" pitchFamily="18" charset="0"/>
              </a:rPr>
              <a:t>.</a:t>
            </a:r>
            <a:endParaRPr lang="en-US" sz="2600" b="1" dirty="0">
              <a:solidFill>
                <a:srgbClr val="002060"/>
              </a:solidFill>
              <a:latin typeface="Comic Sans MS" panose="030F0702030302020204" pitchFamily="66" charset="0"/>
              <a:cs typeface="Times New Roman" panose="02020603050405020304" pitchFamily="18" charset="0"/>
            </a:endParaRPr>
          </a:p>
        </p:txBody>
      </p:sp>
    </p:spTree>
    <p:extLst>
      <p:ext uri="{BB962C8B-B14F-4D97-AF65-F5344CB8AC3E}">
        <p14:creationId xmlns="" xmlns:p14="http://schemas.microsoft.com/office/powerpoint/2010/main" val="2753235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ctr"/>
            <a:endParaRPr lang="en-IN" sz="11500" b="1" dirty="0" smtClean="0"/>
          </a:p>
          <a:p>
            <a:pPr algn="ctr">
              <a:buNone/>
            </a:pPr>
            <a:r>
              <a:rPr lang="en-IN" sz="11500" b="1" dirty="0" smtClean="0">
                <a:solidFill>
                  <a:srgbClr val="0070C0"/>
                </a:solidFill>
              </a:rPr>
              <a:t>THANK YOU</a:t>
            </a:r>
            <a:endParaRPr lang="en-IN" b="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5473"/>
          </a:xfrm>
        </p:spPr>
        <p:txBody>
          <a:bodyPr>
            <a:normAutofit fontScale="90000"/>
          </a:bodyPr>
          <a:lstStyle/>
          <a:p>
            <a:pPr algn="ctr"/>
            <a:r>
              <a:rPr lang="en-IN" sz="3600" b="1" dirty="0" smtClean="0">
                <a:solidFill>
                  <a:srgbClr val="FF0000"/>
                </a:solidFill>
              </a:rPr>
              <a:t>Importance of partitioning the variance</a:t>
            </a:r>
            <a:endParaRPr lang="en-IN" b="1" dirty="0">
              <a:solidFill>
                <a:srgbClr val="FF0000"/>
              </a:solidFill>
            </a:endParaRPr>
          </a:p>
        </p:txBody>
      </p:sp>
      <p:sp>
        <p:nvSpPr>
          <p:cNvPr id="3" name="Content Placeholder 2"/>
          <p:cNvSpPr>
            <a:spLocks noGrp="1"/>
          </p:cNvSpPr>
          <p:nvPr>
            <p:ph idx="1"/>
          </p:nvPr>
        </p:nvSpPr>
        <p:spPr>
          <a:xfrm>
            <a:off x="381000" y="914400"/>
            <a:ext cx="8458200" cy="5715000"/>
          </a:xfrm>
        </p:spPr>
        <p:txBody>
          <a:bodyPr>
            <a:normAutofit/>
          </a:bodyPr>
          <a:lstStyle/>
          <a:p>
            <a:pPr algn="just">
              <a:lnSpc>
                <a:spcPct val="100000"/>
              </a:lnSpc>
              <a:spcBef>
                <a:spcPts val="1200"/>
              </a:spcBef>
              <a:spcAft>
                <a:spcPts val="600"/>
              </a:spcAft>
            </a:pPr>
            <a:r>
              <a:rPr lang="en-IN" sz="2500" dirty="0" smtClean="0">
                <a:solidFill>
                  <a:srgbClr val="7030A0"/>
                </a:solidFill>
                <a:latin typeface="Comic Sans MS" pitchFamily="66" charset="0"/>
              </a:rPr>
              <a:t>To understand the relative importance of each and every component of variance attributable to the different sources of variation</a:t>
            </a:r>
            <a:endParaRPr lang="en-IN" sz="2500" dirty="0" smtClean="0">
              <a:solidFill>
                <a:srgbClr val="0000FF"/>
              </a:solidFill>
              <a:latin typeface="Comic Sans MS" pitchFamily="66" charset="0"/>
            </a:endParaRPr>
          </a:p>
          <a:p>
            <a:pPr algn="just">
              <a:lnSpc>
                <a:spcPct val="100000"/>
              </a:lnSpc>
              <a:spcBef>
                <a:spcPts val="1200"/>
              </a:spcBef>
              <a:spcAft>
                <a:spcPts val="600"/>
              </a:spcAft>
            </a:pPr>
            <a:r>
              <a:rPr lang="en-IN" sz="2500" dirty="0" smtClean="0">
                <a:solidFill>
                  <a:srgbClr val="0000FF"/>
                </a:solidFill>
                <a:latin typeface="Comic Sans MS" pitchFamily="66" charset="0"/>
              </a:rPr>
              <a:t>To estimate the relative importance of various determinants of the phenotype,  particularly the role of heredity and environment.</a:t>
            </a:r>
          </a:p>
          <a:p>
            <a:pPr algn="just">
              <a:lnSpc>
                <a:spcPct val="100000"/>
              </a:lnSpc>
              <a:spcBef>
                <a:spcPts val="1200"/>
              </a:spcBef>
              <a:spcAft>
                <a:spcPts val="600"/>
              </a:spcAft>
            </a:pPr>
            <a:r>
              <a:rPr lang="en-IN" sz="2500" dirty="0" smtClean="0">
                <a:solidFill>
                  <a:srgbClr val="0000FF"/>
                </a:solidFill>
                <a:latin typeface="Comic Sans MS" pitchFamily="66" charset="0"/>
              </a:rPr>
              <a:t>To determine genetic determination, VG/VP.</a:t>
            </a:r>
          </a:p>
          <a:p>
            <a:pPr algn="just">
              <a:lnSpc>
                <a:spcPct val="100000"/>
              </a:lnSpc>
              <a:spcBef>
                <a:spcPts val="1200"/>
              </a:spcBef>
              <a:spcAft>
                <a:spcPts val="600"/>
              </a:spcAft>
            </a:pPr>
            <a:r>
              <a:rPr lang="en-IN" sz="2500" dirty="0" smtClean="0">
                <a:solidFill>
                  <a:srgbClr val="FF0000"/>
                </a:solidFill>
                <a:latin typeface="Comic Sans MS" pitchFamily="66" charset="0"/>
              </a:rPr>
              <a:t>To estimate heritability of the character, VA/VP.</a:t>
            </a:r>
          </a:p>
          <a:p>
            <a:pPr algn="just">
              <a:lnSpc>
                <a:spcPct val="100000"/>
              </a:lnSpc>
              <a:spcBef>
                <a:spcPts val="1200"/>
              </a:spcBef>
              <a:spcAft>
                <a:spcPts val="600"/>
              </a:spcAft>
            </a:pPr>
            <a:r>
              <a:rPr lang="en-IN" sz="2500" dirty="0" smtClean="0">
                <a:solidFill>
                  <a:srgbClr val="00B050"/>
                </a:solidFill>
                <a:latin typeface="Comic Sans MS" pitchFamily="66" charset="0"/>
              </a:rPr>
              <a:t>To determine the degree of resemblance between relatives.</a:t>
            </a:r>
          </a:p>
          <a:p>
            <a:pPr algn="just">
              <a:lnSpc>
                <a:spcPct val="100000"/>
              </a:lnSpc>
              <a:spcBef>
                <a:spcPts val="1200"/>
              </a:spcBef>
              <a:spcAft>
                <a:spcPts val="600"/>
              </a:spcAft>
            </a:pPr>
            <a:r>
              <a:rPr lang="en-IN" sz="2500" dirty="0" smtClean="0">
                <a:solidFill>
                  <a:srgbClr val="002060"/>
                </a:solidFill>
                <a:latin typeface="Comic Sans MS" pitchFamily="66" charset="0"/>
              </a:rPr>
              <a:t>To determine the repeatability  of a character.</a:t>
            </a:r>
            <a:endParaRPr lang="en-IN" sz="250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IN" b="1" dirty="0" smtClean="0">
                <a:solidFill>
                  <a:srgbClr val="FF0000"/>
                </a:solidFill>
                <a:latin typeface="Comic Sans MS" pitchFamily="66" charset="0"/>
              </a:rPr>
              <a:t>Repeatability</a:t>
            </a:r>
            <a:endParaRPr lang="en-IN" b="1" dirty="0">
              <a:solidFill>
                <a:srgbClr val="FF0000"/>
              </a:solidFill>
              <a:latin typeface="Comic Sans MS" pitchFamily="66" charset="0"/>
            </a:endParaRPr>
          </a:p>
        </p:txBody>
      </p:sp>
      <p:sp>
        <p:nvSpPr>
          <p:cNvPr id="3" name="Content Placeholder 2"/>
          <p:cNvSpPr>
            <a:spLocks noGrp="1"/>
          </p:cNvSpPr>
          <p:nvPr>
            <p:ph idx="1"/>
          </p:nvPr>
        </p:nvSpPr>
        <p:spPr>
          <a:xfrm>
            <a:off x="304800" y="1143000"/>
            <a:ext cx="8534400" cy="5257800"/>
          </a:xfrm>
        </p:spPr>
        <p:txBody>
          <a:bodyPr>
            <a:normAutofit/>
          </a:bodyPr>
          <a:lstStyle/>
          <a:p>
            <a:pPr algn="just">
              <a:spcBef>
                <a:spcPts val="1200"/>
              </a:spcBef>
              <a:spcAft>
                <a:spcPts val="600"/>
              </a:spcAft>
            </a:pPr>
            <a:r>
              <a:rPr lang="en-IN" sz="2800" dirty="0" smtClean="0">
                <a:solidFill>
                  <a:srgbClr val="0070C0"/>
                </a:solidFill>
                <a:latin typeface="Comic Sans MS" pitchFamily="66" charset="0"/>
              </a:rPr>
              <a:t>Repeatability measures the correlation between repeated measurements of a character on the same individuals.</a:t>
            </a:r>
          </a:p>
          <a:p>
            <a:pPr algn="just">
              <a:spcBef>
                <a:spcPts val="1200"/>
              </a:spcBef>
              <a:spcAft>
                <a:spcPts val="600"/>
              </a:spcAft>
            </a:pPr>
            <a:r>
              <a:rPr lang="en-IN" sz="2800" dirty="0" smtClean="0">
                <a:solidFill>
                  <a:srgbClr val="7030A0"/>
                </a:solidFill>
                <a:latin typeface="Comic Sans MS" pitchFamily="66" charset="0"/>
              </a:rPr>
              <a:t>When more than one measurement of a character is made on each individual, the phenotypic variance can be partitioned into two components, variance within individual and variance between individuals.</a:t>
            </a:r>
          </a:p>
          <a:p>
            <a:pPr algn="just">
              <a:spcBef>
                <a:spcPts val="1200"/>
              </a:spcBef>
              <a:spcAft>
                <a:spcPts val="600"/>
              </a:spcAft>
            </a:pPr>
            <a:r>
              <a:rPr lang="en-IN" sz="2800" dirty="0" smtClean="0">
                <a:solidFill>
                  <a:srgbClr val="002060"/>
                </a:solidFill>
                <a:latin typeface="Comic Sans MS" pitchFamily="66" charset="0"/>
              </a:rPr>
              <a:t>The ratio of between individual variance component to the total phenotypic  variance is called repeatability.</a:t>
            </a:r>
            <a:endParaRPr lang="en-IN" sz="280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fontScale="92500"/>
          </a:bodyPr>
          <a:lstStyle/>
          <a:p>
            <a:pPr>
              <a:spcBef>
                <a:spcPts val="1200"/>
              </a:spcBef>
              <a:spcAft>
                <a:spcPts val="600"/>
              </a:spcAft>
            </a:pPr>
            <a:r>
              <a:rPr lang="en-IN" b="1" dirty="0" smtClean="0">
                <a:solidFill>
                  <a:srgbClr val="FF0000"/>
                </a:solidFill>
                <a:latin typeface="Comic Sans MS" pitchFamily="66" charset="0"/>
              </a:rPr>
              <a:t>Examples: </a:t>
            </a:r>
          </a:p>
          <a:p>
            <a:pPr>
              <a:spcBef>
                <a:spcPts val="1200"/>
              </a:spcBef>
              <a:spcAft>
                <a:spcPts val="600"/>
              </a:spcAft>
              <a:buNone/>
            </a:pPr>
            <a:r>
              <a:rPr lang="en-IN" dirty="0" smtClean="0">
                <a:latin typeface="Comic Sans MS" pitchFamily="66" charset="0"/>
              </a:rPr>
              <a:t>	</a:t>
            </a:r>
            <a:r>
              <a:rPr lang="en-IN" sz="2800" dirty="0" smtClean="0">
                <a:latin typeface="Comic Sans MS" pitchFamily="66" charset="0"/>
              </a:rPr>
              <a:t>The following characters shows repeated measurements on each individual:</a:t>
            </a:r>
          </a:p>
          <a:p>
            <a:pPr algn="just">
              <a:spcBef>
                <a:spcPts val="1200"/>
              </a:spcBef>
              <a:spcAft>
                <a:spcPts val="600"/>
              </a:spcAft>
              <a:buNone/>
            </a:pPr>
            <a:r>
              <a:rPr lang="en-IN" sz="2800" dirty="0" smtClean="0">
                <a:latin typeface="Comic Sans MS" pitchFamily="66" charset="0"/>
              </a:rPr>
              <a:t>	(</a:t>
            </a:r>
            <a:r>
              <a:rPr lang="en-IN" sz="2800" dirty="0" err="1" smtClean="0">
                <a:latin typeface="Comic Sans MS" pitchFamily="66" charset="0"/>
              </a:rPr>
              <a:t>i</a:t>
            </a:r>
            <a:r>
              <a:rPr lang="en-IN" sz="2800" dirty="0" smtClean="0">
                <a:latin typeface="Comic Sans MS" pitchFamily="66" charset="0"/>
              </a:rPr>
              <a:t>) </a:t>
            </a:r>
            <a:r>
              <a:rPr lang="en-IN" sz="2800" dirty="0" smtClean="0">
                <a:solidFill>
                  <a:srgbClr val="002060"/>
                </a:solidFill>
                <a:latin typeface="Comic Sans MS" pitchFamily="66" charset="0"/>
              </a:rPr>
              <a:t>Lactation Milk Yield</a:t>
            </a:r>
            <a:r>
              <a:rPr lang="en-IN" sz="2800" dirty="0" smtClean="0">
                <a:latin typeface="Comic Sans MS" pitchFamily="66" charset="0"/>
              </a:rPr>
              <a:t> – it can be measured in subsequent lactations on the same animal.</a:t>
            </a:r>
          </a:p>
          <a:p>
            <a:pPr algn="just">
              <a:spcBef>
                <a:spcPts val="1200"/>
              </a:spcBef>
              <a:spcAft>
                <a:spcPts val="600"/>
              </a:spcAft>
              <a:buNone/>
            </a:pPr>
            <a:r>
              <a:rPr lang="en-IN" sz="2800" dirty="0" smtClean="0">
                <a:latin typeface="Comic Sans MS" pitchFamily="66" charset="0"/>
              </a:rPr>
              <a:t>	(ii) </a:t>
            </a:r>
            <a:r>
              <a:rPr lang="en-IN" sz="2800" dirty="0" smtClean="0">
                <a:solidFill>
                  <a:srgbClr val="002060"/>
                </a:solidFill>
                <a:latin typeface="Comic Sans MS" pitchFamily="66" charset="0"/>
              </a:rPr>
              <a:t>Litter size </a:t>
            </a:r>
            <a:r>
              <a:rPr lang="en-IN" sz="2800" dirty="0" smtClean="0">
                <a:latin typeface="Comic Sans MS" pitchFamily="66" charset="0"/>
              </a:rPr>
              <a:t>– it can be obtained in successive pregnancy of litter bearing animals.</a:t>
            </a:r>
          </a:p>
          <a:p>
            <a:pPr algn="just">
              <a:spcBef>
                <a:spcPts val="1200"/>
              </a:spcBef>
              <a:spcAft>
                <a:spcPts val="600"/>
              </a:spcAft>
              <a:buNone/>
            </a:pPr>
            <a:r>
              <a:rPr lang="en-IN" sz="2800" dirty="0" smtClean="0">
                <a:latin typeface="Comic Sans MS" pitchFamily="66" charset="0"/>
              </a:rPr>
              <a:t>	(iii)	</a:t>
            </a:r>
            <a:r>
              <a:rPr lang="en-IN" sz="2800" dirty="0" smtClean="0">
                <a:solidFill>
                  <a:srgbClr val="002060"/>
                </a:solidFill>
                <a:latin typeface="Comic Sans MS" pitchFamily="66" charset="0"/>
              </a:rPr>
              <a:t>Wool production in subsequent shearing of sheep.</a:t>
            </a:r>
          </a:p>
          <a:p>
            <a:pPr algn="just">
              <a:spcBef>
                <a:spcPts val="1200"/>
              </a:spcBef>
              <a:spcAft>
                <a:spcPts val="600"/>
              </a:spcAft>
              <a:buNone/>
            </a:pPr>
            <a:r>
              <a:rPr lang="en-IN" sz="2800" dirty="0" smtClean="0">
                <a:latin typeface="Comic Sans MS" pitchFamily="66" charset="0"/>
              </a:rPr>
              <a:t>	Several measurements can be obtained from each individual.</a:t>
            </a:r>
          </a:p>
          <a:p>
            <a:pPr algn="just">
              <a:buNone/>
            </a:pPr>
            <a:endParaRPr lang="en-IN" dirty="0" smtClean="0"/>
          </a:p>
          <a:p>
            <a:pPr algn="just"/>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6019800"/>
          </a:xfrm>
        </p:spPr>
        <p:txBody>
          <a:bodyPr>
            <a:normAutofit fontScale="85000" lnSpcReduction="20000"/>
          </a:bodyPr>
          <a:lstStyle/>
          <a:p>
            <a:pPr algn="just">
              <a:spcBef>
                <a:spcPts val="1200"/>
              </a:spcBef>
              <a:spcAft>
                <a:spcPts val="600"/>
              </a:spcAft>
            </a:pPr>
            <a:r>
              <a:rPr lang="en-IN" b="1" dirty="0" smtClean="0">
                <a:solidFill>
                  <a:srgbClr val="FF0000"/>
                </a:solidFill>
                <a:latin typeface="Comic Sans MS" pitchFamily="66" charset="0"/>
              </a:rPr>
              <a:t>Repetition of a character:</a:t>
            </a:r>
          </a:p>
          <a:p>
            <a:pPr algn="just">
              <a:spcBef>
                <a:spcPts val="1200"/>
              </a:spcBef>
              <a:spcAft>
                <a:spcPts val="600"/>
              </a:spcAft>
            </a:pPr>
            <a:r>
              <a:rPr lang="en-IN" dirty="0" smtClean="0">
                <a:latin typeface="Comic Sans MS" pitchFamily="66" charset="0"/>
              </a:rPr>
              <a:t>There are two  ways by which repetition of a character may provide multiple measurements :</a:t>
            </a:r>
          </a:p>
          <a:p>
            <a:pPr algn="just">
              <a:spcBef>
                <a:spcPts val="1200"/>
              </a:spcBef>
              <a:spcAft>
                <a:spcPts val="600"/>
              </a:spcAft>
              <a:buNone/>
            </a:pPr>
            <a:r>
              <a:rPr lang="en-IN" dirty="0" smtClean="0">
                <a:latin typeface="Comic Sans MS" pitchFamily="66" charset="0"/>
              </a:rPr>
              <a:t>		(</a:t>
            </a:r>
            <a:r>
              <a:rPr lang="en-IN" dirty="0" err="1" smtClean="0">
                <a:latin typeface="Comic Sans MS" pitchFamily="66" charset="0"/>
              </a:rPr>
              <a:t>i</a:t>
            </a:r>
            <a:r>
              <a:rPr lang="en-IN" dirty="0" smtClean="0">
                <a:latin typeface="Comic Sans MS" pitchFamily="66" charset="0"/>
              </a:rPr>
              <a:t>) by </a:t>
            </a:r>
            <a:r>
              <a:rPr lang="en-IN" dirty="0" smtClean="0">
                <a:solidFill>
                  <a:srgbClr val="FF0000"/>
                </a:solidFill>
                <a:latin typeface="Comic Sans MS" pitchFamily="66" charset="0"/>
              </a:rPr>
              <a:t>temporal repetition</a:t>
            </a:r>
          </a:p>
          <a:p>
            <a:pPr algn="just">
              <a:spcBef>
                <a:spcPts val="1200"/>
              </a:spcBef>
              <a:spcAft>
                <a:spcPts val="600"/>
              </a:spcAft>
              <a:buNone/>
            </a:pPr>
            <a:r>
              <a:rPr lang="en-IN" dirty="0" smtClean="0">
                <a:latin typeface="Comic Sans MS" pitchFamily="66" charset="0"/>
              </a:rPr>
              <a:t>		(ii) by </a:t>
            </a:r>
            <a:r>
              <a:rPr lang="en-IN" dirty="0" smtClean="0">
                <a:solidFill>
                  <a:srgbClr val="FF0000"/>
                </a:solidFill>
                <a:latin typeface="Comic Sans MS" pitchFamily="66" charset="0"/>
              </a:rPr>
              <a:t>spatial repetition</a:t>
            </a:r>
          </a:p>
          <a:p>
            <a:pPr algn="just">
              <a:spcBef>
                <a:spcPts val="1200"/>
              </a:spcBef>
              <a:spcAft>
                <a:spcPts val="600"/>
              </a:spcAft>
              <a:buNone/>
            </a:pPr>
            <a:r>
              <a:rPr lang="en-IN" dirty="0" smtClean="0">
                <a:solidFill>
                  <a:srgbClr val="FF0000"/>
                </a:solidFill>
                <a:latin typeface="Comic Sans MS" pitchFamily="66" charset="0"/>
              </a:rPr>
              <a:t>Temporal repetition:</a:t>
            </a:r>
          </a:p>
          <a:p>
            <a:pPr algn="just">
              <a:spcBef>
                <a:spcPts val="1200"/>
              </a:spcBef>
              <a:spcAft>
                <a:spcPts val="600"/>
              </a:spcAft>
            </a:pPr>
            <a:r>
              <a:rPr lang="en-IN" dirty="0" smtClean="0">
                <a:solidFill>
                  <a:srgbClr val="0070C0"/>
                </a:solidFill>
                <a:latin typeface="Comic Sans MS" pitchFamily="66" charset="0"/>
              </a:rPr>
              <a:t>The variance of milk yield per lactation or number of young per litter can be partitioned into a component within individuals and a component between individuals.</a:t>
            </a:r>
          </a:p>
          <a:p>
            <a:pPr algn="just">
              <a:spcBef>
                <a:spcPts val="1200"/>
              </a:spcBef>
              <a:spcAft>
                <a:spcPts val="600"/>
              </a:spcAft>
            </a:pPr>
            <a:r>
              <a:rPr lang="en-IN" dirty="0" smtClean="0">
                <a:solidFill>
                  <a:srgbClr val="7030A0"/>
                </a:solidFill>
                <a:latin typeface="Comic Sans MS" pitchFamily="66" charset="0"/>
              </a:rPr>
              <a:t>The within individual variance component measures the differences between the performances of the same individual.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096000"/>
          </a:xfrm>
        </p:spPr>
        <p:txBody>
          <a:bodyPr>
            <a:normAutofit/>
          </a:bodyPr>
          <a:lstStyle/>
          <a:p>
            <a:pPr algn="just">
              <a:spcBef>
                <a:spcPts val="1200"/>
              </a:spcBef>
              <a:spcAft>
                <a:spcPts val="600"/>
              </a:spcAft>
            </a:pPr>
            <a:r>
              <a:rPr lang="en-IN" sz="2600" dirty="0" smtClean="0">
                <a:solidFill>
                  <a:schemeClr val="accent1">
                    <a:lumMod val="50000"/>
                  </a:schemeClr>
                </a:solidFill>
                <a:latin typeface="Comic Sans MS" pitchFamily="66" charset="0"/>
              </a:rPr>
              <a:t>The between individual variance component </a:t>
            </a:r>
            <a:r>
              <a:rPr lang="en-IN" sz="2600" dirty="0" smtClean="0">
                <a:solidFill>
                  <a:srgbClr val="0070C0"/>
                </a:solidFill>
                <a:latin typeface="Comic Sans MS" pitchFamily="66" charset="0"/>
              </a:rPr>
              <a:t>measures the permanent differences between individuals.</a:t>
            </a:r>
          </a:p>
          <a:p>
            <a:pPr algn="just">
              <a:spcBef>
                <a:spcPts val="1200"/>
              </a:spcBef>
              <a:spcAft>
                <a:spcPts val="600"/>
              </a:spcAft>
            </a:pPr>
            <a:r>
              <a:rPr lang="en-IN" sz="2600" dirty="0" smtClean="0">
                <a:latin typeface="Comic Sans MS" pitchFamily="66" charset="0"/>
              </a:rPr>
              <a:t>The </a:t>
            </a:r>
            <a:r>
              <a:rPr lang="en-IN" sz="2600" dirty="0" smtClean="0">
                <a:solidFill>
                  <a:srgbClr val="00B050"/>
                </a:solidFill>
                <a:latin typeface="Comic Sans MS" pitchFamily="66" charset="0"/>
              </a:rPr>
              <a:t>within individual variance component is entirely environmental in origin</a:t>
            </a:r>
            <a:r>
              <a:rPr lang="en-IN" sz="2600" dirty="0" smtClean="0">
                <a:latin typeface="Comic Sans MS" pitchFamily="66" charset="0"/>
              </a:rPr>
              <a:t> and </a:t>
            </a:r>
            <a:r>
              <a:rPr lang="en-IN" sz="2600" dirty="0" smtClean="0">
                <a:solidFill>
                  <a:srgbClr val="0070C0"/>
                </a:solidFill>
                <a:latin typeface="Comic Sans MS" pitchFamily="66" charset="0"/>
              </a:rPr>
              <a:t>caused by temporary differences of environment between successive performances.</a:t>
            </a:r>
          </a:p>
          <a:p>
            <a:pPr algn="just">
              <a:spcBef>
                <a:spcPts val="1200"/>
              </a:spcBef>
              <a:spcAft>
                <a:spcPts val="600"/>
              </a:spcAft>
            </a:pPr>
            <a:r>
              <a:rPr lang="en-IN" sz="2600" dirty="0" smtClean="0">
                <a:latin typeface="Comic Sans MS" pitchFamily="66" charset="0"/>
              </a:rPr>
              <a:t>The </a:t>
            </a:r>
            <a:r>
              <a:rPr lang="en-IN" sz="2600" dirty="0" smtClean="0">
                <a:solidFill>
                  <a:srgbClr val="7030A0"/>
                </a:solidFill>
                <a:latin typeface="Comic Sans MS" pitchFamily="66" charset="0"/>
              </a:rPr>
              <a:t>between individual variance component is partly environmental and partly genetic,</a:t>
            </a:r>
            <a:r>
              <a:rPr lang="en-IN" sz="2600" dirty="0" smtClean="0">
                <a:latin typeface="Comic Sans MS" pitchFamily="66" charset="0"/>
              </a:rPr>
              <a:t> </a:t>
            </a:r>
            <a:r>
              <a:rPr lang="en-IN" sz="2600" dirty="0" smtClean="0">
                <a:solidFill>
                  <a:srgbClr val="0070C0"/>
                </a:solidFill>
                <a:latin typeface="Comic Sans MS" pitchFamily="66" charset="0"/>
              </a:rPr>
              <a:t>the environment part is caused by circumstances that affect the individuals permanently.</a:t>
            </a:r>
          </a:p>
          <a:p>
            <a:pPr algn="just">
              <a:spcBef>
                <a:spcPts val="1200"/>
              </a:spcBef>
              <a:spcAft>
                <a:spcPts val="600"/>
              </a:spcAft>
            </a:pPr>
            <a:r>
              <a:rPr lang="en-IN" sz="2800" dirty="0" smtClean="0">
                <a:latin typeface="Comic Sans MS" pitchFamily="66" charset="0"/>
              </a:rPr>
              <a:t>By </a:t>
            </a:r>
            <a:r>
              <a:rPr lang="en-IN" sz="2800" dirty="0" smtClean="0">
                <a:solidFill>
                  <a:srgbClr val="0070C0"/>
                </a:solidFill>
                <a:latin typeface="Comic Sans MS" pitchFamily="66" charset="0"/>
              </a:rPr>
              <a:t>this analysis,</a:t>
            </a:r>
            <a:r>
              <a:rPr lang="en-IN" sz="2800" dirty="0" smtClean="0">
                <a:latin typeface="Comic Sans MS" pitchFamily="66" charset="0"/>
              </a:rPr>
              <a:t> </a:t>
            </a:r>
            <a:r>
              <a:rPr lang="en-IN" sz="2800" dirty="0" smtClean="0">
                <a:solidFill>
                  <a:srgbClr val="C00000"/>
                </a:solidFill>
                <a:latin typeface="Comic Sans MS" pitchFamily="66" charset="0"/>
              </a:rPr>
              <a:t>the variance due to temporary environmental circumstances is separated from the rest and can be measured.</a:t>
            </a:r>
            <a:endParaRPr lang="en-IN" sz="2600" dirty="0">
              <a:solidFill>
                <a:srgbClr val="C00000"/>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spcBef>
                <a:spcPts val="1200"/>
              </a:spcBef>
              <a:spcAft>
                <a:spcPts val="600"/>
              </a:spcAft>
              <a:buNone/>
            </a:pPr>
            <a:r>
              <a:rPr lang="en-IN" sz="3100" b="1" dirty="0" smtClean="0">
                <a:solidFill>
                  <a:srgbClr val="FF0000"/>
                </a:solidFill>
                <a:latin typeface="Comic Sans MS" pitchFamily="66" charset="0"/>
              </a:rPr>
              <a:t>Spatial repetition:</a:t>
            </a:r>
          </a:p>
          <a:p>
            <a:pPr algn="just">
              <a:spcBef>
                <a:spcPts val="1200"/>
              </a:spcBef>
              <a:spcAft>
                <a:spcPts val="600"/>
              </a:spcAft>
            </a:pPr>
            <a:r>
              <a:rPr lang="en-IN" sz="3100" dirty="0" smtClean="0">
                <a:latin typeface="Comic Sans MS" pitchFamily="66" charset="0"/>
              </a:rPr>
              <a:t>The character repeated in space are chiefly </a:t>
            </a:r>
            <a:r>
              <a:rPr lang="en-IN" sz="3100" dirty="0" smtClean="0">
                <a:solidFill>
                  <a:srgbClr val="002060"/>
                </a:solidFill>
                <a:latin typeface="Comic Sans MS" pitchFamily="66" charset="0"/>
              </a:rPr>
              <a:t>structural or anatomical, and are mostly found in plants than in animals.</a:t>
            </a:r>
          </a:p>
          <a:p>
            <a:pPr algn="just">
              <a:spcBef>
                <a:spcPts val="1200"/>
              </a:spcBef>
              <a:spcAft>
                <a:spcPts val="600"/>
              </a:spcAft>
              <a:buNone/>
            </a:pPr>
            <a:r>
              <a:rPr lang="en-IN" sz="3100" dirty="0" smtClean="0">
                <a:solidFill>
                  <a:srgbClr val="C00000"/>
                </a:solidFill>
                <a:latin typeface="Comic Sans MS" pitchFamily="66" charset="0"/>
              </a:rPr>
              <a:t>Example: </a:t>
            </a:r>
          </a:p>
          <a:p>
            <a:pPr algn="just">
              <a:spcBef>
                <a:spcPts val="1200"/>
              </a:spcBef>
              <a:spcAft>
                <a:spcPts val="600"/>
              </a:spcAft>
            </a:pPr>
            <a:r>
              <a:rPr lang="en-IN" sz="3100" dirty="0" smtClean="0">
                <a:solidFill>
                  <a:srgbClr val="7030A0"/>
                </a:solidFill>
                <a:latin typeface="Comic Sans MS" pitchFamily="66" charset="0"/>
              </a:rPr>
              <a:t>Plants that bear more than one fruit, </a:t>
            </a:r>
            <a:r>
              <a:rPr lang="en-IN" sz="3100" dirty="0" smtClean="0">
                <a:solidFill>
                  <a:srgbClr val="0070C0"/>
                </a:solidFill>
                <a:latin typeface="Comic Sans MS" pitchFamily="66" charset="0"/>
              </a:rPr>
              <a:t>provide more than one measurement </a:t>
            </a:r>
            <a:r>
              <a:rPr lang="en-IN" sz="3100" dirty="0" smtClean="0">
                <a:latin typeface="Comic Sans MS" pitchFamily="66" charset="0"/>
              </a:rPr>
              <a:t>of any character of fruit such as fruit shape and no. seed content.</a:t>
            </a:r>
          </a:p>
          <a:p>
            <a:pPr algn="just">
              <a:spcBef>
                <a:spcPts val="1200"/>
              </a:spcBef>
              <a:spcAft>
                <a:spcPts val="600"/>
              </a:spcAft>
            </a:pPr>
            <a:r>
              <a:rPr lang="en-IN" sz="3100" dirty="0" smtClean="0">
                <a:solidFill>
                  <a:srgbClr val="7030A0"/>
                </a:solidFill>
                <a:latin typeface="Comic Sans MS" pitchFamily="66" charset="0"/>
              </a:rPr>
              <a:t>Spatial repetition in animals is chiefly found in characters that can be measured on the two sides of body or on serially repeated segments of body parts, such as number of bristles on the abdominal segments of Drosophila.</a:t>
            </a:r>
          </a:p>
          <a:p>
            <a:pPr algn="just"/>
            <a:endParaRPr lang="en-IN"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pPr marL="324000" algn="just">
              <a:spcBef>
                <a:spcPts val="1200"/>
              </a:spcBef>
              <a:spcAft>
                <a:spcPts val="600"/>
              </a:spcAft>
            </a:pPr>
            <a:r>
              <a:rPr lang="en-IN" sz="2600" dirty="0" smtClean="0">
                <a:latin typeface="Comic Sans MS" pitchFamily="66" charset="0"/>
              </a:rPr>
              <a:t>In spatially repeated characters the </a:t>
            </a:r>
            <a:r>
              <a:rPr lang="en-IN" sz="2600" dirty="0" smtClean="0">
                <a:solidFill>
                  <a:srgbClr val="FF0000"/>
                </a:solidFill>
                <a:latin typeface="Comic Sans MS" pitchFamily="66" charset="0"/>
              </a:rPr>
              <a:t>within individual variance component is again environmental in origin but represents </a:t>
            </a:r>
            <a:r>
              <a:rPr lang="en-IN" sz="2600" dirty="0" smtClean="0">
                <a:solidFill>
                  <a:srgbClr val="002060"/>
                </a:solidFill>
                <a:latin typeface="Comic Sans MS" pitchFamily="66" charset="0"/>
              </a:rPr>
              <a:t>the ‘developmental’ variation</a:t>
            </a:r>
            <a:r>
              <a:rPr lang="en-IN" sz="2600" dirty="0" smtClean="0">
                <a:solidFill>
                  <a:srgbClr val="FF0000"/>
                </a:solidFill>
                <a:latin typeface="Comic Sans MS" pitchFamily="66" charset="0"/>
              </a:rPr>
              <a:t> arising from </a:t>
            </a:r>
            <a:r>
              <a:rPr lang="en-IN" sz="2600" dirty="0" smtClean="0">
                <a:solidFill>
                  <a:srgbClr val="002060"/>
                </a:solidFill>
                <a:latin typeface="Comic Sans MS" pitchFamily="66" charset="0"/>
              </a:rPr>
              <a:t>localized circumstances operating during development.</a:t>
            </a:r>
          </a:p>
          <a:p>
            <a:pPr marL="324000" algn="just">
              <a:spcBef>
                <a:spcPts val="1200"/>
              </a:spcBef>
              <a:spcAft>
                <a:spcPts val="600"/>
              </a:spcAft>
            </a:pPr>
            <a:r>
              <a:rPr lang="en-IN" sz="2600" dirty="0" smtClean="0">
                <a:solidFill>
                  <a:srgbClr val="7030A0"/>
                </a:solidFill>
                <a:latin typeface="Comic Sans MS" pitchFamily="66" charset="0"/>
              </a:rPr>
              <a:t>In both temporal and spatial repetition,</a:t>
            </a:r>
            <a:r>
              <a:rPr lang="en-IN" sz="2600" dirty="0" smtClean="0">
                <a:latin typeface="Comic Sans MS" pitchFamily="66" charset="0"/>
              </a:rPr>
              <a:t> the term </a:t>
            </a:r>
            <a:r>
              <a:rPr lang="en-IN" sz="2600" dirty="0" smtClean="0">
                <a:solidFill>
                  <a:srgbClr val="0070C0"/>
                </a:solidFill>
                <a:latin typeface="Comic Sans MS" pitchFamily="66" charset="0"/>
              </a:rPr>
              <a:t>special environmental variance component will be used </a:t>
            </a:r>
            <a:r>
              <a:rPr lang="en-IN" sz="2600" dirty="0" smtClean="0">
                <a:latin typeface="Comic Sans MS" pitchFamily="66" charset="0"/>
              </a:rPr>
              <a:t>to refer to the </a:t>
            </a:r>
            <a:r>
              <a:rPr lang="en-IN" sz="2600" dirty="0" smtClean="0">
                <a:solidFill>
                  <a:srgbClr val="7030A0"/>
                </a:solidFill>
                <a:latin typeface="Comic Sans MS" pitchFamily="66" charset="0"/>
              </a:rPr>
              <a:t>within individual variance component</a:t>
            </a:r>
            <a:r>
              <a:rPr lang="en-IN" sz="2600" dirty="0" smtClean="0">
                <a:latin typeface="Comic Sans MS" pitchFamily="66" charset="0"/>
              </a:rPr>
              <a:t> </a:t>
            </a:r>
            <a:r>
              <a:rPr lang="en-IN" sz="2600" dirty="0" smtClean="0">
                <a:solidFill>
                  <a:srgbClr val="00B050"/>
                </a:solidFill>
                <a:latin typeface="Comic Sans MS" pitchFamily="66" charset="0"/>
              </a:rPr>
              <a:t>arising from temporary or localized circumstances </a:t>
            </a:r>
            <a:r>
              <a:rPr lang="en-IN" sz="2600" dirty="0" smtClean="0">
                <a:latin typeface="Comic Sans MS" pitchFamily="66" charset="0"/>
              </a:rPr>
              <a:t>and it will be denoted as </a:t>
            </a:r>
            <a:r>
              <a:rPr lang="en-IN" sz="2600" dirty="0" smtClean="0">
                <a:solidFill>
                  <a:srgbClr val="002060"/>
                </a:solidFill>
                <a:latin typeface="Comic Sans MS" pitchFamily="66" charset="0"/>
              </a:rPr>
              <a:t>VEs.</a:t>
            </a:r>
          </a:p>
          <a:p>
            <a:pPr marL="324000" algn="just">
              <a:spcBef>
                <a:spcPts val="1200"/>
              </a:spcBef>
              <a:spcAft>
                <a:spcPts val="600"/>
              </a:spcAft>
            </a:pPr>
            <a:r>
              <a:rPr lang="en-IN" sz="2600" dirty="0" smtClean="0">
                <a:latin typeface="Comic Sans MS" pitchFamily="66" charset="0"/>
              </a:rPr>
              <a:t>And </a:t>
            </a:r>
            <a:r>
              <a:rPr lang="en-IN" sz="2600" dirty="0" smtClean="0">
                <a:solidFill>
                  <a:srgbClr val="002060"/>
                </a:solidFill>
                <a:latin typeface="Comic Sans MS" pitchFamily="66" charset="0"/>
              </a:rPr>
              <a:t>general environmental variance component, </a:t>
            </a:r>
            <a:r>
              <a:rPr lang="en-IN" sz="2600" dirty="0" err="1" smtClean="0">
                <a:solidFill>
                  <a:srgbClr val="002060"/>
                </a:solidFill>
                <a:latin typeface="Comic Sans MS" pitchFamily="66" charset="0"/>
              </a:rPr>
              <a:t>VEg</a:t>
            </a:r>
            <a:r>
              <a:rPr lang="en-IN" sz="2600" dirty="0" smtClean="0">
                <a:solidFill>
                  <a:srgbClr val="002060"/>
                </a:solidFill>
                <a:latin typeface="Comic Sans MS" pitchFamily="66" charset="0"/>
              </a:rPr>
              <a:t>,</a:t>
            </a:r>
            <a:r>
              <a:rPr lang="en-IN" sz="2600" dirty="0" smtClean="0">
                <a:latin typeface="Comic Sans MS" pitchFamily="66" charset="0"/>
              </a:rPr>
              <a:t> will </a:t>
            </a:r>
            <a:r>
              <a:rPr lang="en-IN" sz="2600" dirty="0" smtClean="0">
                <a:solidFill>
                  <a:srgbClr val="7030A0"/>
                </a:solidFill>
                <a:latin typeface="Comic Sans MS" pitchFamily="66" charset="0"/>
              </a:rPr>
              <a:t>refer to the environmental variance</a:t>
            </a:r>
            <a:r>
              <a:rPr lang="en-IN" sz="2600" dirty="0" smtClean="0">
                <a:latin typeface="Comic Sans MS" pitchFamily="66" charset="0"/>
              </a:rPr>
              <a:t> contributing to the </a:t>
            </a:r>
            <a:r>
              <a:rPr lang="en-IN" sz="2600" dirty="0" smtClean="0">
                <a:solidFill>
                  <a:srgbClr val="002060"/>
                </a:solidFill>
                <a:latin typeface="Comic Sans MS" pitchFamily="66" charset="0"/>
              </a:rPr>
              <a:t>between individual variance component (VG + </a:t>
            </a:r>
            <a:r>
              <a:rPr lang="en-IN" sz="2600" dirty="0" err="1" smtClean="0">
                <a:solidFill>
                  <a:srgbClr val="002060"/>
                </a:solidFill>
                <a:latin typeface="Comic Sans MS" pitchFamily="66" charset="0"/>
              </a:rPr>
              <a:t>VEg</a:t>
            </a:r>
            <a:r>
              <a:rPr lang="en-IN" sz="2600" dirty="0" smtClean="0">
                <a:solidFill>
                  <a:srgbClr val="002060"/>
                </a:solidFill>
                <a:latin typeface="Comic Sans MS" pitchFamily="66" charset="0"/>
              </a:rPr>
              <a:t>) </a:t>
            </a:r>
            <a:r>
              <a:rPr lang="en-IN" sz="2600" dirty="0" smtClean="0">
                <a:latin typeface="Comic Sans MS" pitchFamily="66" charset="0"/>
              </a:rPr>
              <a:t>and </a:t>
            </a:r>
            <a:r>
              <a:rPr lang="en-IN" sz="2600" dirty="0" smtClean="0">
                <a:solidFill>
                  <a:srgbClr val="FF0000"/>
                </a:solidFill>
                <a:latin typeface="Comic Sans MS" pitchFamily="66" charset="0"/>
              </a:rPr>
              <a:t>arising from permanent or non-localised circumstances. </a:t>
            </a:r>
            <a:endParaRPr lang="en-IN" sz="2600"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20000"/>
          </a:bodyPr>
          <a:lstStyle/>
          <a:p>
            <a:pPr marL="360000" algn="just">
              <a:spcBef>
                <a:spcPts val="1200"/>
              </a:spcBef>
              <a:spcAft>
                <a:spcPts val="600"/>
              </a:spcAft>
            </a:pPr>
            <a:r>
              <a:rPr lang="en-IN" sz="2600" dirty="0" smtClean="0">
                <a:solidFill>
                  <a:srgbClr val="FF0000"/>
                </a:solidFill>
                <a:latin typeface="Comic Sans MS" pitchFamily="66" charset="0"/>
              </a:rPr>
              <a:t>The ratio of between individual variance component to the total phenotypic variance is intra-class correlation ‘r’.</a:t>
            </a:r>
            <a:r>
              <a:rPr lang="en-IN" sz="2600" dirty="0" smtClean="0">
                <a:latin typeface="Comic Sans MS" pitchFamily="66" charset="0"/>
              </a:rPr>
              <a:t> </a:t>
            </a:r>
            <a:r>
              <a:rPr lang="en-IN" sz="2600" dirty="0" smtClean="0">
                <a:solidFill>
                  <a:srgbClr val="7030A0"/>
                </a:solidFill>
                <a:latin typeface="Comic Sans MS" pitchFamily="66" charset="0"/>
              </a:rPr>
              <a:t>It is the correlation between repeated measurements of the same individual and is known as repeatability.</a:t>
            </a:r>
          </a:p>
          <a:p>
            <a:pPr marL="360000" algn="just">
              <a:spcBef>
                <a:spcPts val="1200"/>
              </a:spcBef>
              <a:spcAft>
                <a:spcPts val="600"/>
              </a:spcAft>
              <a:buNone/>
            </a:pPr>
            <a:r>
              <a:rPr lang="en-IN" sz="2600" dirty="0" smtClean="0">
                <a:latin typeface="Comic Sans MS" pitchFamily="66" charset="0"/>
              </a:rPr>
              <a:t>		</a:t>
            </a:r>
            <a:r>
              <a:rPr lang="en-IN" sz="2600" dirty="0" smtClean="0">
                <a:solidFill>
                  <a:srgbClr val="0070C0"/>
                </a:solidFill>
                <a:latin typeface="Comic Sans MS" pitchFamily="66" charset="0"/>
              </a:rPr>
              <a:t> Repeatability,  r = (VG + </a:t>
            </a:r>
            <a:r>
              <a:rPr lang="en-IN" sz="2600" dirty="0" err="1" smtClean="0">
                <a:solidFill>
                  <a:srgbClr val="0070C0"/>
                </a:solidFill>
                <a:latin typeface="Comic Sans MS" pitchFamily="66" charset="0"/>
              </a:rPr>
              <a:t>VEg</a:t>
            </a:r>
            <a:r>
              <a:rPr lang="en-IN" sz="2600" dirty="0" smtClean="0">
                <a:solidFill>
                  <a:srgbClr val="0070C0"/>
                </a:solidFill>
                <a:latin typeface="Comic Sans MS" pitchFamily="66" charset="0"/>
              </a:rPr>
              <a:t>)/VP</a:t>
            </a:r>
          </a:p>
          <a:p>
            <a:pPr marL="360000" algn="just">
              <a:spcBef>
                <a:spcPts val="1200"/>
              </a:spcBef>
              <a:spcAft>
                <a:spcPts val="600"/>
              </a:spcAft>
              <a:buNone/>
            </a:pPr>
            <a:r>
              <a:rPr lang="en-IN" sz="2600" dirty="0" smtClean="0">
                <a:latin typeface="Comic Sans MS" pitchFamily="66" charset="0"/>
              </a:rPr>
              <a:t>				or,</a:t>
            </a:r>
            <a:r>
              <a:rPr lang="en-IN" sz="2600" dirty="0" smtClean="0">
                <a:solidFill>
                  <a:srgbClr val="7030A0"/>
                </a:solidFill>
                <a:latin typeface="Comic Sans MS" pitchFamily="66" charset="0"/>
              </a:rPr>
              <a:t> </a:t>
            </a:r>
            <a:r>
              <a:rPr lang="en-IN" sz="2600" dirty="0" err="1" smtClean="0">
                <a:solidFill>
                  <a:srgbClr val="7030A0"/>
                </a:solidFill>
                <a:latin typeface="Comic Sans MS" pitchFamily="66" charset="0"/>
              </a:rPr>
              <a:t>rVP</a:t>
            </a:r>
            <a:r>
              <a:rPr lang="en-IN" sz="2600" dirty="0" smtClean="0">
                <a:solidFill>
                  <a:srgbClr val="7030A0"/>
                </a:solidFill>
                <a:latin typeface="Comic Sans MS" pitchFamily="66" charset="0"/>
              </a:rPr>
              <a:t> = VG + </a:t>
            </a:r>
            <a:r>
              <a:rPr lang="en-IN" sz="2600" dirty="0" err="1" smtClean="0">
                <a:solidFill>
                  <a:srgbClr val="7030A0"/>
                </a:solidFill>
                <a:latin typeface="Comic Sans MS" pitchFamily="66" charset="0"/>
              </a:rPr>
              <a:t>VEg</a:t>
            </a:r>
            <a:endParaRPr lang="en-IN" sz="2600" dirty="0" smtClean="0">
              <a:solidFill>
                <a:srgbClr val="7030A0"/>
              </a:solidFill>
              <a:latin typeface="Comic Sans MS" pitchFamily="66" charset="0"/>
            </a:endParaRPr>
          </a:p>
          <a:p>
            <a:pPr marL="360000" algn="just">
              <a:spcBef>
                <a:spcPts val="1200"/>
              </a:spcBef>
              <a:spcAft>
                <a:spcPts val="600"/>
              </a:spcAft>
            </a:pPr>
            <a:r>
              <a:rPr lang="en-IN" sz="2600" dirty="0" smtClean="0">
                <a:latin typeface="Comic Sans MS" pitchFamily="66" charset="0"/>
              </a:rPr>
              <a:t>Therefore, </a:t>
            </a:r>
            <a:r>
              <a:rPr lang="en-IN" sz="2600" dirty="0" smtClean="0">
                <a:solidFill>
                  <a:srgbClr val="002060"/>
                </a:solidFill>
                <a:latin typeface="Comic Sans MS" pitchFamily="66" charset="0"/>
              </a:rPr>
              <a:t>repeatability express the proportion of the variance of single measurements that is due to permanent or non localized differences between individuals to the  total phenotypic variance.</a:t>
            </a:r>
          </a:p>
          <a:p>
            <a:pPr marL="360000" algn="just">
              <a:spcBef>
                <a:spcPts val="1200"/>
              </a:spcBef>
              <a:spcAft>
                <a:spcPts val="600"/>
              </a:spcAft>
            </a:pPr>
            <a:r>
              <a:rPr lang="en-IN" sz="2600" dirty="0" smtClean="0">
                <a:latin typeface="Comic Sans MS" pitchFamily="66" charset="0"/>
              </a:rPr>
              <a:t>The </a:t>
            </a:r>
            <a:r>
              <a:rPr lang="en-IN" sz="2600" dirty="0" smtClean="0">
                <a:solidFill>
                  <a:srgbClr val="C00000"/>
                </a:solidFill>
                <a:latin typeface="Comic Sans MS" pitchFamily="66" charset="0"/>
              </a:rPr>
              <a:t>special environmental variance component, VEs, as a proportion of total is given by </a:t>
            </a:r>
          </a:p>
          <a:p>
            <a:pPr marL="360000" algn="just">
              <a:spcBef>
                <a:spcPts val="1200"/>
              </a:spcBef>
              <a:spcAft>
                <a:spcPts val="600"/>
              </a:spcAft>
              <a:buNone/>
            </a:pPr>
            <a:r>
              <a:rPr lang="en-IN" sz="2600" dirty="0" smtClean="0">
                <a:latin typeface="Comic Sans MS" pitchFamily="66" charset="0"/>
              </a:rPr>
              <a:t>				</a:t>
            </a:r>
            <a:r>
              <a:rPr lang="en-IN" sz="2600" dirty="0" smtClean="0">
                <a:solidFill>
                  <a:srgbClr val="7030A0"/>
                </a:solidFill>
                <a:latin typeface="Comic Sans MS" pitchFamily="66" charset="0"/>
              </a:rPr>
              <a:t>VEs / VP = 1 – r</a:t>
            </a:r>
          </a:p>
          <a:p>
            <a:pPr marL="360000" algn="just">
              <a:spcBef>
                <a:spcPts val="1200"/>
              </a:spcBef>
              <a:spcAft>
                <a:spcPts val="600"/>
              </a:spcAft>
              <a:buNone/>
            </a:pPr>
            <a:r>
              <a:rPr lang="en-IN" sz="2600" dirty="0" smtClean="0">
                <a:latin typeface="Comic Sans MS" pitchFamily="66" charset="0"/>
              </a:rPr>
              <a:t>				or </a:t>
            </a:r>
            <a:r>
              <a:rPr lang="en-IN" sz="2600" dirty="0" smtClean="0">
                <a:solidFill>
                  <a:srgbClr val="002060"/>
                </a:solidFill>
                <a:latin typeface="Comic Sans MS" pitchFamily="66" charset="0"/>
              </a:rPr>
              <a:t>VEs = (1 – r)VP</a:t>
            </a:r>
            <a:endParaRPr lang="en-IN" sz="260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691</Words>
  <Application>Microsoft Office PowerPoint</Application>
  <PresentationFormat>On-screen Show (4:3)</PresentationFormat>
  <Paragraphs>95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Importance of partitioning the variance</vt:lpstr>
      <vt:lpstr>Repeatability</vt:lpstr>
      <vt:lpstr>Slide 4</vt:lpstr>
      <vt:lpstr>Slide 5</vt:lpstr>
      <vt:lpstr>Slide 6</vt:lpstr>
      <vt:lpstr>Slide 7</vt:lpstr>
      <vt:lpstr>Slide 8</vt:lpstr>
      <vt:lpstr>Slide 9</vt:lpstr>
      <vt:lpstr>Slide 10</vt:lpstr>
      <vt:lpstr>Use  of Repeatability</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cp:revision>
  <dcterms:created xsi:type="dcterms:W3CDTF">2006-08-16T00:00:00Z</dcterms:created>
  <dcterms:modified xsi:type="dcterms:W3CDTF">2020-05-08T09:11:47Z</dcterms:modified>
</cp:coreProperties>
</file>