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7" r:id="rId3"/>
    <p:sldId id="259" r:id="rId4"/>
    <p:sldId id="260" r:id="rId5"/>
    <p:sldId id="284" r:id="rId6"/>
    <p:sldId id="263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82" r:id="rId17"/>
    <p:sldId id="283" r:id="rId18"/>
    <p:sldId id="274" r:id="rId19"/>
    <p:sldId id="275" r:id="rId20"/>
    <p:sldId id="276" r:id="rId21"/>
    <p:sldId id="277" r:id="rId22"/>
    <p:sldId id="279" r:id="rId23"/>
    <p:sldId id="285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982" autoAdjust="0"/>
  </p:normalViewPr>
  <p:slideViewPr>
    <p:cSldViewPr>
      <p:cViewPr>
        <p:scale>
          <a:sx n="75" d="100"/>
          <a:sy n="75" d="100"/>
        </p:scale>
        <p:origin x="-122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1623B-5376-4924-80D2-8D7A3BCE05CE}" type="datetimeFigureOut">
              <a:rPr lang="en-US" smtClean="0"/>
              <a:pPr/>
              <a:t>5/11/2020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AE2C-40B4-4E6D-A3CD-5D574EEE3D6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AE2C-40B4-4E6D-A3CD-5D574EEE3D6D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153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 </a:t>
            </a:r>
            <a:b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8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Resemblance Between Relatives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Parent - Offspring relationship:</a:t>
            </a:r>
          </a:p>
          <a:p>
            <a:pPr algn="just">
              <a:lnSpc>
                <a:spcPts val="3840"/>
              </a:lnSpc>
            </a:pPr>
            <a:r>
              <a:rPr lang="en-IN" sz="2600" dirty="0" smtClean="0">
                <a:latin typeface="Comic Sans MS" pitchFamily="66" charset="0"/>
              </a:rPr>
              <a:t>In case of </a:t>
            </a:r>
            <a:r>
              <a:rPr lang="en-IN" sz="2600" dirty="0" smtClean="0">
                <a:solidFill>
                  <a:srgbClr val="0070C0"/>
                </a:solidFill>
                <a:latin typeface="Comic Sans MS" pitchFamily="66" charset="0"/>
              </a:rPr>
              <a:t>parent-offspring relationship,</a:t>
            </a:r>
            <a:r>
              <a:rPr lang="en-IN" sz="2600" dirty="0" smtClean="0">
                <a:latin typeface="Comic Sans MS" pitchFamily="66" charset="0"/>
              </a:rPr>
              <a:t> the </a:t>
            </a:r>
            <a:r>
              <a:rPr lang="en-IN" sz="2600" dirty="0" smtClean="0">
                <a:solidFill>
                  <a:srgbClr val="7030A0"/>
                </a:solidFill>
                <a:latin typeface="Comic Sans MS" pitchFamily="66" charset="0"/>
              </a:rPr>
              <a:t>grouping of observation is made into pairs </a:t>
            </a:r>
            <a:r>
              <a:rPr lang="en-IN" sz="2600" dirty="0" smtClean="0">
                <a:latin typeface="Comic Sans MS" pitchFamily="66" charset="0"/>
              </a:rPr>
              <a:t>rather than groups.</a:t>
            </a:r>
          </a:p>
          <a:p>
            <a:pPr algn="just">
              <a:lnSpc>
                <a:spcPts val="3840"/>
              </a:lnSpc>
              <a:buNone/>
            </a:pPr>
            <a:r>
              <a:rPr lang="en-IN" sz="2600" dirty="0" smtClean="0">
                <a:latin typeface="Comic Sans MS" pitchFamily="66" charset="0"/>
              </a:rPr>
              <a:t>		(</a:t>
            </a:r>
            <a:r>
              <a:rPr lang="en-IN" sz="2600" dirty="0" err="1" smtClean="0">
                <a:latin typeface="Comic Sans MS" pitchFamily="66" charset="0"/>
              </a:rPr>
              <a:t>i</a:t>
            </a:r>
            <a:r>
              <a:rPr lang="en-IN" sz="2600" dirty="0" smtClean="0">
                <a:latin typeface="Comic Sans MS" pitchFamily="66" charset="0"/>
              </a:rPr>
              <a:t>) </a:t>
            </a:r>
            <a:r>
              <a:rPr lang="en-IN" sz="2600" dirty="0" smtClean="0">
                <a:solidFill>
                  <a:srgbClr val="00B0F0"/>
                </a:solidFill>
                <a:latin typeface="Comic Sans MS" pitchFamily="66" charset="0"/>
              </a:rPr>
              <a:t>One parent with one offspring</a:t>
            </a:r>
          </a:p>
          <a:p>
            <a:pPr algn="just">
              <a:lnSpc>
                <a:spcPts val="3840"/>
              </a:lnSpc>
              <a:buNone/>
            </a:pPr>
            <a:r>
              <a:rPr lang="en-IN" sz="2600" dirty="0" smtClean="0">
                <a:latin typeface="Comic Sans MS" pitchFamily="66" charset="0"/>
              </a:rPr>
              <a:t>		(ii) </a:t>
            </a:r>
            <a:r>
              <a:rPr lang="en-IN" sz="2600" dirty="0" smtClean="0">
                <a:solidFill>
                  <a:srgbClr val="00B050"/>
                </a:solidFill>
                <a:latin typeface="Comic Sans MS" pitchFamily="66" charset="0"/>
              </a:rPr>
              <a:t>One parent with mean of several offspring</a:t>
            </a:r>
          </a:p>
          <a:p>
            <a:pPr algn="just">
              <a:lnSpc>
                <a:spcPts val="3840"/>
              </a:lnSpc>
              <a:buNone/>
            </a:pPr>
            <a:r>
              <a:rPr lang="en-IN" sz="2600" dirty="0" smtClean="0">
                <a:latin typeface="Comic Sans MS" pitchFamily="66" charset="0"/>
              </a:rPr>
              <a:t>		(iii) </a:t>
            </a:r>
            <a:r>
              <a:rPr lang="en-IN" sz="2600" dirty="0" smtClean="0">
                <a:solidFill>
                  <a:srgbClr val="FFC000"/>
                </a:solidFill>
                <a:latin typeface="Comic Sans MS" pitchFamily="66" charset="0"/>
              </a:rPr>
              <a:t>Mid-parent with one offspring</a:t>
            </a:r>
          </a:p>
          <a:p>
            <a:pPr algn="just">
              <a:lnSpc>
                <a:spcPts val="3840"/>
              </a:lnSpc>
              <a:buNone/>
            </a:pPr>
            <a:r>
              <a:rPr lang="en-IN" sz="2600" dirty="0" smtClean="0">
                <a:latin typeface="Comic Sans MS" pitchFamily="66" charset="0"/>
              </a:rPr>
              <a:t>		(iv)</a:t>
            </a:r>
            <a:r>
              <a:rPr lang="en-IN" sz="2600" dirty="0" smtClean="0">
                <a:solidFill>
                  <a:srgbClr val="7030A0"/>
                </a:solidFill>
                <a:latin typeface="Comic Sans MS" pitchFamily="66" charset="0"/>
              </a:rPr>
              <a:t>Mid-parent with mean of several offspring</a:t>
            </a:r>
          </a:p>
          <a:p>
            <a:pPr algn="just">
              <a:lnSpc>
                <a:spcPts val="3840"/>
              </a:lnSpc>
            </a:pPr>
            <a:r>
              <a:rPr lang="en-IN" sz="2600" dirty="0" smtClean="0">
                <a:latin typeface="Comic Sans MS" pitchFamily="66" charset="0"/>
              </a:rPr>
              <a:t>The </a:t>
            </a:r>
            <a:r>
              <a:rPr lang="en-IN" sz="2600" dirty="0" smtClean="0">
                <a:solidFill>
                  <a:srgbClr val="00B050"/>
                </a:solidFill>
                <a:latin typeface="Comic Sans MS" pitchFamily="66" charset="0"/>
              </a:rPr>
              <a:t>resemblance between parent-offspring is obtained</a:t>
            </a:r>
            <a:r>
              <a:rPr lang="en-IN" sz="2600" dirty="0" smtClean="0">
                <a:latin typeface="Comic Sans MS" pitchFamily="66" charset="0"/>
              </a:rPr>
              <a:t> through the </a:t>
            </a:r>
            <a:r>
              <a:rPr lang="en-IN" sz="2600" dirty="0" smtClean="0">
                <a:solidFill>
                  <a:srgbClr val="7030A0"/>
                </a:solidFill>
                <a:latin typeface="Comic Sans MS" pitchFamily="66" charset="0"/>
              </a:rPr>
              <a:t>estimation of covariance.</a:t>
            </a:r>
            <a:endParaRPr lang="en-IN" sz="2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/>
            <a:r>
              <a:rPr lang="en-IN" sz="2800" dirty="0" smtClean="0">
                <a:latin typeface="Comic Sans MS" pitchFamily="66" charset="0"/>
              </a:rPr>
              <a:t>The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degree of resemblance between parent-offspring is expressed  as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regression of offspring on parent,</a:t>
            </a:r>
            <a:r>
              <a:rPr lang="en-IN" sz="2800" dirty="0" smtClean="0">
                <a:latin typeface="Comic Sans MS" pitchFamily="66" charset="0"/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bop</a:t>
            </a:r>
            <a:r>
              <a:rPr lang="en-IN" sz="28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	</a:t>
            </a:r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bop</a:t>
            </a:r>
            <a:r>
              <a:rPr lang="en-IN" sz="2800" dirty="0" smtClean="0">
                <a:latin typeface="Comic Sans MS" pitchFamily="66" charset="0"/>
              </a:rPr>
              <a:t> =</a:t>
            </a:r>
            <a:r>
              <a:rPr lang="en-IN" sz="28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IN" sz="2800" b="1" dirty="0" err="1" smtClean="0">
                <a:solidFill>
                  <a:srgbClr val="0070C0"/>
                </a:solidFill>
                <a:latin typeface="Comic Sans MS" pitchFamily="66" charset="0"/>
              </a:rPr>
              <a:t>CovOP</a:t>
            </a:r>
            <a:r>
              <a:rPr lang="en-IN" sz="2800" b="1" dirty="0" smtClean="0">
                <a:solidFill>
                  <a:srgbClr val="0070C0"/>
                </a:solidFill>
                <a:latin typeface="Comic Sans MS" pitchFamily="66" charset="0"/>
              </a:rPr>
              <a:t>/ </a:t>
            </a:r>
            <a:r>
              <a:rPr lang="en-IN" sz="2800" b="1" dirty="0" smtClean="0">
                <a:solidFill>
                  <a:srgbClr val="0070C0"/>
                </a:solidFill>
              </a:rPr>
              <a:t>б</a:t>
            </a:r>
            <a:r>
              <a:rPr lang="en-IN" sz="2800" b="1" baseline="30000" dirty="0" smtClean="0">
                <a:solidFill>
                  <a:srgbClr val="0070C0"/>
                </a:solidFill>
              </a:rPr>
              <a:t>2</a:t>
            </a:r>
            <a:r>
              <a:rPr lang="en-IN" sz="2800" b="1" dirty="0" smtClean="0">
                <a:solidFill>
                  <a:srgbClr val="0070C0"/>
                </a:solidFill>
              </a:rPr>
              <a:t>P </a:t>
            </a:r>
          </a:p>
          <a:p>
            <a:pPr algn="just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algn="just"/>
            <a:r>
              <a:rPr lang="en-IN" sz="2800" dirty="0" smtClean="0">
                <a:latin typeface="Comic Sans MS" pitchFamily="66" charset="0"/>
              </a:rPr>
              <a:t>Both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genetic and environmental sources of variance</a:t>
            </a:r>
            <a:r>
              <a:rPr lang="en-IN" sz="2800" dirty="0" smtClean="0">
                <a:latin typeface="Comic Sans MS" pitchFamily="66" charset="0"/>
              </a:rPr>
              <a:t> contribute to the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co-variances of relatives,</a:t>
            </a:r>
            <a:r>
              <a:rPr lang="en-IN" sz="2800" dirty="0" smtClean="0">
                <a:latin typeface="Comic Sans MS" pitchFamily="66" charset="0"/>
              </a:rPr>
              <a:t> the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co-variances of phenotypic values being sum of the genetic and environmental co-variances.</a:t>
            </a:r>
          </a:p>
          <a:p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Methods to estimate Genetic Covariance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1. </a:t>
            </a:r>
            <a:r>
              <a:rPr lang="en-IN" sz="3000" b="1" dirty="0" smtClean="0">
                <a:solidFill>
                  <a:srgbClr val="FF0000"/>
                </a:solidFill>
                <a:latin typeface="Comic Sans MS" pitchFamily="66" charset="0"/>
              </a:rPr>
              <a:t>Direct relatives:</a:t>
            </a:r>
          </a:p>
          <a:p>
            <a:pPr algn="just"/>
            <a:r>
              <a:rPr lang="en-IN" sz="3000" dirty="0" smtClean="0">
                <a:latin typeface="Comic Sans MS" pitchFamily="66" charset="0"/>
              </a:rPr>
              <a:t>The </a:t>
            </a:r>
            <a:r>
              <a:rPr lang="en-IN" sz="3000" dirty="0" smtClean="0">
                <a:solidFill>
                  <a:srgbClr val="00B050"/>
                </a:solidFill>
                <a:latin typeface="Comic Sans MS" pitchFamily="66" charset="0"/>
              </a:rPr>
              <a:t>co-variances of offspring with parent</a:t>
            </a:r>
            <a:r>
              <a:rPr lang="en-IN" sz="3000" dirty="0" smtClean="0">
                <a:latin typeface="Comic Sans MS" pitchFamily="66" charset="0"/>
              </a:rPr>
              <a:t> is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computed from the sum of cross products,</a:t>
            </a:r>
            <a:r>
              <a:rPr lang="en-IN" sz="3000" dirty="0" smtClean="0">
                <a:latin typeface="Comic Sans MS" pitchFamily="66" charset="0"/>
              </a:rPr>
              <a:t> and the</a:t>
            </a:r>
            <a:r>
              <a:rPr lang="en-IN" sz="3000" dirty="0" smtClean="0">
                <a:solidFill>
                  <a:srgbClr val="7030A0"/>
                </a:solidFill>
                <a:latin typeface="Comic Sans MS" pitchFamily="66" charset="0"/>
              </a:rPr>
              <a:t> degree of resemblance is expressed</a:t>
            </a:r>
            <a:r>
              <a:rPr lang="en-IN" sz="3000" dirty="0" smtClean="0">
                <a:latin typeface="Comic Sans MS" pitchFamily="66" charset="0"/>
              </a:rPr>
              <a:t> as the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regression of offspring on parent,</a:t>
            </a:r>
            <a:r>
              <a:rPr lang="en-IN" sz="3000" dirty="0" smtClean="0">
                <a:latin typeface="Comic Sans MS" pitchFamily="66" charset="0"/>
              </a:rPr>
              <a:t> thus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bop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b="1" dirty="0" err="1" smtClean="0">
                <a:solidFill>
                  <a:srgbClr val="7030A0"/>
                </a:solidFill>
                <a:latin typeface="Comic Sans MS" pitchFamily="66" charset="0"/>
              </a:rPr>
              <a:t>CovOP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IN" b="1" dirty="0" smtClean="0">
                <a:solidFill>
                  <a:srgbClr val="7030A0"/>
                </a:solidFill>
              </a:rPr>
              <a:t>б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P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Where,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 </a:t>
            </a:r>
            <a:r>
              <a:rPr lang="en-IN" dirty="0" smtClean="0">
                <a:solidFill>
                  <a:srgbClr val="FF0000"/>
                </a:solidFill>
              </a:rPr>
              <a:t>б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dirty="0" smtClean="0">
                <a:solidFill>
                  <a:srgbClr val="FF0000"/>
                </a:solidFill>
              </a:rPr>
              <a:t>P </a:t>
            </a:r>
            <a:r>
              <a:rPr lang="en-IN" dirty="0" smtClean="0"/>
              <a:t> = </a:t>
            </a:r>
            <a:r>
              <a:rPr lang="en-IN" dirty="0" smtClean="0">
                <a:solidFill>
                  <a:srgbClr val="0070C0"/>
                </a:solidFill>
              </a:rPr>
              <a:t>variance of parent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sz="2800" dirty="0" err="1" smtClean="0">
                <a:solidFill>
                  <a:srgbClr val="C00000"/>
                </a:solidFill>
                <a:latin typeface="Comic Sans MS" pitchFamily="66" charset="0"/>
              </a:rPr>
              <a:t>CovOP</a:t>
            </a:r>
            <a:r>
              <a:rPr lang="en-IN" sz="2800" dirty="0" smtClean="0">
                <a:latin typeface="Comic Sans MS" pitchFamily="66" charset="0"/>
              </a:rPr>
              <a:t> =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covariance of offspring &amp; parent</a:t>
            </a:r>
            <a:endParaRPr lang="en-IN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latin typeface="Comic Sans MS" pitchFamily="66" charset="0"/>
              </a:rPr>
              <a:t>(</a:t>
            </a:r>
            <a:r>
              <a:rPr lang="en-IN" sz="2800" b="1" dirty="0" err="1" smtClean="0">
                <a:latin typeface="Comic Sans MS" pitchFamily="66" charset="0"/>
              </a:rPr>
              <a:t>i</a:t>
            </a:r>
            <a:r>
              <a:rPr lang="en-IN" sz="2800" b="1" dirty="0" smtClean="0">
                <a:latin typeface="Comic Sans MS" pitchFamily="66" charset="0"/>
              </a:rPr>
              <a:t>) </a:t>
            </a:r>
            <a:r>
              <a:rPr lang="en-IN" sz="2800" b="1" dirty="0" smtClean="0">
                <a:solidFill>
                  <a:srgbClr val="C00000"/>
                </a:solidFill>
                <a:latin typeface="Comic Sans MS" pitchFamily="66" charset="0"/>
              </a:rPr>
              <a:t>Offspring and one parent:</a:t>
            </a:r>
          </a:p>
          <a:p>
            <a:r>
              <a:rPr lang="en-IN" sz="2800" b="1" dirty="0" err="1" smtClean="0">
                <a:solidFill>
                  <a:srgbClr val="0070C0"/>
                </a:solidFill>
                <a:latin typeface="Comic Sans MS" pitchFamily="66" charset="0"/>
              </a:rPr>
              <a:t>CovOP</a:t>
            </a:r>
            <a:r>
              <a:rPr lang="en-IN" sz="2800" b="1" dirty="0" smtClean="0">
                <a:latin typeface="Comic Sans MS" pitchFamily="66" charset="0"/>
              </a:rPr>
              <a:t> =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∑Genotypic value of parent</a:t>
            </a:r>
            <a:r>
              <a:rPr lang="en-IN" sz="2800" dirty="0" smtClean="0">
                <a:latin typeface="Comic Sans MS" pitchFamily="66" charset="0"/>
              </a:rPr>
              <a:t> x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Mean 		value of progeny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=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∑Genotypic value of parent</a:t>
            </a:r>
            <a:r>
              <a:rPr lang="en-IN" sz="2800" dirty="0" smtClean="0">
                <a:latin typeface="Comic Sans MS" pitchFamily="66" charset="0"/>
              </a:rPr>
              <a:t> x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½ of 		its breeding value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=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∑ G ½A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= ∑ (A + D) ½A 	since, G = A + D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= ½∑A2 + ½∑AD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= ½VA + ½CovAD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=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½VA</a:t>
            </a:r>
            <a:r>
              <a:rPr lang="en-IN" sz="2800" dirty="0" smtClean="0">
                <a:latin typeface="Comic Sans MS" pitchFamily="66" charset="0"/>
              </a:rPr>
              <a:t> 		 since, </a:t>
            </a:r>
            <a:r>
              <a:rPr lang="en-IN" sz="2800" dirty="0" err="1" smtClean="0">
                <a:latin typeface="Comic Sans MS" pitchFamily="66" charset="0"/>
              </a:rPr>
              <a:t>CovAD</a:t>
            </a:r>
            <a:r>
              <a:rPr lang="en-IN" sz="2800" dirty="0" smtClean="0">
                <a:latin typeface="Comic Sans MS" pitchFamily="66" charset="0"/>
              </a:rPr>
              <a:t> = zero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</a:t>
            </a: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>
                <a:latin typeface="Comic Sans MS" pitchFamily="66" charset="0"/>
              </a:rPr>
              <a:t>The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degree of resemblance</a:t>
            </a:r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between offspring and one parent</a:t>
            </a:r>
            <a:r>
              <a:rPr lang="en-IN" sz="2800" dirty="0" smtClean="0">
                <a:latin typeface="Comic Sans MS" pitchFamily="66" charset="0"/>
              </a:rPr>
              <a:t> is the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regression of offspring on one parent</a:t>
            </a:r>
            <a:r>
              <a:rPr lang="en-IN" sz="2800" dirty="0" smtClean="0">
                <a:latin typeface="Comic Sans MS" pitchFamily="66" charset="0"/>
              </a:rPr>
              <a:t>, then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	</a:t>
            </a:r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bop</a:t>
            </a:r>
            <a:r>
              <a:rPr lang="en-IN" sz="2800" dirty="0" smtClean="0">
                <a:latin typeface="Comic Sans MS" pitchFamily="66" charset="0"/>
              </a:rPr>
              <a:t> = </a:t>
            </a:r>
            <a:r>
              <a:rPr lang="en-IN" sz="2800" b="1" dirty="0" err="1" smtClean="0">
                <a:solidFill>
                  <a:srgbClr val="7030A0"/>
                </a:solidFill>
                <a:latin typeface="Comic Sans MS" pitchFamily="66" charset="0"/>
              </a:rPr>
              <a:t>Cov</a:t>
            </a:r>
            <a:r>
              <a:rPr lang="en-IN" sz="2800" b="1" dirty="0" smtClean="0">
                <a:solidFill>
                  <a:srgbClr val="7030A0"/>
                </a:solidFill>
                <a:latin typeface="Comic Sans MS" pitchFamily="66" charset="0"/>
              </a:rPr>
              <a:t> OP / </a:t>
            </a:r>
            <a:r>
              <a:rPr lang="en-IN" sz="2800" b="1" dirty="0" smtClean="0">
                <a:solidFill>
                  <a:srgbClr val="7030A0"/>
                </a:solidFill>
              </a:rPr>
              <a:t>б</a:t>
            </a:r>
            <a:r>
              <a:rPr lang="en-IN" sz="2800" b="1" baseline="30000" dirty="0" smtClean="0">
                <a:solidFill>
                  <a:srgbClr val="7030A0"/>
                </a:solidFill>
              </a:rPr>
              <a:t>2</a:t>
            </a:r>
            <a:r>
              <a:rPr lang="en-IN" sz="2800" b="1" dirty="0" smtClean="0">
                <a:solidFill>
                  <a:srgbClr val="7030A0"/>
                </a:solidFill>
              </a:rPr>
              <a:t>P</a:t>
            </a:r>
            <a:r>
              <a:rPr lang="en-IN" sz="2800" dirty="0" smtClean="0"/>
              <a:t>  = </a:t>
            </a:r>
            <a:r>
              <a:rPr lang="en-IN" sz="2800" b="1" dirty="0" smtClean="0">
                <a:solidFill>
                  <a:srgbClr val="FF0000"/>
                </a:solidFill>
              </a:rPr>
              <a:t>½VA/VP</a:t>
            </a:r>
          </a:p>
          <a:p>
            <a:pPr algn="just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(ii)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Offspring and mid-parent:</a:t>
            </a:r>
          </a:p>
          <a:p>
            <a:pPr algn="just"/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Covariance of the mean of offspring and mean of both the parents :</a:t>
            </a:r>
          </a:p>
          <a:p>
            <a:pPr algn="just"/>
            <a:r>
              <a:rPr lang="en-IN" sz="2800" dirty="0" smtClean="0">
                <a:latin typeface="Comic Sans MS" pitchFamily="66" charset="0"/>
              </a:rPr>
              <a:t>Let </a:t>
            </a:r>
            <a:r>
              <a:rPr lang="en-IN" sz="2800" b="1" dirty="0" smtClean="0">
                <a:solidFill>
                  <a:srgbClr val="00B050"/>
                </a:solidFill>
                <a:latin typeface="Comic Sans MS" pitchFamily="66" charset="0"/>
              </a:rPr>
              <a:t>‘o’</a:t>
            </a:r>
            <a:r>
              <a:rPr lang="en-IN" sz="2800" dirty="0" smtClean="0">
                <a:latin typeface="Comic Sans MS" pitchFamily="66" charset="0"/>
              </a:rPr>
              <a:t> = </a:t>
            </a:r>
            <a:r>
              <a:rPr lang="en-IN" sz="2800" dirty="0" smtClean="0">
                <a:solidFill>
                  <a:srgbClr val="00B0F0"/>
                </a:solidFill>
                <a:latin typeface="Comic Sans MS" pitchFamily="66" charset="0"/>
              </a:rPr>
              <a:t>the mean value of progeny,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</a:t>
            </a:r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P1 &amp; P2</a:t>
            </a:r>
            <a:r>
              <a:rPr lang="en-IN" sz="2800" dirty="0" smtClean="0">
                <a:latin typeface="Comic Sans MS" pitchFamily="66" charset="0"/>
              </a:rPr>
              <a:t> =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the values of two parents,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</a:t>
            </a:r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P‾</a:t>
            </a:r>
            <a:r>
              <a:rPr lang="en-IN" sz="2800" dirty="0" smtClean="0">
                <a:latin typeface="Comic Sans MS" pitchFamily="66" charset="0"/>
              </a:rPr>
              <a:t> = ½(P1 + P2) =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mid-parental value</a:t>
            </a:r>
            <a:endParaRPr lang="en-IN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Sum of cross product,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</a:t>
            </a:r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∑ OP </a:t>
            </a:r>
            <a:r>
              <a:rPr lang="en-IN" sz="2800" dirty="0" smtClean="0">
                <a:latin typeface="Comic Sans MS" pitchFamily="66" charset="0"/>
              </a:rPr>
              <a:t>=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½(∑OP1 + ∑OP2)</a:t>
            </a:r>
            <a:endParaRPr lang="en-IN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2800" dirty="0" smtClean="0"/>
              <a:t>		</a:t>
            </a:r>
            <a:r>
              <a:rPr lang="en-IN" sz="2800" dirty="0" err="1" smtClean="0">
                <a:solidFill>
                  <a:srgbClr val="C00000"/>
                </a:solidFill>
                <a:latin typeface="Comic Sans MS" pitchFamily="66" charset="0"/>
              </a:rPr>
              <a:t>CovOP</a:t>
            </a:r>
            <a:r>
              <a:rPr lang="en-IN" sz="2800" dirty="0" smtClean="0"/>
              <a:t> =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½(CovOP1 + CovOP2)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Assume that P1 &amp; P2 have same variance, then,	</a:t>
            </a:r>
            <a:r>
              <a:rPr lang="en-IN" sz="2800" dirty="0" err="1" smtClean="0">
                <a:solidFill>
                  <a:srgbClr val="C00000"/>
                </a:solidFill>
                <a:latin typeface="Comic Sans MS" pitchFamily="66" charset="0"/>
              </a:rPr>
              <a:t>CovOP</a:t>
            </a:r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= ½(</a:t>
            </a:r>
            <a:r>
              <a:rPr lang="en-IN" sz="2800" dirty="0" err="1" smtClean="0">
                <a:latin typeface="Comic Sans MS" pitchFamily="66" charset="0"/>
              </a:rPr>
              <a:t>CovOP</a:t>
            </a:r>
            <a:r>
              <a:rPr lang="en-IN" sz="2800" dirty="0" smtClean="0">
                <a:latin typeface="Comic Sans MS" pitchFamily="66" charset="0"/>
              </a:rPr>
              <a:t> + </a:t>
            </a:r>
            <a:r>
              <a:rPr lang="en-IN" sz="2800" dirty="0" err="1" smtClean="0">
                <a:latin typeface="Comic Sans MS" pitchFamily="66" charset="0"/>
              </a:rPr>
              <a:t>CovOP</a:t>
            </a:r>
            <a:r>
              <a:rPr lang="en-IN" sz="2800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   = ½x2CovOP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   = </a:t>
            </a:r>
            <a:r>
              <a:rPr lang="en-IN" sz="2800" dirty="0" err="1" smtClean="0">
                <a:latin typeface="Comic Sans MS" pitchFamily="66" charset="0"/>
              </a:rPr>
              <a:t>CovOP</a:t>
            </a:r>
            <a:r>
              <a:rPr lang="en-IN" sz="2800" dirty="0" smtClean="0">
                <a:latin typeface="Comic Sans MS" pitchFamily="66" charset="0"/>
              </a:rPr>
              <a:t> = </a:t>
            </a:r>
            <a:r>
              <a:rPr lang="en-IN" sz="2800" b="1" dirty="0" smtClean="0">
                <a:solidFill>
                  <a:srgbClr val="C00000"/>
                </a:solidFill>
                <a:latin typeface="Comic Sans MS" pitchFamily="66" charset="0"/>
              </a:rPr>
              <a:t>½VA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 	</a:t>
            </a:r>
          </a:p>
          <a:p>
            <a:pPr>
              <a:buNone/>
            </a:pP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990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62200" y="1524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2514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91200" y="44958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55000" lnSpcReduction="20000"/>
          </a:bodyPr>
          <a:lstStyle/>
          <a:p>
            <a:pPr algn="just"/>
            <a:endParaRPr lang="en-IN" sz="4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en-IN" sz="4000" dirty="0" smtClean="0">
                <a:solidFill>
                  <a:srgbClr val="002060"/>
                </a:solidFill>
                <a:latin typeface="Comic Sans MS" pitchFamily="66" charset="0"/>
              </a:rPr>
              <a:t>Though </a:t>
            </a:r>
            <a:r>
              <a:rPr lang="en-IN" sz="4000" dirty="0" smtClean="0">
                <a:solidFill>
                  <a:srgbClr val="002060"/>
                </a:solidFill>
                <a:latin typeface="Comic Sans MS" pitchFamily="66" charset="0"/>
              </a:rPr>
              <a:t>the covariance of both the parents are same but observed phenotypic variances are not the same.</a:t>
            </a:r>
          </a:p>
          <a:p>
            <a:pPr algn="just">
              <a:buNone/>
            </a:pPr>
            <a:endParaRPr lang="en-IN" sz="4000" dirty="0" smtClean="0">
              <a:latin typeface="Comic Sans MS" pitchFamily="66" charset="0"/>
            </a:endParaRPr>
          </a:p>
          <a:p>
            <a:pPr algn="just"/>
            <a:r>
              <a:rPr lang="en-IN" sz="4000" dirty="0" smtClean="0">
                <a:latin typeface="Comic Sans MS" pitchFamily="66" charset="0"/>
              </a:rPr>
              <a:t>Let phenotypic values of P1 &amp; P2 as M1 &amp; M2 respectively. Then,</a:t>
            </a:r>
          </a:p>
          <a:p>
            <a:pPr algn="just">
              <a:buNone/>
            </a:pPr>
            <a:r>
              <a:rPr lang="en-IN" sz="4000" dirty="0" smtClean="0">
                <a:latin typeface="Comic Sans MS" pitchFamily="66" charset="0"/>
              </a:rPr>
              <a:t>			P = ½(M1 + M2)</a:t>
            </a:r>
          </a:p>
          <a:p>
            <a:pPr algn="just">
              <a:buNone/>
            </a:pPr>
            <a:r>
              <a:rPr lang="en-IN" sz="4000" dirty="0" smtClean="0">
                <a:latin typeface="Comic Sans MS" pitchFamily="66" charset="0"/>
              </a:rPr>
              <a:t>			P2 = [½(M1 + M2)]2</a:t>
            </a:r>
          </a:p>
          <a:p>
            <a:pPr algn="just">
              <a:buNone/>
            </a:pPr>
            <a:r>
              <a:rPr lang="en-IN" sz="4000" dirty="0" smtClean="0">
                <a:latin typeface="Comic Sans MS" pitchFamily="66" charset="0"/>
              </a:rPr>
              <a:t>			    = ¼(</a:t>
            </a:r>
            <a:r>
              <a:rPr lang="en-IN" sz="4000" dirty="0" smtClean="0"/>
              <a:t>M1</a:t>
            </a:r>
            <a:r>
              <a:rPr lang="en-IN" sz="4000" baseline="30000" dirty="0" smtClean="0"/>
              <a:t>2</a:t>
            </a:r>
            <a:r>
              <a:rPr lang="en-IN" sz="4000" dirty="0" smtClean="0"/>
              <a:t>  +</a:t>
            </a:r>
            <a:r>
              <a:rPr lang="en-IN" sz="4000" baseline="30000" dirty="0" smtClean="0"/>
              <a:t>  </a:t>
            </a:r>
            <a:r>
              <a:rPr lang="en-IN" sz="4000" dirty="0" smtClean="0"/>
              <a:t>M2</a:t>
            </a:r>
            <a:r>
              <a:rPr lang="en-IN" sz="4000" baseline="30000" dirty="0" smtClean="0"/>
              <a:t>2 </a:t>
            </a:r>
            <a:r>
              <a:rPr lang="en-IN" sz="4000" dirty="0" smtClean="0"/>
              <a:t>+ 2M1M2)</a:t>
            </a:r>
          </a:p>
          <a:p>
            <a:pPr algn="just">
              <a:buNone/>
            </a:pPr>
            <a:r>
              <a:rPr lang="en-IN" sz="4000" dirty="0" smtClean="0"/>
              <a:t>		        </a:t>
            </a:r>
          </a:p>
          <a:p>
            <a:pPr algn="just">
              <a:buNone/>
            </a:pPr>
            <a:r>
              <a:rPr lang="en-IN" sz="4000" dirty="0" smtClean="0"/>
              <a:t>			</a:t>
            </a:r>
            <a:r>
              <a:rPr lang="en-IN" sz="4000" dirty="0" smtClean="0">
                <a:solidFill>
                  <a:srgbClr val="FF0000"/>
                </a:solidFill>
              </a:rPr>
              <a:t> б</a:t>
            </a:r>
            <a:r>
              <a:rPr lang="en-IN" sz="4000" baseline="30000" dirty="0" smtClean="0">
                <a:solidFill>
                  <a:srgbClr val="FF0000"/>
                </a:solidFill>
              </a:rPr>
              <a:t>2</a:t>
            </a:r>
            <a:r>
              <a:rPr lang="en-IN" sz="4000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IN" sz="4000" dirty="0" smtClean="0"/>
              <a:t>  = </a:t>
            </a:r>
            <a:r>
              <a:rPr lang="en-IN" sz="4000" dirty="0" smtClean="0">
                <a:solidFill>
                  <a:srgbClr val="00B050"/>
                </a:solidFill>
              </a:rPr>
              <a:t>¼(б</a:t>
            </a:r>
            <a:r>
              <a:rPr lang="en-IN" sz="4000" baseline="30000" dirty="0" smtClean="0">
                <a:solidFill>
                  <a:srgbClr val="00B050"/>
                </a:solidFill>
              </a:rPr>
              <a:t>2</a:t>
            </a:r>
            <a:r>
              <a:rPr lang="en-IN" sz="4000" baseline="30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4000" dirty="0" smtClean="0">
                <a:solidFill>
                  <a:srgbClr val="00B050"/>
                </a:solidFill>
                <a:latin typeface="Comic Sans MS" pitchFamily="66" charset="0"/>
              </a:rPr>
              <a:t>M1 + </a:t>
            </a:r>
            <a:r>
              <a:rPr lang="en-IN" sz="4000" dirty="0" smtClean="0">
                <a:solidFill>
                  <a:srgbClr val="00B050"/>
                </a:solidFill>
              </a:rPr>
              <a:t>б</a:t>
            </a:r>
            <a:r>
              <a:rPr lang="en-IN" sz="4000" baseline="30000" dirty="0" smtClean="0">
                <a:solidFill>
                  <a:srgbClr val="00B050"/>
                </a:solidFill>
              </a:rPr>
              <a:t>2</a:t>
            </a:r>
            <a:r>
              <a:rPr lang="en-IN" sz="4000" dirty="0" smtClean="0">
                <a:solidFill>
                  <a:srgbClr val="00B050"/>
                </a:solidFill>
                <a:latin typeface="Comic Sans MS" pitchFamily="66" charset="0"/>
              </a:rPr>
              <a:t>M2 + 2CovM1M2)</a:t>
            </a:r>
          </a:p>
          <a:p>
            <a:pPr algn="just">
              <a:buNone/>
            </a:pPr>
            <a:r>
              <a:rPr lang="en-IN" sz="4000" dirty="0" smtClean="0">
                <a:latin typeface="Comic Sans MS" pitchFamily="66" charset="0"/>
              </a:rPr>
              <a:t>			    = ¼(</a:t>
            </a:r>
            <a:r>
              <a:rPr lang="en-IN" sz="4000" dirty="0" smtClean="0"/>
              <a:t>б</a:t>
            </a:r>
            <a:r>
              <a:rPr lang="en-IN" sz="4000" baseline="30000" dirty="0" smtClean="0"/>
              <a:t>2</a:t>
            </a:r>
            <a:r>
              <a:rPr lang="en-IN" sz="4000" dirty="0" smtClean="0">
                <a:latin typeface="Comic Sans MS" pitchFamily="66" charset="0"/>
              </a:rPr>
              <a:t>M1 + </a:t>
            </a:r>
            <a:r>
              <a:rPr lang="en-IN" sz="4000" dirty="0" smtClean="0"/>
              <a:t>б</a:t>
            </a:r>
            <a:r>
              <a:rPr lang="en-IN" sz="4000" baseline="30000" dirty="0" smtClean="0"/>
              <a:t>2</a:t>
            </a:r>
            <a:r>
              <a:rPr lang="en-IN" sz="4000" dirty="0" smtClean="0">
                <a:latin typeface="Comic Sans MS" pitchFamily="66" charset="0"/>
              </a:rPr>
              <a:t>M2)</a:t>
            </a:r>
          </a:p>
          <a:p>
            <a:pPr algn="just">
              <a:spcAft>
                <a:spcPts val="200"/>
              </a:spcAft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>
              <a:spcAft>
                <a:spcPts val="200"/>
              </a:spcAft>
              <a:buNone/>
            </a:pPr>
            <a:endParaRPr lang="en-IN" sz="3400" dirty="0" smtClean="0"/>
          </a:p>
          <a:p>
            <a:pPr algn="just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			</a:t>
            </a:r>
          </a:p>
          <a:p>
            <a:pPr algn="just">
              <a:buNone/>
            </a:pP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87963"/>
          </a:xfrm>
        </p:spPr>
        <p:txBody>
          <a:bodyPr/>
          <a:lstStyle/>
          <a:p>
            <a:pPr algn="just">
              <a:spcAft>
                <a:spcPts val="200"/>
              </a:spcAft>
              <a:buNone/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Assume that variance of both the parents are equal.</a:t>
            </a:r>
          </a:p>
          <a:p>
            <a:pPr algn="just">
              <a:spcAft>
                <a:spcPts val="200"/>
              </a:spcAft>
              <a:buNone/>
            </a:pPr>
            <a:r>
              <a:rPr lang="en-IN" dirty="0" smtClean="0">
                <a:latin typeface="Comic Sans MS" pitchFamily="66" charset="0"/>
              </a:rPr>
              <a:t>		Then, </a:t>
            </a:r>
            <a:r>
              <a:rPr lang="en-IN" b="1" dirty="0" smtClean="0">
                <a:solidFill>
                  <a:srgbClr val="0070C0"/>
                </a:solidFill>
              </a:rPr>
              <a:t>б</a:t>
            </a:r>
            <a:r>
              <a:rPr lang="en-IN" b="1" baseline="30000" dirty="0" smtClean="0">
                <a:solidFill>
                  <a:srgbClr val="0070C0"/>
                </a:solidFill>
              </a:rPr>
              <a:t>2</a:t>
            </a:r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latin typeface="Comic Sans MS" pitchFamily="66" charset="0"/>
              </a:rPr>
              <a:t> = ¼x2</a:t>
            </a:r>
            <a:r>
              <a:rPr lang="en-IN" dirty="0" smtClean="0"/>
              <a:t>б</a:t>
            </a:r>
            <a:r>
              <a:rPr lang="en-IN" baseline="30000" dirty="0" smtClean="0"/>
              <a:t>2</a:t>
            </a:r>
            <a:r>
              <a:rPr lang="en-IN" dirty="0" smtClean="0">
                <a:latin typeface="Comic Sans MS" pitchFamily="66" charset="0"/>
              </a:rPr>
              <a:t>M = ½</a:t>
            </a:r>
            <a:r>
              <a:rPr lang="en-IN" dirty="0" smtClean="0"/>
              <a:t>б</a:t>
            </a:r>
            <a:r>
              <a:rPr lang="en-IN" baseline="30000" dirty="0" smtClean="0"/>
              <a:t>2</a:t>
            </a:r>
            <a:r>
              <a:rPr lang="en-IN" baseline="30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M = 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½VP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degree of resemblance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between offspring and mid-parent,</a:t>
            </a:r>
            <a:endParaRPr lang="en-IN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bop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CovOP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/</a:t>
            </a:r>
            <a:r>
              <a:rPr lang="en-IN" dirty="0" smtClean="0">
                <a:solidFill>
                  <a:srgbClr val="00B050"/>
                </a:solidFill>
              </a:rPr>
              <a:t>б</a:t>
            </a:r>
            <a:r>
              <a:rPr lang="en-IN" baseline="30000" dirty="0" smtClean="0">
                <a:solidFill>
                  <a:srgbClr val="00B050"/>
                </a:solidFill>
              </a:rPr>
              <a:t>2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lang="en-IN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      =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½ VA/ ½ VP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      =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VA/VP</a:t>
            </a:r>
            <a:r>
              <a:rPr lang="en-IN" dirty="0" smtClean="0">
                <a:latin typeface="Comic Sans MS" pitchFamily="66" charset="0"/>
              </a:rPr>
              <a:t>	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</p:spPr>
        <p:txBody>
          <a:bodyPr/>
          <a:lstStyle/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2.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Collateral Relatives:</a:t>
            </a:r>
          </a:p>
          <a:p>
            <a:pPr algn="just"/>
            <a:r>
              <a:rPr lang="en-IN" sz="2800" dirty="0" smtClean="0">
                <a:latin typeface="Comic Sans MS" pitchFamily="66" charset="0"/>
              </a:rPr>
              <a:t>	In case of </a:t>
            </a: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collateral relatives (HS and FS)</a:t>
            </a:r>
            <a:r>
              <a:rPr lang="en-IN" sz="2800" dirty="0" smtClean="0">
                <a:latin typeface="Comic Sans MS" pitchFamily="66" charset="0"/>
              </a:rPr>
              <a:t>, the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total observed phenotypic variance (б</a:t>
            </a:r>
            <a:r>
              <a:rPr lang="en-IN" sz="2800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P)</a:t>
            </a:r>
            <a:r>
              <a:rPr lang="en-IN" sz="2800" dirty="0" smtClean="0">
                <a:latin typeface="Comic Sans MS" pitchFamily="66" charset="0"/>
              </a:rPr>
              <a:t> is partitioned into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between group component of variance ( б</a:t>
            </a:r>
            <a:r>
              <a:rPr lang="en-IN" sz="2800" baseline="30000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B) </a:t>
            </a:r>
            <a:r>
              <a:rPr lang="en-IN" sz="2800" dirty="0" smtClean="0">
                <a:latin typeface="Comic Sans MS" pitchFamily="66" charset="0"/>
              </a:rPr>
              <a:t>and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within group component of variance ( б</a:t>
            </a:r>
            <a:r>
              <a:rPr lang="en-IN" sz="2800" baseline="30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W)</a:t>
            </a:r>
            <a:r>
              <a:rPr lang="en-IN" sz="2800" dirty="0" smtClean="0">
                <a:latin typeface="Comic Sans MS" pitchFamily="66" charset="0"/>
              </a:rPr>
              <a:t>.</a:t>
            </a:r>
            <a:r>
              <a:rPr lang="en-IN" sz="2800" baseline="30000" dirty="0" smtClean="0">
                <a:latin typeface="Comic Sans MS" pitchFamily="66" charset="0"/>
              </a:rPr>
              <a:t>      </a:t>
            </a:r>
            <a:r>
              <a:rPr lang="en-IN" sz="2800" dirty="0" smtClean="0">
                <a:latin typeface="Comic Sans MS" pitchFamily="66" charset="0"/>
              </a:rPr>
              <a:t> 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		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That is, </a:t>
            </a:r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б</a:t>
            </a:r>
            <a:r>
              <a:rPr lang="en-IN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P = б</a:t>
            </a:r>
            <a:r>
              <a:rPr lang="en-IN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B + б</a:t>
            </a:r>
            <a:r>
              <a:rPr lang="en-IN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W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 б</a:t>
            </a:r>
            <a:r>
              <a:rPr lang="en-IN" sz="2800" baseline="30000" dirty="0" smtClean="0">
                <a:latin typeface="Comic Sans MS" pitchFamily="66" charset="0"/>
              </a:rPr>
              <a:t>2</a:t>
            </a:r>
            <a:r>
              <a:rPr lang="en-IN" sz="2800" dirty="0" smtClean="0">
                <a:latin typeface="Comic Sans MS" pitchFamily="66" charset="0"/>
              </a:rPr>
              <a:t>B ≈ covariance between groups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б</a:t>
            </a:r>
            <a:r>
              <a:rPr lang="en-IN" sz="2800" baseline="30000" dirty="0" smtClean="0">
                <a:latin typeface="Comic Sans MS" pitchFamily="66" charset="0"/>
              </a:rPr>
              <a:t>2</a:t>
            </a:r>
            <a:r>
              <a:rPr lang="en-IN" sz="2800" dirty="0" smtClean="0">
                <a:latin typeface="Comic Sans MS" pitchFamily="66" charset="0"/>
              </a:rPr>
              <a:t>w = variance of individuals within the group</a:t>
            </a: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 fontScale="40000" lnSpcReduction="20000"/>
          </a:bodyPr>
          <a:lstStyle/>
          <a:p>
            <a:pPr marL="571500" indent="-571500">
              <a:buNone/>
            </a:pPr>
            <a:endParaRPr lang="en-IN" sz="8000" b="1" dirty="0" smtClean="0">
              <a:latin typeface="Comic Sans MS" pitchFamily="66" charset="0"/>
            </a:endParaRPr>
          </a:p>
          <a:p>
            <a:pPr marL="571500" indent="-571500">
              <a:buAutoNum type="romanLcParenBoth"/>
            </a:pPr>
            <a:r>
              <a:rPr lang="en-IN" sz="8000" b="1" dirty="0" smtClean="0">
                <a:solidFill>
                  <a:srgbClr val="C00000"/>
                </a:solidFill>
                <a:latin typeface="Comic Sans MS" pitchFamily="66" charset="0"/>
              </a:rPr>
              <a:t>Degree of resemblance between HS:</a:t>
            </a:r>
          </a:p>
          <a:p>
            <a:pPr marL="571500" indent="-571500">
              <a:buNone/>
            </a:pPr>
            <a:r>
              <a:rPr lang="en-IN" sz="8000" b="1" dirty="0" smtClean="0">
                <a:latin typeface="Comic Sans MS" pitchFamily="66" charset="0"/>
              </a:rPr>
              <a:t> </a:t>
            </a:r>
            <a:endParaRPr lang="en-IN" sz="8000" dirty="0" smtClean="0">
              <a:latin typeface="Comic Sans MS" pitchFamily="66" charset="0"/>
            </a:endParaRP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</a:pPr>
            <a:r>
              <a:rPr lang="en-IN" sz="8000" dirty="0" smtClean="0">
                <a:solidFill>
                  <a:srgbClr val="7030A0"/>
                </a:solidFill>
                <a:latin typeface="Comic Sans MS" pitchFamily="66" charset="0"/>
              </a:rPr>
              <a:t>HS groups constitute the sire family</a:t>
            </a:r>
            <a:r>
              <a:rPr lang="en-IN" sz="8000" dirty="0" smtClean="0">
                <a:latin typeface="Comic Sans MS" pitchFamily="66" charset="0"/>
              </a:rPr>
              <a:t>, </a:t>
            </a:r>
            <a:r>
              <a:rPr lang="en-IN" sz="8000" dirty="0" smtClean="0">
                <a:latin typeface="Comic Sans MS" pitchFamily="66" charset="0"/>
              </a:rPr>
              <a:t>since sire becomes the common parent.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</a:pPr>
            <a:r>
              <a:rPr lang="en-IN" sz="8000" dirty="0" err="1" smtClean="0">
                <a:solidFill>
                  <a:srgbClr val="FF0000"/>
                </a:solidFill>
                <a:latin typeface="Comic Sans MS" pitchFamily="66" charset="0"/>
              </a:rPr>
              <a:t>Cov</a:t>
            </a:r>
            <a:r>
              <a:rPr lang="en-IN" sz="8000" dirty="0" smtClean="0">
                <a:solidFill>
                  <a:srgbClr val="FF0000"/>
                </a:solidFill>
                <a:latin typeface="Comic Sans MS" pitchFamily="66" charset="0"/>
              </a:rPr>
              <a:t>(HS)</a:t>
            </a:r>
            <a:r>
              <a:rPr lang="en-IN" sz="8000" dirty="0" smtClean="0">
                <a:latin typeface="Comic Sans MS" pitchFamily="66" charset="0"/>
              </a:rPr>
              <a:t> = </a:t>
            </a:r>
            <a:r>
              <a:rPr lang="en-IN" sz="8000" dirty="0" smtClean="0">
                <a:solidFill>
                  <a:srgbClr val="002060"/>
                </a:solidFill>
                <a:latin typeface="Comic Sans MS" pitchFamily="66" charset="0"/>
              </a:rPr>
              <a:t>variance of half of the BV of common parent</a:t>
            </a:r>
            <a:r>
              <a:rPr lang="en-IN" sz="8000" dirty="0" smtClean="0">
                <a:latin typeface="Comic Sans MS" pitchFamily="66" charset="0"/>
              </a:rPr>
              <a:t>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8000" dirty="0" smtClean="0">
                <a:latin typeface="Comic Sans MS" pitchFamily="66" charset="0"/>
              </a:rPr>
              <a:t>	</a:t>
            </a:r>
            <a:r>
              <a:rPr lang="en-IN" sz="8000" dirty="0" err="1" smtClean="0">
                <a:solidFill>
                  <a:srgbClr val="7030A0"/>
                </a:solidFill>
                <a:latin typeface="Comic Sans MS" pitchFamily="66" charset="0"/>
              </a:rPr>
              <a:t>Cov</a:t>
            </a:r>
            <a:r>
              <a:rPr lang="en-IN" sz="8000" dirty="0" smtClean="0">
                <a:solidFill>
                  <a:srgbClr val="7030A0"/>
                </a:solidFill>
                <a:latin typeface="Comic Sans MS" pitchFamily="66" charset="0"/>
              </a:rPr>
              <a:t>(HS)</a:t>
            </a:r>
            <a:r>
              <a:rPr lang="en-IN" sz="8000" dirty="0" smtClean="0">
                <a:latin typeface="Comic Sans MS" pitchFamily="66" charset="0"/>
              </a:rPr>
              <a:t> = (½A)2 = ¼A2 = </a:t>
            </a:r>
            <a:r>
              <a:rPr lang="en-IN" sz="8000" b="1" dirty="0" smtClean="0">
                <a:solidFill>
                  <a:srgbClr val="C00000"/>
                </a:solidFill>
                <a:latin typeface="Comic Sans MS" pitchFamily="66" charset="0"/>
              </a:rPr>
              <a:t>¼</a:t>
            </a:r>
            <a:r>
              <a:rPr lang="en-IN" sz="8000" b="1" dirty="0" smtClean="0">
                <a:solidFill>
                  <a:srgbClr val="C00000"/>
                </a:solidFill>
              </a:rPr>
              <a:t> б</a:t>
            </a:r>
            <a:r>
              <a:rPr lang="en-IN" sz="8000" b="1" baseline="30000" dirty="0" smtClean="0">
                <a:solidFill>
                  <a:srgbClr val="C00000"/>
                </a:solidFill>
              </a:rPr>
              <a:t>2</a:t>
            </a:r>
            <a:r>
              <a:rPr lang="en-IN" sz="8000" b="1" dirty="0" smtClean="0">
                <a:solidFill>
                  <a:srgbClr val="C00000"/>
                </a:solidFill>
              </a:rPr>
              <a:t>A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8000" dirty="0" smtClean="0">
                <a:latin typeface="Comic Sans MS" pitchFamily="66" charset="0"/>
              </a:rPr>
              <a:t>Thus, </a:t>
            </a:r>
            <a:r>
              <a:rPr lang="en-IN" sz="8000" dirty="0" err="1" smtClean="0">
                <a:solidFill>
                  <a:srgbClr val="0070C0"/>
                </a:solidFill>
                <a:latin typeface="Comic Sans MS" pitchFamily="66" charset="0"/>
              </a:rPr>
              <a:t>Cov</a:t>
            </a:r>
            <a:r>
              <a:rPr lang="en-IN" sz="8000" dirty="0" smtClean="0">
                <a:solidFill>
                  <a:srgbClr val="0070C0"/>
                </a:solidFill>
                <a:latin typeface="Comic Sans MS" pitchFamily="66" charset="0"/>
              </a:rPr>
              <a:t>(HS)</a:t>
            </a:r>
            <a:r>
              <a:rPr lang="en-IN" sz="8000" dirty="0" smtClean="0">
                <a:latin typeface="Comic Sans MS" pitchFamily="66" charset="0"/>
              </a:rPr>
              <a:t> = </a:t>
            </a:r>
            <a:r>
              <a:rPr lang="en-IN" sz="8000" b="1" dirty="0" smtClean="0">
                <a:solidFill>
                  <a:srgbClr val="C00000"/>
                </a:solidFill>
              </a:rPr>
              <a:t>б</a:t>
            </a:r>
            <a:r>
              <a:rPr lang="en-IN" sz="8000" b="1" baseline="30000" dirty="0" smtClean="0">
                <a:solidFill>
                  <a:srgbClr val="C00000"/>
                </a:solidFill>
              </a:rPr>
              <a:t>2</a:t>
            </a:r>
            <a:r>
              <a:rPr lang="en-IN" sz="8000" b="1" dirty="0" smtClean="0">
                <a:solidFill>
                  <a:srgbClr val="C00000"/>
                </a:solidFill>
              </a:rPr>
              <a:t>S</a:t>
            </a:r>
            <a:r>
              <a:rPr lang="en-IN" sz="8000" dirty="0" smtClean="0"/>
              <a:t> = </a:t>
            </a:r>
            <a:r>
              <a:rPr lang="en-IN" sz="8000" b="1" dirty="0" smtClean="0">
                <a:solidFill>
                  <a:srgbClr val="C00000"/>
                </a:solidFill>
              </a:rPr>
              <a:t>¼ б</a:t>
            </a:r>
            <a:r>
              <a:rPr lang="en-IN" sz="8000" b="1" baseline="30000" dirty="0" smtClean="0">
                <a:solidFill>
                  <a:srgbClr val="C00000"/>
                </a:solidFill>
              </a:rPr>
              <a:t>2</a:t>
            </a:r>
            <a:r>
              <a:rPr lang="en-IN" sz="8000" b="1" dirty="0" smtClean="0">
                <a:solidFill>
                  <a:srgbClr val="C00000"/>
                </a:solidFill>
              </a:rPr>
              <a:t>A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None/>
            </a:pPr>
            <a:endParaRPr lang="en-IN" sz="7400" dirty="0" smtClean="0">
              <a:latin typeface="Comic Sans MS" pitchFamily="66" charset="0"/>
            </a:endParaRPr>
          </a:p>
          <a:p>
            <a:pPr marL="571500" indent="-571500" algn="just">
              <a:buNone/>
            </a:pPr>
            <a:r>
              <a:rPr lang="en-IN" sz="2800" baseline="30000" dirty="0" smtClean="0"/>
              <a:t> </a:t>
            </a:r>
          </a:p>
          <a:p>
            <a:pPr marL="571500" indent="-571500" algn="just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marL="571500" indent="-571500" algn="just">
              <a:buNone/>
            </a:pPr>
            <a:r>
              <a:rPr lang="en-IN" sz="2800" dirty="0" smtClean="0">
                <a:latin typeface="Comic Sans MS" pitchFamily="66" charset="0"/>
              </a:rPr>
              <a:t>	</a:t>
            </a:r>
          </a:p>
          <a:p>
            <a:pPr marL="571500" indent="-571500" algn="just"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 marL="571500" indent="-571500" algn="just"/>
            <a:endParaRPr lang="en-IN" dirty="0" smtClean="0">
              <a:latin typeface="Comic Sans MS" pitchFamily="66" charset="0"/>
            </a:endParaRPr>
          </a:p>
          <a:p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Resemblance Between Relatives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Who are the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relatives?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>
                <a:latin typeface="Comic Sans MS" pitchFamily="66" charset="0"/>
              </a:rPr>
              <a:t>	In terms of genetics,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those who share some genes in common due to common ancestry.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Example: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Direct relatives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Parent – offspring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Grand Parent – grand son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Collateral relatives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Half-sibs</a:t>
            </a:r>
          </a:p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			Full-sibs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Cousin brother - sister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Degree of resemblance between HS,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t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б</a:t>
            </a:r>
            <a:r>
              <a:rPr lang="en-IN" baseline="30000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B/(б</a:t>
            </a:r>
            <a:r>
              <a:rPr lang="en-IN" baseline="30000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B + б</a:t>
            </a:r>
            <a:r>
              <a:rPr lang="en-IN" baseline="30000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W)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/>
              <a:t>		=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б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S/(б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 + б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W)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		= 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Cov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(HS)/ </a:t>
            </a:r>
            <a:r>
              <a:rPr lang="en-IN" dirty="0" smtClean="0">
                <a:solidFill>
                  <a:srgbClr val="0070C0"/>
                </a:solidFill>
              </a:rPr>
              <a:t>б</a:t>
            </a:r>
            <a:r>
              <a:rPr lang="en-IN" baseline="30000" dirty="0" smtClean="0">
                <a:solidFill>
                  <a:srgbClr val="0070C0"/>
                </a:solidFill>
              </a:rPr>
              <a:t>2</a:t>
            </a:r>
            <a:r>
              <a:rPr lang="en-IN" dirty="0" smtClean="0">
                <a:solidFill>
                  <a:srgbClr val="0070C0"/>
                </a:solidFill>
              </a:rPr>
              <a:t>P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itchFamily="66" charset="0"/>
              </a:rPr>
              <a:t>		=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¼VA/VP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(ii)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Degree</a:t>
            </a:r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of resemblance between FS:</a:t>
            </a: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In FS, both parents are common.</a:t>
            </a:r>
          </a:p>
          <a:p>
            <a:pPr>
              <a:buNone/>
            </a:pP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Mean genotypic value of FS</a:t>
            </a:r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=</a:t>
            </a:r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mean BV of both the parents.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Let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A &amp; A‘ be the BV of parents respectively.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Then,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covariance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of BV is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the variance of ½(A + A’)</a:t>
            </a:r>
            <a:r>
              <a:rPr lang="en-IN" sz="28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=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[½(A + A’)]2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= </a:t>
            </a: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¼(A2 + A‘2 + 2CoVAA‘)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= ¼(VA + VA‘)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=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¼(VA + VA) 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= ¼x2VA =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½VA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Variance of dominance deviation of two parents</a:t>
            </a:r>
            <a:r>
              <a:rPr lang="en-IN" sz="2800" dirty="0" smtClean="0">
                <a:latin typeface="Comic Sans MS" pitchFamily="66" charset="0"/>
              </a:rPr>
              <a:t> is = </a:t>
            </a:r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¼VD</a:t>
            </a:r>
          </a:p>
          <a:p>
            <a:r>
              <a:rPr lang="en-IN" sz="2800" dirty="0" smtClean="0">
                <a:solidFill>
                  <a:srgbClr val="C00000"/>
                </a:solidFill>
                <a:latin typeface="Comic Sans MS" pitchFamily="66" charset="0"/>
              </a:rPr>
              <a:t>Genetic Covariance </a:t>
            </a:r>
            <a:r>
              <a:rPr lang="en-IN" sz="2800" dirty="0" smtClean="0">
                <a:latin typeface="Comic Sans MS" pitchFamily="66" charset="0"/>
              </a:rPr>
              <a:t>of FS, 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</a:t>
            </a:r>
            <a:r>
              <a:rPr lang="en-IN" sz="2800" dirty="0" err="1" smtClean="0">
                <a:solidFill>
                  <a:srgbClr val="7030A0"/>
                </a:solidFill>
                <a:latin typeface="Comic Sans MS" pitchFamily="66" charset="0"/>
              </a:rPr>
              <a:t>Cov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(FS)</a:t>
            </a:r>
            <a:r>
              <a:rPr lang="en-IN" sz="2800" dirty="0" smtClean="0">
                <a:latin typeface="Comic Sans MS" pitchFamily="66" charset="0"/>
              </a:rPr>
              <a:t> = </a:t>
            </a:r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½VA + ¼VD</a:t>
            </a:r>
          </a:p>
          <a:p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Degree of resemblance between FS</a:t>
            </a:r>
            <a:r>
              <a:rPr lang="en-IN" sz="2800" dirty="0" smtClean="0">
                <a:latin typeface="Comic Sans MS" pitchFamily="66" charset="0"/>
              </a:rPr>
              <a:t> is the correlation between FS, 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i.e., </a:t>
            </a:r>
            <a:r>
              <a:rPr lang="en-IN" sz="2800" dirty="0" err="1" smtClean="0">
                <a:solidFill>
                  <a:srgbClr val="00B050"/>
                </a:solidFill>
                <a:latin typeface="Comic Sans MS" pitchFamily="66" charset="0"/>
              </a:rPr>
              <a:t>Cov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(FS)/VP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</a:t>
            </a:r>
            <a:r>
              <a:rPr lang="en-IN" sz="2800" b="1" dirty="0" smtClean="0">
                <a:solidFill>
                  <a:srgbClr val="00B050"/>
                </a:solidFill>
                <a:latin typeface="Comic Sans MS" pitchFamily="66" charset="0"/>
              </a:rPr>
              <a:t>t</a:t>
            </a:r>
            <a:r>
              <a:rPr lang="en-IN" sz="2800" dirty="0" smtClean="0">
                <a:latin typeface="Comic Sans MS" pitchFamily="66" charset="0"/>
              </a:rPr>
              <a:t> =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(½VA + ¼VD)/VP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IN" sz="2800" dirty="0" err="1" smtClean="0">
                <a:solidFill>
                  <a:srgbClr val="0070C0"/>
                </a:solidFill>
                <a:latin typeface="Comic Sans MS" pitchFamily="66" charset="0"/>
              </a:rPr>
              <a:t>Cov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(FS) – 2Cov(HS)</a:t>
            </a:r>
            <a:r>
              <a:rPr lang="en-IN" sz="2800" dirty="0" smtClean="0">
                <a:latin typeface="Comic Sans MS" pitchFamily="66" charset="0"/>
              </a:rPr>
              <a:t> = ½VA + ¼VD – 2(¼VA)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      = ½VA + ¼VD - ½VA 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			      =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¼VD</a:t>
            </a:r>
            <a:r>
              <a:rPr lang="en-IN" sz="2800" dirty="0" smtClean="0">
                <a:latin typeface="Comic Sans MS" pitchFamily="66" charset="0"/>
              </a:rPr>
              <a:t> 		</a:t>
            </a: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Phenotypic resemblance between relatives</a:t>
            </a:r>
          </a:p>
          <a:p>
            <a:pPr>
              <a:buNone/>
            </a:pPr>
            <a:endParaRPr lang="en-IN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		</a:t>
            </a:r>
          </a:p>
          <a:p>
            <a:pPr>
              <a:buNone/>
            </a:pP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534400" cy="3078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2600"/>
                <a:gridCol w="2590800"/>
                <a:gridCol w="17526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Relatives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Covariance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Degree</a:t>
                      </a:r>
                      <a:r>
                        <a:rPr lang="en-IN" baseline="0" dirty="0" smtClean="0"/>
                        <a:t> of resemblance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Regression (b)</a:t>
                      </a:r>
                    </a:p>
                    <a:p>
                      <a:r>
                        <a:rPr lang="en-IN" dirty="0" smtClean="0"/>
                        <a:t>Or correlation (r)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70C0"/>
                          </a:solidFill>
                        </a:rPr>
                        <a:t>Offspring &amp; one parent</a:t>
                      </a:r>
                      <a:endParaRPr lang="en-IN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err="1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 OP = </a:t>
                      </a:r>
                      <a:r>
                        <a:rPr lang="en-IN" sz="2000" b="1" dirty="0" smtClean="0">
                          <a:solidFill>
                            <a:srgbClr val="FF0000"/>
                          </a:solidFill>
                        </a:rPr>
                        <a:t>½VA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IN" sz="1800" b="1" dirty="0" err="1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 OP / </a:t>
                      </a:r>
                      <a:r>
                        <a:rPr lang="en-IN" sz="1800" b="1" dirty="0" smtClean="0">
                          <a:solidFill>
                            <a:srgbClr val="7030A0"/>
                          </a:solidFill>
                        </a:rPr>
                        <a:t>б</a:t>
                      </a:r>
                      <a:r>
                        <a:rPr lang="en-IN" sz="1800" b="1" baseline="30000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r>
                        <a:rPr lang="en-IN" sz="1800" b="1" dirty="0" smtClean="0">
                          <a:solidFill>
                            <a:srgbClr val="7030A0"/>
                          </a:solidFill>
                        </a:rPr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bop</a:t>
                      </a:r>
                      <a:r>
                        <a:rPr lang="en-IN" sz="2000" b="1" dirty="0" smtClean="0">
                          <a:latin typeface="Comic Sans MS" pitchFamily="66" charset="0"/>
                        </a:rPr>
                        <a:t> = </a:t>
                      </a:r>
                      <a:r>
                        <a:rPr lang="en-IN" sz="2400" b="1" dirty="0" smtClean="0">
                          <a:solidFill>
                            <a:srgbClr val="FF0000"/>
                          </a:solidFill>
                        </a:rPr>
                        <a:t>½VA/VP</a:t>
                      </a:r>
                      <a:endParaRPr lang="en-IN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7030A0"/>
                          </a:solidFill>
                        </a:rPr>
                        <a:t>Offspring &amp; mid-parent</a:t>
                      </a:r>
                      <a:endParaRPr lang="en-IN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CovOP</a:t>
                      </a:r>
                      <a:r>
                        <a:rPr lang="en-IN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 = </a:t>
                      </a:r>
                      <a:r>
                        <a:rPr lang="en-IN" sz="1800" b="1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½VA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CovOP</a:t>
                      </a:r>
                      <a:r>
                        <a:rPr lang="en-I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en-IN" dirty="0" smtClean="0">
                          <a:solidFill>
                            <a:srgbClr val="00B050"/>
                          </a:solidFill>
                        </a:rPr>
                        <a:t>б</a:t>
                      </a:r>
                      <a:r>
                        <a:rPr lang="en-IN" baseline="30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IN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bop</a:t>
                      </a:r>
                      <a:r>
                        <a:rPr lang="en-IN" sz="2000" dirty="0" smtClean="0">
                          <a:latin typeface="Comic Sans MS" pitchFamily="66" charset="0"/>
                        </a:rPr>
                        <a:t> =  </a:t>
                      </a:r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VA/VP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B050"/>
                          </a:solidFill>
                        </a:rPr>
                        <a:t>Half sibs</a:t>
                      </a:r>
                      <a:endParaRPr lang="en-IN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(HS)</a:t>
                      </a:r>
                      <a:r>
                        <a:rPr lang="en-IN" baseline="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= 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¼VA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(HS)/ </a:t>
                      </a:r>
                      <a:r>
                        <a:rPr lang="en-IN" dirty="0" smtClean="0">
                          <a:solidFill>
                            <a:srgbClr val="0070C0"/>
                          </a:solidFill>
                        </a:rPr>
                        <a:t>б</a:t>
                      </a:r>
                      <a:r>
                        <a:rPr lang="en-IN" baseline="30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IN" dirty="0" smtClean="0">
                          <a:solidFill>
                            <a:srgbClr val="0070C0"/>
                          </a:solidFill>
                        </a:rPr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IN" sz="2000" b="1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t</a:t>
                      </a:r>
                      <a:r>
                        <a:rPr lang="en-IN" sz="2000" b="1" baseline="0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 = </a:t>
                      </a:r>
                      <a:r>
                        <a:rPr lang="en-IN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¼VA/VP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0070C0"/>
                          </a:solidFill>
                        </a:rPr>
                        <a:t>Full sibs</a:t>
                      </a:r>
                      <a:endParaRPr lang="en-IN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(FS)</a:t>
                      </a:r>
                      <a:r>
                        <a:rPr lang="en-IN" sz="1800" dirty="0" smtClean="0">
                          <a:latin typeface="Comic Sans MS" pitchFamily="66" charset="0"/>
                        </a:rPr>
                        <a:t> = 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½VA + ¼VD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1800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(FS)/VP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  t</a:t>
                      </a:r>
                      <a:r>
                        <a:rPr lang="en-IN" sz="1800" dirty="0" smtClean="0">
                          <a:latin typeface="Comic Sans MS" pitchFamily="66" charset="0"/>
                        </a:rPr>
                        <a:t> = </a:t>
                      </a:r>
                      <a:r>
                        <a:rPr lang="en-IN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(½VA + ¼VD)/                   VP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IN" sz="96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IN" sz="9600" b="1" smtClean="0">
                <a:solidFill>
                  <a:srgbClr val="00B0F0"/>
                </a:solidFill>
              </a:rPr>
              <a:t>		THANK </a:t>
            </a:r>
            <a:r>
              <a:rPr lang="en-IN" sz="9600" b="1" dirty="0" smtClean="0">
                <a:solidFill>
                  <a:srgbClr val="00B0F0"/>
                </a:solidFill>
              </a:rPr>
              <a:t>	YOU</a:t>
            </a:r>
            <a:endParaRPr lang="en-IN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Resemblance?</a:t>
            </a:r>
          </a:p>
          <a:p>
            <a:pPr algn="just"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It means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look alike  or similarity.</a:t>
            </a:r>
          </a:p>
          <a:p>
            <a:pPr algn="just">
              <a:spcAft>
                <a:spcPts val="600"/>
              </a:spcAft>
            </a:pPr>
            <a:r>
              <a:rPr lang="en-IN" dirty="0" smtClean="0">
                <a:latin typeface="Comic Sans MS" pitchFamily="66" charset="0"/>
              </a:rPr>
              <a:t>Hence,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resemblance between relatives means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similarity between related individuals.</a:t>
            </a:r>
          </a:p>
          <a:p>
            <a:pPr algn="just">
              <a:spcAft>
                <a:spcPts val="600"/>
              </a:spcAft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Related individuals  look alike because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they share 	common genes &amp; 	common environment.</a:t>
            </a:r>
          </a:p>
          <a:p>
            <a:pPr algn="just">
              <a:spcAft>
                <a:spcPts val="600"/>
              </a:spcAft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More common genes they  have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share more common environment,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they will be more resemble to each other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IN" dirty="0" smtClean="0">
              <a:latin typeface="Comic Sans MS" pitchFamily="66" charset="0"/>
            </a:endParaRP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Different sort of relatives will show different degrees of resemblance </a:t>
            </a:r>
            <a:r>
              <a:rPr lang="en-IN" dirty="0" smtClean="0">
                <a:latin typeface="Comic Sans MS" pitchFamily="66" charset="0"/>
              </a:rPr>
              <a:t>–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more closely relatives will show more resemblance.</a:t>
            </a:r>
          </a:p>
          <a:p>
            <a:pPr algn="just">
              <a:lnSpc>
                <a:spcPct val="150000"/>
              </a:lnSpc>
            </a:pP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Resemblance between relatives is the property of metric characters.</a:t>
            </a:r>
          </a:p>
          <a:p>
            <a:pPr algn="just">
              <a:lnSpc>
                <a:spcPct val="150000"/>
              </a:lnSpc>
            </a:pPr>
            <a:endParaRPr lang="en-IN" dirty="0" smtClean="0">
              <a:latin typeface="Comic Sans MS" pitchFamily="66" charset="0"/>
            </a:endParaRPr>
          </a:p>
          <a:p>
            <a:pPr algn="just"/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Objectives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Helps in grouping of relatives according to their family.</a:t>
            </a:r>
          </a:p>
          <a:p>
            <a:pPr algn="just">
              <a:spcAft>
                <a:spcPts val="600"/>
              </a:spcAft>
            </a:pPr>
            <a:r>
              <a:rPr lang="en-IN" sz="3000" dirty="0" smtClean="0">
                <a:solidFill>
                  <a:srgbClr val="00B050"/>
                </a:solidFill>
                <a:latin typeface="Comic Sans MS" pitchFamily="66" charset="0"/>
              </a:rPr>
              <a:t>Helps in partitioning observational component of variance.</a:t>
            </a:r>
          </a:p>
          <a:p>
            <a:pPr algn="just">
              <a:spcAft>
                <a:spcPts val="600"/>
              </a:spcAft>
            </a:pPr>
            <a:r>
              <a:rPr lang="en-IN" sz="3000" dirty="0" smtClean="0">
                <a:latin typeface="Comic Sans MS" pitchFamily="66" charset="0"/>
              </a:rPr>
              <a:t>The degree of resemblance </a:t>
            </a:r>
            <a:r>
              <a:rPr lang="en-IN" sz="3000" dirty="0" smtClean="0">
                <a:solidFill>
                  <a:srgbClr val="7030A0"/>
                </a:solidFill>
                <a:latin typeface="Comic Sans MS" pitchFamily="66" charset="0"/>
              </a:rPr>
              <a:t>provides the methods of estimating the amount of additive genetic variance (VA).</a:t>
            </a:r>
          </a:p>
          <a:p>
            <a:pPr algn="just">
              <a:spcAft>
                <a:spcPts val="600"/>
              </a:spcAft>
            </a:pPr>
            <a:r>
              <a:rPr lang="en-IN" sz="3000" dirty="0" smtClean="0">
                <a:latin typeface="Comic Sans MS" pitchFamily="66" charset="0"/>
              </a:rPr>
              <a:t>Provides </a:t>
            </a:r>
            <a:r>
              <a:rPr lang="en-IN" sz="3000" dirty="0" smtClean="0">
                <a:latin typeface="Comic Sans MS" pitchFamily="66" charset="0"/>
              </a:rPr>
              <a:t>the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methods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to estimate heritability.</a:t>
            </a: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36000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Measurement of degree of resemblance between relatives rests on partitioning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the observed phenotypic variance into components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corresponding to the grouping of individuals into family of half-sibs, full-sibs and parent-offspring.</a:t>
            </a:r>
          </a:p>
          <a:p>
            <a:pPr marL="360000" algn="just">
              <a:spcBef>
                <a:spcPts val="1200"/>
              </a:spcBef>
              <a:spcAft>
                <a:spcPts val="600"/>
              </a:spcAft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5943600"/>
          </a:xfrm>
        </p:spPr>
        <p:txBody>
          <a:bodyPr>
            <a:normAutofit fontScale="77500" lnSpcReduction="20000"/>
          </a:bodyPr>
          <a:lstStyle/>
          <a:p>
            <a:r>
              <a:rPr lang="en-IN" sz="3500" b="1" dirty="0" smtClean="0">
                <a:solidFill>
                  <a:srgbClr val="FF0000"/>
                </a:solidFill>
                <a:latin typeface="Comic Sans MS" pitchFamily="66" charset="0"/>
              </a:rPr>
              <a:t>Types of variance:</a:t>
            </a:r>
          </a:p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	</a:t>
            </a:r>
            <a:r>
              <a:rPr lang="en-IN" sz="3300" b="1" dirty="0" smtClean="0">
                <a:solidFill>
                  <a:srgbClr val="0070C0"/>
                </a:solidFill>
                <a:latin typeface="Comic Sans MS" pitchFamily="66" charset="0"/>
              </a:rPr>
              <a:t>Causal components</a:t>
            </a:r>
            <a:r>
              <a:rPr lang="en-IN" sz="3300" dirty="0" smtClean="0">
                <a:solidFill>
                  <a:srgbClr val="0070C0"/>
                </a:solidFill>
                <a:latin typeface="Comic Sans MS" pitchFamily="66" charset="0"/>
              </a:rPr>
              <a:t> of variance </a:t>
            </a:r>
            <a:r>
              <a:rPr lang="en-IN" sz="3300" dirty="0" smtClean="0">
                <a:solidFill>
                  <a:srgbClr val="FF0000"/>
                </a:solidFill>
                <a:latin typeface="Comic Sans MS" pitchFamily="66" charset="0"/>
              </a:rPr>
              <a:t>‘V’</a:t>
            </a:r>
          </a:p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	Example :</a:t>
            </a:r>
            <a:r>
              <a:rPr lang="en-IN" sz="33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3300" b="1" dirty="0" smtClean="0">
                <a:solidFill>
                  <a:srgbClr val="00B050"/>
                </a:solidFill>
                <a:latin typeface="Comic Sans MS" pitchFamily="66" charset="0"/>
              </a:rPr>
              <a:t>VP = VG + VE</a:t>
            </a:r>
          </a:p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			= </a:t>
            </a:r>
            <a:r>
              <a:rPr lang="en-IN" sz="3300" b="1" dirty="0" smtClean="0">
                <a:solidFill>
                  <a:srgbClr val="7030A0"/>
                </a:solidFill>
                <a:latin typeface="Comic Sans MS" pitchFamily="66" charset="0"/>
              </a:rPr>
              <a:t>VA + VD + VI + VE</a:t>
            </a:r>
          </a:p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	</a:t>
            </a:r>
            <a:r>
              <a:rPr lang="en-IN" sz="3300" b="1" dirty="0" smtClean="0">
                <a:solidFill>
                  <a:srgbClr val="0070C0"/>
                </a:solidFill>
                <a:latin typeface="Comic Sans MS" pitchFamily="66" charset="0"/>
              </a:rPr>
              <a:t>Observational components</a:t>
            </a:r>
            <a:r>
              <a:rPr lang="en-IN" sz="3300" dirty="0" smtClean="0">
                <a:solidFill>
                  <a:srgbClr val="0070C0"/>
                </a:solidFill>
                <a:latin typeface="Comic Sans MS" pitchFamily="66" charset="0"/>
              </a:rPr>
              <a:t> of variance</a:t>
            </a:r>
            <a:r>
              <a:rPr lang="en-IN" sz="3300" dirty="0" smtClean="0">
                <a:latin typeface="Comic Sans MS" pitchFamily="66" charset="0"/>
              </a:rPr>
              <a:t> </a:t>
            </a:r>
            <a:r>
              <a:rPr lang="en-IN" sz="3300" dirty="0" smtClean="0">
                <a:solidFill>
                  <a:srgbClr val="FF0000"/>
                </a:solidFill>
              </a:rPr>
              <a:t> ‘б</a:t>
            </a:r>
            <a:r>
              <a:rPr lang="en-IN" sz="3300" baseline="30000" dirty="0" smtClean="0">
                <a:solidFill>
                  <a:srgbClr val="FF0000"/>
                </a:solidFill>
              </a:rPr>
              <a:t>2</a:t>
            </a:r>
            <a:r>
              <a:rPr lang="en-IN" sz="3300" dirty="0" smtClean="0">
                <a:solidFill>
                  <a:srgbClr val="FF0000"/>
                </a:solidFill>
              </a:rPr>
              <a:t> ‘</a:t>
            </a:r>
          </a:p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			</a:t>
            </a:r>
            <a:r>
              <a:rPr lang="en-IN" sz="3300" b="1" dirty="0" smtClean="0">
                <a:solidFill>
                  <a:srgbClr val="00B050"/>
                </a:solidFill>
              </a:rPr>
              <a:t>б</a:t>
            </a:r>
            <a:r>
              <a:rPr lang="en-IN" sz="3300" b="1" baseline="30000" dirty="0" smtClean="0">
                <a:solidFill>
                  <a:srgbClr val="00B050"/>
                </a:solidFill>
              </a:rPr>
              <a:t>2</a:t>
            </a:r>
            <a:r>
              <a:rPr lang="en-IN" sz="3300" b="1" dirty="0" smtClean="0">
                <a:solidFill>
                  <a:srgbClr val="00B050"/>
                </a:solidFill>
              </a:rPr>
              <a:t>P   = б</a:t>
            </a:r>
            <a:r>
              <a:rPr lang="en-IN" sz="3300" b="1" baseline="30000" dirty="0" smtClean="0">
                <a:solidFill>
                  <a:srgbClr val="00B050"/>
                </a:solidFill>
              </a:rPr>
              <a:t>2</a:t>
            </a:r>
            <a:r>
              <a:rPr lang="en-IN" sz="3300" b="1" dirty="0" smtClean="0">
                <a:solidFill>
                  <a:srgbClr val="00B050"/>
                </a:solidFill>
              </a:rPr>
              <a:t>G + б</a:t>
            </a:r>
            <a:r>
              <a:rPr lang="en-IN" sz="3300" b="1" baseline="30000" dirty="0" smtClean="0">
                <a:solidFill>
                  <a:srgbClr val="00B050"/>
                </a:solidFill>
              </a:rPr>
              <a:t>2</a:t>
            </a:r>
            <a:r>
              <a:rPr lang="en-IN" sz="3300" b="1" dirty="0" smtClean="0">
                <a:solidFill>
                  <a:srgbClr val="00B050"/>
                </a:solidFill>
              </a:rPr>
              <a:t>E</a:t>
            </a:r>
          </a:p>
          <a:p>
            <a:pPr>
              <a:buNone/>
            </a:pPr>
            <a:r>
              <a:rPr lang="en-IN" sz="3300" dirty="0" smtClean="0"/>
              <a:t>					=</a:t>
            </a:r>
            <a:r>
              <a:rPr lang="en-IN" sz="3300" dirty="0" smtClean="0">
                <a:solidFill>
                  <a:srgbClr val="7030A0"/>
                </a:solidFill>
              </a:rPr>
              <a:t> </a:t>
            </a:r>
            <a:r>
              <a:rPr lang="en-IN" sz="3300" b="1" dirty="0" smtClean="0">
                <a:solidFill>
                  <a:srgbClr val="7030A0"/>
                </a:solidFill>
              </a:rPr>
              <a:t>б</a:t>
            </a:r>
            <a:r>
              <a:rPr lang="en-IN" sz="3300" b="1" baseline="30000" dirty="0" smtClean="0">
                <a:solidFill>
                  <a:srgbClr val="7030A0"/>
                </a:solidFill>
              </a:rPr>
              <a:t>2</a:t>
            </a:r>
            <a:r>
              <a:rPr lang="en-IN" sz="3300" b="1" dirty="0" smtClean="0">
                <a:solidFill>
                  <a:srgbClr val="7030A0"/>
                </a:solidFill>
              </a:rPr>
              <a:t>A + б</a:t>
            </a:r>
            <a:r>
              <a:rPr lang="en-IN" sz="3300" b="1" baseline="30000" dirty="0" smtClean="0">
                <a:solidFill>
                  <a:srgbClr val="7030A0"/>
                </a:solidFill>
              </a:rPr>
              <a:t>2</a:t>
            </a:r>
            <a:r>
              <a:rPr lang="en-IN" sz="3300" b="1" dirty="0" smtClean="0">
                <a:solidFill>
                  <a:srgbClr val="7030A0"/>
                </a:solidFill>
              </a:rPr>
              <a:t>D + б</a:t>
            </a:r>
            <a:r>
              <a:rPr lang="en-IN" sz="3300" b="1" baseline="30000" dirty="0" smtClean="0">
                <a:solidFill>
                  <a:srgbClr val="7030A0"/>
                </a:solidFill>
              </a:rPr>
              <a:t>2</a:t>
            </a:r>
            <a:r>
              <a:rPr lang="en-IN" sz="3300" b="1" dirty="0" smtClean="0">
                <a:solidFill>
                  <a:srgbClr val="7030A0"/>
                </a:solidFill>
              </a:rPr>
              <a:t>I + б</a:t>
            </a:r>
            <a:r>
              <a:rPr lang="en-IN" sz="3300" b="1" baseline="30000" dirty="0" smtClean="0">
                <a:solidFill>
                  <a:srgbClr val="7030A0"/>
                </a:solidFill>
              </a:rPr>
              <a:t>2</a:t>
            </a:r>
            <a:r>
              <a:rPr lang="en-IN" sz="3300" b="1" dirty="0" smtClean="0">
                <a:solidFill>
                  <a:srgbClr val="7030A0"/>
                </a:solidFill>
              </a:rPr>
              <a:t>E</a:t>
            </a:r>
          </a:p>
          <a:p>
            <a:pPr algn="just">
              <a:buNone/>
            </a:pPr>
            <a:r>
              <a:rPr lang="en-IN" sz="3300" dirty="0" smtClean="0">
                <a:latin typeface="Comic Sans MS" pitchFamily="66" charset="0"/>
              </a:rPr>
              <a:t>	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300" dirty="0" smtClean="0">
                <a:latin typeface="Comic Sans MS" pitchFamily="66" charset="0"/>
              </a:rPr>
              <a:t>	The </a:t>
            </a:r>
            <a:r>
              <a:rPr lang="en-IN" sz="3300" dirty="0" smtClean="0">
                <a:solidFill>
                  <a:srgbClr val="0070C0"/>
                </a:solidFill>
                <a:latin typeface="Comic Sans MS" pitchFamily="66" charset="0"/>
              </a:rPr>
              <a:t>observed components of variance can be estimated directly from</a:t>
            </a:r>
            <a:r>
              <a:rPr lang="en-IN" sz="3300" dirty="0" smtClean="0">
                <a:solidFill>
                  <a:srgbClr val="FF0000"/>
                </a:solidFill>
                <a:latin typeface="Comic Sans MS" pitchFamily="66" charset="0"/>
              </a:rPr>
              <a:t> observed phenotypic values</a:t>
            </a:r>
            <a:r>
              <a:rPr lang="en-IN" sz="3300" dirty="0" smtClean="0">
                <a:latin typeface="Comic Sans MS" pitchFamily="66" charset="0"/>
              </a:rPr>
              <a:t> and for this reason they are called as </a:t>
            </a:r>
            <a:r>
              <a:rPr lang="en-IN" sz="3300" dirty="0" smtClean="0">
                <a:solidFill>
                  <a:srgbClr val="7030A0"/>
                </a:solidFill>
                <a:latin typeface="Comic Sans MS" pitchFamily="66" charset="0"/>
              </a:rPr>
              <a:t>observational components of variance.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Relatives are correlated to each other </a:t>
            </a:r>
            <a:r>
              <a:rPr lang="en-IN" dirty="0" smtClean="0">
                <a:latin typeface="Comic Sans MS" pitchFamily="66" charset="0"/>
              </a:rPr>
              <a:t>due to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presence of common genes.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amount of correlation</a:t>
            </a:r>
            <a:r>
              <a:rPr lang="en-IN" dirty="0" smtClean="0">
                <a:latin typeface="Comic Sans MS" pitchFamily="66" charset="0"/>
              </a:rPr>
              <a:t> depends on the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degree of relationship.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Correlation between relatives is the resemblance between relatives.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Covariance is used to measure the correlation between relatives.</a:t>
            </a:r>
            <a:endParaRPr lang="en-IN" dirty="0" smtClean="0">
              <a:latin typeface="Comic Sans MS" pitchFamily="66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The degree of resemblance between relatives is the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amount of  covariance measured as a proportion of the total  phenotypic variance.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IN" sz="3200" b="1" dirty="0" smtClean="0">
                <a:solidFill>
                  <a:srgbClr val="FF0000"/>
                </a:solidFill>
                <a:latin typeface="Comic Sans MS" pitchFamily="66" charset="0"/>
              </a:rPr>
              <a:t>Measurement of Covariance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Full-sibs:</a:t>
            </a: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IN" sz="2800" dirty="0" smtClean="0">
                <a:latin typeface="Comic Sans MS" pitchFamily="66" charset="0"/>
              </a:rPr>
              <a:t>The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observed phenotypic variance</a:t>
            </a:r>
            <a:r>
              <a:rPr lang="en-IN" sz="28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is partitioned into two components : 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		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between groups (</a:t>
            </a:r>
            <a:r>
              <a:rPr lang="en-IN" sz="2800" dirty="0" smtClean="0">
                <a:solidFill>
                  <a:srgbClr val="0070C0"/>
                </a:solidFill>
              </a:rPr>
              <a:t>б</a:t>
            </a:r>
            <a:r>
              <a:rPr lang="en-IN" sz="2800" baseline="30000" dirty="0" smtClean="0">
                <a:solidFill>
                  <a:srgbClr val="0070C0"/>
                </a:solidFill>
              </a:rPr>
              <a:t>2</a:t>
            </a:r>
            <a:r>
              <a:rPr lang="en-IN" sz="2800" b="1" baseline="30000" dirty="0" smtClean="0">
                <a:solidFill>
                  <a:srgbClr val="0070C0"/>
                </a:solidFill>
              </a:rPr>
              <a:t> </a:t>
            </a:r>
            <a:r>
              <a:rPr lang="en-IN" sz="2800" dirty="0" smtClean="0">
                <a:solidFill>
                  <a:srgbClr val="0070C0"/>
                </a:solidFill>
              </a:rPr>
              <a:t>B)</a:t>
            </a:r>
            <a:r>
              <a:rPr lang="en-IN" sz="2800" dirty="0" smtClean="0">
                <a:latin typeface="Comic Sans MS" pitchFamily="66" charset="0"/>
              </a:rPr>
              <a:t> &amp; </a:t>
            </a:r>
          </a:p>
          <a:p>
            <a:pPr algn="just">
              <a:buNone/>
            </a:pPr>
            <a:r>
              <a:rPr lang="en-IN" sz="2800" dirty="0" smtClean="0">
                <a:latin typeface="Comic Sans MS" pitchFamily="66" charset="0"/>
              </a:rPr>
              <a:t>			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within groups (</a:t>
            </a:r>
            <a:r>
              <a:rPr lang="en-IN" sz="2800" dirty="0" smtClean="0">
                <a:solidFill>
                  <a:srgbClr val="7030A0"/>
                </a:solidFill>
              </a:rPr>
              <a:t>б</a:t>
            </a:r>
            <a:r>
              <a:rPr lang="en-IN" sz="2800" baseline="30000" dirty="0" smtClean="0">
                <a:solidFill>
                  <a:srgbClr val="7030A0"/>
                </a:solidFill>
              </a:rPr>
              <a:t>2</a:t>
            </a:r>
            <a:r>
              <a:rPr lang="en-IN" sz="2800" dirty="0" smtClean="0">
                <a:solidFill>
                  <a:srgbClr val="7030A0"/>
                </a:solidFill>
              </a:rPr>
              <a:t>W)</a:t>
            </a:r>
          </a:p>
          <a:p>
            <a:pPr algn="just"/>
            <a:r>
              <a:rPr lang="en-IN" sz="2800" dirty="0" smtClean="0">
                <a:latin typeface="Comic Sans MS" pitchFamily="66" charset="0"/>
              </a:rPr>
              <a:t>The </a:t>
            </a: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degree of resemblance between full-sibs</a:t>
            </a:r>
            <a:r>
              <a:rPr lang="en-IN" sz="2800" dirty="0" smtClean="0">
                <a:latin typeface="Comic Sans MS" pitchFamily="66" charset="0"/>
              </a:rPr>
              <a:t> is termed as </a:t>
            </a:r>
            <a:r>
              <a:rPr lang="en-IN" sz="2800" b="1" dirty="0" smtClean="0">
                <a:solidFill>
                  <a:srgbClr val="7030A0"/>
                </a:solidFill>
                <a:latin typeface="Comic Sans MS" pitchFamily="66" charset="0"/>
              </a:rPr>
              <a:t>intra-class correlation</a:t>
            </a:r>
            <a:r>
              <a:rPr lang="en-IN" sz="2800" dirty="0" smtClean="0">
                <a:latin typeface="Comic Sans MS" pitchFamily="66" charset="0"/>
              </a:rPr>
              <a:t> and denoted as </a:t>
            </a:r>
            <a:r>
              <a:rPr lang="en-IN" sz="2800" b="1" dirty="0" smtClean="0">
                <a:solidFill>
                  <a:srgbClr val="00B050"/>
                </a:solidFill>
                <a:latin typeface="Comic Sans MS" pitchFamily="66" charset="0"/>
              </a:rPr>
              <a:t>‘t’.</a:t>
            </a:r>
          </a:p>
          <a:p>
            <a:pPr lvl="1" algn="just">
              <a:buNone/>
            </a:pPr>
            <a:r>
              <a:rPr lang="en-IN" sz="2400" dirty="0" smtClean="0">
                <a:latin typeface="Comic Sans MS" pitchFamily="66" charset="0"/>
              </a:rPr>
              <a:t>			</a:t>
            </a:r>
            <a:r>
              <a:rPr lang="en-IN" sz="2400" b="1" dirty="0" smtClean="0">
                <a:solidFill>
                  <a:srgbClr val="0070C0"/>
                </a:solidFill>
                <a:latin typeface="Comic Sans MS" pitchFamily="66" charset="0"/>
              </a:rPr>
              <a:t>t = </a:t>
            </a:r>
            <a:r>
              <a:rPr lang="en-IN" sz="2400" b="1" dirty="0" smtClean="0">
                <a:solidFill>
                  <a:srgbClr val="0070C0"/>
                </a:solidFill>
              </a:rPr>
              <a:t>б</a:t>
            </a:r>
            <a:r>
              <a:rPr lang="en-IN" sz="2400" b="1" baseline="30000" dirty="0" smtClean="0">
                <a:solidFill>
                  <a:srgbClr val="0070C0"/>
                </a:solidFill>
              </a:rPr>
              <a:t>2</a:t>
            </a:r>
            <a:r>
              <a:rPr lang="en-IN" sz="2400" b="1" dirty="0" smtClean="0">
                <a:solidFill>
                  <a:srgbClr val="0070C0"/>
                </a:solidFill>
              </a:rPr>
              <a:t>B/ (б</a:t>
            </a:r>
            <a:r>
              <a:rPr lang="en-IN" sz="2400" b="1" baseline="30000" dirty="0" smtClean="0">
                <a:solidFill>
                  <a:srgbClr val="0070C0"/>
                </a:solidFill>
              </a:rPr>
              <a:t>2 </a:t>
            </a:r>
            <a:r>
              <a:rPr lang="en-IN" sz="2400" b="1" dirty="0" smtClean="0">
                <a:solidFill>
                  <a:srgbClr val="0070C0"/>
                </a:solidFill>
              </a:rPr>
              <a:t>B + б</a:t>
            </a:r>
            <a:r>
              <a:rPr lang="en-IN" sz="2400" b="1" baseline="30000" dirty="0" smtClean="0">
                <a:solidFill>
                  <a:srgbClr val="0070C0"/>
                </a:solidFill>
              </a:rPr>
              <a:t>2</a:t>
            </a:r>
            <a:r>
              <a:rPr lang="en-IN" sz="2400" b="1" dirty="0" smtClean="0">
                <a:solidFill>
                  <a:srgbClr val="0070C0"/>
                </a:solidFill>
              </a:rPr>
              <a:t> W)</a:t>
            </a:r>
          </a:p>
          <a:p>
            <a:pPr lvl="1" algn="just">
              <a:buNone/>
            </a:pPr>
            <a:r>
              <a:rPr lang="en-IN" sz="2400" dirty="0" smtClean="0">
                <a:latin typeface="Comic Sans MS" pitchFamily="66" charset="0"/>
              </a:rPr>
              <a:t>			= </a:t>
            </a:r>
            <a:r>
              <a:rPr lang="en-IN" sz="2400" b="1" dirty="0" err="1" smtClean="0">
                <a:solidFill>
                  <a:srgbClr val="7030A0"/>
                </a:solidFill>
                <a:latin typeface="Comic Sans MS" pitchFamily="66" charset="0"/>
              </a:rPr>
              <a:t>CoV</a:t>
            </a:r>
            <a:r>
              <a:rPr lang="en-IN" sz="2400" b="1" dirty="0" smtClean="0">
                <a:solidFill>
                  <a:srgbClr val="7030A0"/>
                </a:solidFill>
                <a:latin typeface="Comic Sans MS" pitchFamily="66" charset="0"/>
              </a:rPr>
              <a:t>(FS)/</a:t>
            </a:r>
            <a:r>
              <a:rPr lang="en-IN" sz="2400" b="1" dirty="0" smtClean="0">
                <a:solidFill>
                  <a:srgbClr val="7030A0"/>
                </a:solidFill>
              </a:rPr>
              <a:t> б</a:t>
            </a:r>
            <a:r>
              <a:rPr lang="en-IN" sz="2400" b="1" baseline="30000" dirty="0" smtClean="0">
                <a:solidFill>
                  <a:srgbClr val="7030A0"/>
                </a:solidFill>
              </a:rPr>
              <a:t>2</a:t>
            </a:r>
            <a:r>
              <a:rPr lang="en-IN" sz="2400" b="1" dirty="0" smtClean="0">
                <a:solidFill>
                  <a:srgbClr val="7030A0"/>
                </a:solidFill>
              </a:rPr>
              <a:t>P</a:t>
            </a:r>
            <a:r>
              <a:rPr lang="en-IN" sz="2400" dirty="0" smtClean="0"/>
              <a:t> (observed phenotypic Variance)</a:t>
            </a:r>
            <a:endParaRPr lang="en-IN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595</Words>
  <Application>Microsoft Office PowerPoint</Application>
  <PresentationFormat>On-screen Show (4:3)</PresentationFormat>
  <Paragraphs>191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Resemblance Between Relatives</vt:lpstr>
      <vt:lpstr>Slide 3</vt:lpstr>
      <vt:lpstr>Slide 4</vt:lpstr>
      <vt:lpstr>Objectives</vt:lpstr>
      <vt:lpstr>Slide 6</vt:lpstr>
      <vt:lpstr>Slide 7</vt:lpstr>
      <vt:lpstr>Slide 8</vt:lpstr>
      <vt:lpstr>Measurement of Covariance</vt:lpstr>
      <vt:lpstr>Slide 10</vt:lpstr>
      <vt:lpstr>Slide 11</vt:lpstr>
      <vt:lpstr>Methods to estimate Genetic Covariance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34</cp:revision>
  <dcterms:created xsi:type="dcterms:W3CDTF">2006-08-16T00:00:00Z</dcterms:created>
  <dcterms:modified xsi:type="dcterms:W3CDTF">2020-05-11T15:22:08Z</dcterms:modified>
</cp:coreProperties>
</file>