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9" r:id="rId3"/>
    <p:sldId id="258" r:id="rId4"/>
    <p:sldId id="262" r:id="rId5"/>
    <p:sldId id="263" r:id="rId6"/>
    <p:sldId id="264" r:id="rId7"/>
    <p:sldId id="265" r:id="rId8"/>
    <p:sldId id="266" r:id="rId9"/>
    <p:sldId id="267" r:id="rId10"/>
    <p:sldId id="268" r:id="rId11"/>
    <p:sldId id="274" r:id="rId12"/>
    <p:sldId id="269" r:id="rId13"/>
    <p:sldId id="270" r:id="rId14"/>
    <p:sldId id="271" r:id="rId15"/>
    <p:sldId id="272" r:id="rId16"/>
    <p:sldId id="273"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7419" autoAdjust="0"/>
  </p:normalViewPr>
  <p:slideViewPr>
    <p:cSldViewPr>
      <p:cViewPr varScale="1">
        <p:scale>
          <a:sx n="56" d="100"/>
          <a:sy n="56" d="100"/>
        </p:scale>
        <p:origin x="-17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627F8-BE82-4523-9DD0-804E4E2ABB45}" type="datetimeFigureOut">
              <a:rPr lang="en-US" smtClean="0"/>
              <a:pPr/>
              <a:t>06-May-20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917C3-4EA2-42B7-B96B-60F676BCA1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ED0FB869-4F65-4EA3-81E5-32B5C600FD02}"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Clinical</a:t>
            </a:r>
            <a:r>
              <a:rPr lang="en-US" sz="1200" b="1" kern="1200" baseline="0" dirty="0" smtClean="0">
                <a:solidFill>
                  <a:schemeClr val="tx1"/>
                </a:solidFill>
                <a:latin typeface="+mn-lt"/>
                <a:ea typeface="+mn-ea"/>
                <a:cs typeface="+mn-cs"/>
              </a:rPr>
              <a:t> Sign:</a:t>
            </a:r>
          </a:p>
          <a:p>
            <a:r>
              <a:rPr lang="en-US" sz="1200" kern="1200" baseline="0" dirty="0" smtClean="0">
                <a:solidFill>
                  <a:schemeClr val="tx1"/>
                </a:solidFill>
                <a:latin typeface="+mn-lt"/>
                <a:ea typeface="+mn-ea"/>
                <a:cs typeface="+mn-cs"/>
              </a:rPr>
              <a:t>There are three stages of </a:t>
            </a:r>
            <a:r>
              <a:rPr lang="en-US" sz="1200" kern="1200" baseline="0" dirty="0" err="1" smtClean="0">
                <a:solidFill>
                  <a:schemeClr val="tx1"/>
                </a:solidFill>
                <a:latin typeface="+mn-lt"/>
                <a:ea typeface="+mn-ea"/>
                <a:cs typeface="+mn-cs"/>
              </a:rPr>
              <a:t>ehrlichiosis</a:t>
            </a:r>
            <a:r>
              <a:rPr lang="en-US" sz="1200" kern="1200" baseline="0" dirty="0" smtClean="0">
                <a:solidFill>
                  <a:schemeClr val="tx1"/>
                </a:solidFill>
                <a:latin typeface="+mn-lt"/>
                <a:ea typeface="+mn-ea"/>
                <a:cs typeface="+mn-cs"/>
              </a:rPr>
              <a:t>, each varying in severity. </a:t>
            </a:r>
          </a:p>
          <a:p>
            <a:r>
              <a:rPr lang="en-US" sz="1200" b="1" kern="1200" baseline="0" dirty="0" smtClean="0">
                <a:solidFill>
                  <a:schemeClr val="tx1"/>
                </a:solidFill>
                <a:latin typeface="+mn-lt"/>
                <a:ea typeface="+mn-ea"/>
                <a:cs typeface="+mn-cs"/>
              </a:rPr>
              <a:t>The acute stage</a:t>
            </a:r>
            <a:r>
              <a:rPr lang="en-US" sz="1200" kern="1200" baseline="0" dirty="0" smtClean="0">
                <a:solidFill>
                  <a:schemeClr val="tx1"/>
                </a:solidFill>
                <a:latin typeface="+mn-lt"/>
                <a:ea typeface="+mn-ea"/>
                <a:cs typeface="+mn-cs"/>
              </a:rPr>
              <a:t>, occurring several weeks after infection and lasting for up to a month, can lead to fever and lowered peripheral blood cell</a:t>
            </a:r>
          </a:p>
          <a:p>
            <a:r>
              <a:rPr lang="en-US" sz="1200" kern="1200" baseline="0" dirty="0" smtClean="0">
                <a:solidFill>
                  <a:schemeClr val="tx1"/>
                </a:solidFill>
                <a:latin typeface="+mn-lt"/>
                <a:ea typeface="+mn-ea"/>
                <a:cs typeface="+mn-cs"/>
              </a:rPr>
              <a:t>counts due to bone marrow suppression. </a:t>
            </a:r>
          </a:p>
          <a:p>
            <a:r>
              <a:rPr lang="en-US" sz="1200" b="1" kern="1200" baseline="0" dirty="0" smtClean="0">
                <a:solidFill>
                  <a:schemeClr val="tx1"/>
                </a:solidFill>
                <a:latin typeface="+mn-lt"/>
                <a:ea typeface="+mn-ea"/>
                <a:cs typeface="+mn-cs"/>
              </a:rPr>
              <a:t>the subclinical phase</a:t>
            </a:r>
            <a:r>
              <a:rPr lang="en-US" sz="1200" kern="1200" baseline="0" dirty="0" smtClean="0">
                <a:solidFill>
                  <a:schemeClr val="tx1"/>
                </a:solidFill>
                <a:latin typeface="+mn-lt"/>
                <a:ea typeface="+mn-ea"/>
                <a:cs typeface="+mn-cs"/>
              </a:rPr>
              <a:t>, has no outward signs and can last for the remainder of the dog's life, during which the dog remains infected with the</a:t>
            </a:r>
          </a:p>
          <a:p>
            <a:r>
              <a:rPr lang="en-US" sz="1200" kern="1200" baseline="0" dirty="0" smtClean="0">
                <a:solidFill>
                  <a:schemeClr val="tx1"/>
                </a:solidFill>
                <a:latin typeface="+mn-lt"/>
                <a:ea typeface="+mn-ea"/>
                <a:cs typeface="+mn-cs"/>
              </a:rPr>
              <a:t>organism. Some dogs are able to successfully eliminate the disease during this time</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 chronic phase: It is  the third and most serious stage </a:t>
            </a:r>
            <a:r>
              <a:rPr lang="en-US" sz="1200" kern="1200" baseline="0" dirty="0" smtClean="0">
                <a:solidFill>
                  <a:schemeClr val="tx1"/>
                </a:solidFill>
                <a:latin typeface="+mn-lt"/>
                <a:ea typeface="+mn-ea"/>
                <a:cs typeface="+mn-cs"/>
              </a:rPr>
              <a:t>of infection. Here in clinically dog will have Very low blood cell counts (</a:t>
            </a:r>
            <a:r>
              <a:rPr lang="en-US" sz="1200" kern="1200" baseline="0" dirty="0" err="1" smtClean="0">
                <a:solidFill>
                  <a:schemeClr val="tx1"/>
                </a:solidFill>
                <a:latin typeface="+mn-lt"/>
                <a:ea typeface="+mn-ea"/>
                <a:cs typeface="+mn-cs"/>
              </a:rPr>
              <a:t>pancytopenia</a:t>
            </a:r>
            <a:r>
              <a:rPr lang="en-US" sz="1200" kern="1200" baseline="0" dirty="0" smtClean="0">
                <a:solidFill>
                  <a:schemeClr val="tx1"/>
                </a:solidFill>
                <a:latin typeface="+mn-lt"/>
                <a:ea typeface="+mn-ea"/>
                <a:cs typeface="+mn-cs"/>
              </a:rPr>
              <a:t>), bleeding, bacterial infection, lameness, neurological and ophthalmic disorders, and kidney disease, can result. Therefore, Chronic </a:t>
            </a:r>
            <a:r>
              <a:rPr lang="en-US" sz="1200" kern="1200" baseline="0" dirty="0" err="1" smtClean="0">
                <a:solidFill>
                  <a:schemeClr val="tx1"/>
                </a:solidFill>
                <a:latin typeface="+mn-lt"/>
                <a:ea typeface="+mn-ea"/>
                <a:cs typeface="+mn-cs"/>
              </a:rPr>
              <a:t>ehrlichiosis</a:t>
            </a:r>
            <a:r>
              <a:rPr lang="en-US" sz="1200" kern="1200" baseline="0" dirty="0" smtClean="0">
                <a:solidFill>
                  <a:schemeClr val="tx1"/>
                </a:solidFill>
                <a:latin typeface="+mn-lt"/>
                <a:ea typeface="+mn-ea"/>
                <a:cs typeface="+mn-cs"/>
              </a:rPr>
              <a:t> can be fatal.</a:t>
            </a:r>
            <a:endParaRPr lang="en-US" sz="1200" b="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Post-mortem findings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severe form of the disease, the following may be seen:</a:t>
            </a:r>
          </a:p>
          <a:p>
            <a:pPr lvl="0"/>
            <a:r>
              <a:rPr lang="en-US" sz="1200" kern="1200" dirty="0" smtClean="0">
                <a:solidFill>
                  <a:schemeClr val="tx1"/>
                </a:solidFill>
                <a:latin typeface="+mn-lt"/>
                <a:ea typeface="+mn-ea"/>
                <a:cs typeface="+mn-cs"/>
              </a:rPr>
              <a:t>Emaciated </a:t>
            </a:r>
            <a:r>
              <a:rPr lang="en-US" sz="1200" kern="1200" dirty="0" err="1" smtClean="0">
                <a:solidFill>
                  <a:schemeClr val="tx1"/>
                </a:solidFill>
                <a:latin typeface="+mn-lt"/>
                <a:ea typeface="+mn-ea"/>
                <a:cs typeface="+mn-cs"/>
              </a:rPr>
              <a:t>carcase</a:t>
            </a:r>
            <a:r>
              <a:rPr lang="en-US" sz="1200" kern="1200" dirty="0" smtClean="0">
                <a:solidFill>
                  <a:schemeClr val="tx1"/>
                </a:solidFill>
                <a:latin typeface="+mn-lt"/>
                <a:ea typeface="+mn-ea"/>
                <a:cs typeface="+mn-cs"/>
              </a:rPr>
              <a:t> Pale mucous membranes</a:t>
            </a:r>
          </a:p>
          <a:p>
            <a:pPr lvl="0"/>
            <a:r>
              <a:rPr lang="en-US" sz="1200" kern="1200" dirty="0" err="1" smtClean="0">
                <a:solidFill>
                  <a:schemeClr val="tx1"/>
                </a:solidFill>
                <a:latin typeface="+mn-lt"/>
                <a:ea typeface="+mn-ea"/>
                <a:cs typeface="+mn-cs"/>
              </a:rPr>
              <a:t>Oedema</a:t>
            </a:r>
            <a:r>
              <a:rPr lang="en-US" sz="1200" kern="1200" dirty="0" smtClean="0">
                <a:solidFill>
                  <a:schemeClr val="tx1"/>
                </a:solidFill>
                <a:latin typeface="+mn-lt"/>
                <a:ea typeface="+mn-ea"/>
                <a:cs typeface="+mn-cs"/>
              </a:rPr>
              <a:t> of the limbs, </a:t>
            </a:r>
            <a:r>
              <a:rPr lang="en-US" sz="1200" kern="1200" dirty="0" err="1" smtClean="0">
                <a:solidFill>
                  <a:schemeClr val="tx1"/>
                </a:solidFill>
                <a:latin typeface="+mn-lt"/>
                <a:ea typeface="+mn-ea"/>
                <a:cs typeface="+mn-cs"/>
              </a:rPr>
              <a:t>ascites</a:t>
            </a:r>
            <a:r>
              <a:rPr lang="en-US" sz="1200" kern="1200" dirty="0" smtClean="0">
                <a:solidFill>
                  <a:schemeClr val="tx1"/>
                </a:solidFill>
                <a:latin typeface="+mn-lt"/>
                <a:ea typeface="+mn-ea"/>
                <a:cs typeface="+mn-cs"/>
              </a:rPr>
              <a:t> and hydro-pericardium</a:t>
            </a:r>
          </a:p>
          <a:p>
            <a:pPr lvl="0"/>
            <a:r>
              <a:rPr lang="en-US" sz="1200" kern="1200" dirty="0" err="1" smtClean="0">
                <a:solidFill>
                  <a:schemeClr val="tx1"/>
                </a:solidFill>
                <a:latin typeface="+mn-lt"/>
                <a:ea typeface="+mn-ea"/>
                <a:cs typeface="+mn-cs"/>
              </a:rPr>
              <a:t>Haemorrhages</a:t>
            </a:r>
            <a:r>
              <a:rPr lang="en-US" sz="1200" kern="1200" dirty="0" smtClean="0">
                <a:solidFill>
                  <a:schemeClr val="tx1"/>
                </a:solidFill>
                <a:latin typeface="+mn-lt"/>
                <a:ea typeface="+mn-ea"/>
                <a:cs typeface="+mn-cs"/>
              </a:rPr>
              <a:t> in gastro-intestinal tract, internal organs, sub-</a:t>
            </a:r>
            <a:r>
              <a:rPr lang="en-US" sz="1200" kern="1200" dirty="0" err="1" smtClean="0">
                <a:solidFill>
                  <a:schemeClr val="tx1"/>
                </a:solidFill>
                <a:latin typeface="+mn-lt"/>
                <a:ea typeface="+mn-ea"/>
                <a:cs typeface="+mn-cs"/>
              </a:rPr>
              <a:t>cutaneous</a:t>
            </a:r>
            <a:r>
              <a:rPr lang="en-US" sz="1200" kern="1200" dirty="0" smtClean="0">
                <a:solidFill>
                  <a:schemeClr val="tx1"/>
                </a:solidFill>
                <a:latin typeface="+mn-lt"/>
                <a:ea typeface="+mn-ea"/>
                <a:cs typeface="+mn-cs"/>
              </a:rPr>
              <a:t> tissues and eye</a:t>
            </a:r>
          </a:p>
          <a:p>
            <a:r>
              <a:rPr lang="en-US" sz="1200" kern="1200" dirty="0" smtClean="0">
                <a:solidFill>
                  <a:schemeClr val="tx1"/>
                </a:solidFill>
                <a:latin typeface="+mn-lt"/>
                <a:ea typeface="+mn-ea"/>
                <a:cs typeface="+mn-cs"/>
              </a:rPr>
              <a:t>Enlarged lymph nodes and spleen</a:t>
            </a:r>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Blood smear Examination</a:t>
            </a:r>
            <a:r>
              <a:rPr lang="en-US" sz="1200" kern="1200" dirty="0" smtClean="0">
                <a:solidFill>
                  <a:schemeClr val="tx1"/>
                </a:solidFill>
                <a:latin typeface="+mn-lt"/>
                <a:ea typeface="+mn-ea"/>
                <a:cs typeface="+mn-cs"/>
              </a:rPr>
              <a:t> (Uncommon):</a:t>
            </a:r>
            <a:r>
              <a:rPr lang="en-US" sz="1200" kern="1200" baseline="0" dirty="0" smtClean="0">
                <a:solidFill>
                  <a:schemeClr val="tx1"/>
                </a:solidFill>
                <a:latin typeface="+mn-lt"/>
                <a:ea typeface="+mn-ea"/>
                <a:cs typeface="+mn-cs"/>
              </a:rPr>
              <a:t>A diagnosis can be made by looking under a microscope</a:t>
            </a:r>
            <a:r>
              <a:rPr lang="en-US" sz="1200" kern="1200" dirty="0" smtClean="0">
                <a:solidFill>
                  <a:schemeClr val="tx1"/>
                </a:solidFill>
                <a:latin typeface="+mn-lt"/>
                <a:ea typeface="+mn-ea"/>
                <a:cs typeface="+mn-cs"/>
              </a:rPr>
              <a:t> for the presence of the </a:t>
            </a:r>
            <a:r>
              <a:rPr lang="en-US" sz="1200" i="1" kern="1200" dirty="0" err="1" smtClean="0">
                <a:solidFill>
                  <a:schemeClr val="tx1"/>
                </a:solidFill>
                <a:latin typeface="+mn-lt"/>
                <a:ea typeface="+mn-ea"/>
                <a:cs typeface="+mn-cs"/>
              </a:rPr>
              <a:t>ehrlichia</a:t>
            </a:r>
            <a:r>
              <a:rPr lang="en-US" sz="1200" i="1"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canis</a:t>
            </a:r>
            <a:r>
              <a:rPr lang="en-US" sz="1200" kern="1200" dirty="0" smtClean="0">
                <a:solidFill>
                  <a:schemeClr val="tx1"/>
                </a:solidFill>
                <a:latin typeface="+mn-lt"/>
                <a:ea typeface="+mn-ea"/>
                <a:cs typeface="+mn-cs"/>
              </a:rPr>
              <a:t>, within a white blood cell</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for abnormalities in the No. of RBC, WBC, and most commonly platelets</a:t>
            </a:r>
          </a:p>
          <a:p>
            <a:pPr lvl="0"/>
            <a:r>
              <a:rPr lang="en-US" sz="1200" b="1" kern="1200" dirty="0" smtClean="0">
                <a:solidFill>
                  <a:schemeClr val="tx1"/>
                </a:solidFill>
                <a:latin typeface="+mn-lt"/>
                <a:ea typeface="+mn-ea"/>
                <a:cs typeface="+mn-cs"/>
              </a:rPr>
              <a:t>Serologic </a:t>
            </a:r>
            <a:r>
              <a:rPr lang="en-US" sz="1200" b="1" kern="1200" err="1" smtClean="0">
                <a:solidFill>
                  <a:schemeClr val="tx1"/>
                </a:solidFill>
                <a:latin typeface="+mn-lt"/>
                <a:ea typeface="+mn-ea"/>
                <a:cs typeface="+mn-cs"/>
              </a:rPr>
              <a:t>test</a:t>
            </a:r>
            <a:r>
              <a:rPr lang="en-US" sz="1200" b="1" kern="1200" smtClean="0">
                <a:solidFill>
                  <a:schemeClr val="tx1"/>
                </a:solidFill>
                <a:latin typeface="+mn-lt"/>
                <a:ea typeface="+mn-ea"/>
                <a:cs typeface="+mn-cs"/>
              </a:rPr>
              <a:t>: </a:t>
            </a:r>
            <a:r>
              <a:rPr lang="en-US" sz="1200" kern="1200" smtClean="0">
                <a:solidFill>
                  <a:schemeClr val="tx1"/>
                </a:solidFill>
                <a:latin typeface="+mn-lt"/>
                <a:ea typeface="+mn-ea"/>
                <a:cs typeface="+mn-cs"/>
              </a:rPr>
              <a:t>Diagnosis </a:t>
            </a:r>
            <a:r>
              <a:rPr lang="en-US" sz="1200" kern="1200" dirty="0" smtClean="0">
                <a:solidFill>
                  <a:schemeClr val="tx1"/>
                </a:solidFill>
                <a:latin typeface="+mn-lt"/>
                <a:ea typeface="+mn-ea"/>
                <a:cs typeface="+mn-cs"/>
              </a:rPr>
              <a:t>is achieved most commonly by serologic testing of the blood for the presence of antibodies against the </a:t>
            </a:r>
            <a:r>
              <a:rPr lang="en-US" sz="1200" kern="1200" dirty="0" err="1" smtClean="0">
                <a:solidFill>
                  <a:schemeClr val="tx1"/>
                </a:solidFill>
                <a:latin typeface="+mn-lt"/>
                <a:ea typeface="+mn-ea"/>
                <a:cs typeface="+mn-cs"/>
              </a:rPr>
              <a:t>ehrlichia</a:t>
            </a:r>
            <a:r>
              <a:rPr lang="en-US" sz="1200" kern="1200" dirty="0" smtClean="0">
                <a:solidFill>
                  <a:schemeClr val="tx1"/>
                </a:solidFill>
                <a:latin typeface="+mn-lt"/>
                <a:ea typeface="+mn-ea"/>
                <a:cs typeface="+mn-cs"/>
              </a:rPr>
              <a:t> organism. But during the acute phase of infection, the test can give false negative result because the body will not have had time to make antibodies to the infection. As such, the test should be repeated again.</a:t>
            </a:r>
          </a:p>
          <a:p>
            <a:pPr lvl="0"/>
            <a:r>
              <a:rPr lang="en-US" sz="1200" b="1" kern="1200" dirty="0" err="1" smtClean="0">
                <a:solidFill>
                  <a:schemeClr val="tx1"/>
                </a:solidFill>
                <a:latin typeface="+mn-lt"/>
                <a:ea typeface="+mn-ea"/>
                <a:cs typeface="+mn-cs"/>
              </a:rPr>
              <a:t>PCR:It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can be performed to detect genetic material of the bacteria during acute stage of infection. But It  is more likely to yield a negative result during the subclinical and chronic disease phases</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273E44F-5B0F-4032-99DF-EF35805AA3E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coxilla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Burneti</a:t>
            </a:r>
            <a:r>
              <a:rPr lang="en-US" sz="1200" kern="1200" dirty="0" smtClean="0">
                <a:solidFill>
                  <a:schemeClr val="tx1"/>
                </a:solidFill>
                <a:latin typeface="+mn-lt"/>
                <a:ea typeface="+mn-ea"/>
                <a:cs typeface="+mn-cs"/>
              </a:rPr>
              <a:t> resides and reproduces in the acidified </a:t>
            </a:r>
            <a:r>
              <a:rPr lang="en-US" sz="1200" kern="1200" dirty="0" err="1" smtClean="0">
                <a:solidFill>
                  <a:schemeClr val="tx1"/>
                </a:solidFill>
                <a:latin typeface="+mn-lt"/>
                <a:ea typeface="+mn-ea"/>
                <a:cs typeface="+mn-cs"/>
              </a:rPr>
              <a:t>phagolysosomes</a:t>
            </a:r>
            <a:r>
              <a:rPr lang="en-US" sz="1200" kern="1200" dirty="0" smtClean="0">
                <a:solidFill>
                  <a:schemeClr val="tx1"/>
                </a:solidFill>
                <a:latin typeface="+mn-lt"/>
                <a:ea typeface="+mn-ea"/>
                <a:cs typeface="+mn-cs"/>
              </a:rPr>
              <a:t> of host </a:t>
            </a:r>
            <a:r>
              <a:rPr lang="en-US" sz="1200" kern="1200" dirty="0" err="1" smtClean="0">
                <a:solidFill>
                  <a:schemeClr val="tx1"/>
                </a:solidFill>
                <a:latin typeface="+mn-lt"/>
                <a:ea typeface="+mn-ea"/>
                <a:cs typeface="+mn-cs"/>
              </a:rPr>
              <a:t>monocytes</a:t>
            </a:r>
            <a:r>
              <a:rPr lang="en-US" sz="1200" kern="1200" dirty="0" smtClean="0">
                <a:solidFill>
                  <a:schemeClr val="tx1"/>
                </a:solidFill>
                <a:latin typeface="+mn-lt"/>
                <a:ea typeface="+mn-ea"/>
                <a:cs typeface="+mn-cs"/>
              </a:rPr>
              <a:t> and macrophages. </a:t>
            </a:r>
          </a:p>
          <a:p>
            <a:r>
              <a:rPr lang="en-US" sz="1200" kern="1200" dirty="0" smtClean="0">
                <a:solidFill>
                  <a:schemeClr val="tx1"/>
                </a:solidFill>
                <a:latin typeface="+mn-lt"/>
                <a:ea typeface="+mn-ea"/>
                <a:cs typeface="+mn-cs"/>
              </a:rPr>
              <a:t>Two forms exist: </a:t>
            </a:r>
            <a:r>
              <a:rPr lang="en-US" sz="1200" b="1" kern="1200" dirty="0" smtClean="0">
                <a:solidFill>
                  <a:schemeClr val="tx1"/>
                </a:solidFill>
                <a:latin typeface="+mn-lt"/>
                <a:ea typeface="+mn-ea"/>
                <a:cs typeface="+mn-cs"/>
              </a:rPr>
              <a:t>the large cell variant </a:t>
            </a:r>
            <a:r>
              <a:rPr lang="en-US" sz="1200" kern="1200" dirty="0" smtClean="0">
                <a:solidFill>
                  <a:schemeClr val="tx1"/>
                </a:solidFill>
                <a:latin typeface="+mn-lt"/>
                <a:ea typeface="+mn-ea"/>
                <a:cs typeface="+mn-cs"/>
              </a:rPr>
              <a:t>is a vegetative form found in infected cells, and </a:t>
            </a:r>
            <a:r>
              <a:rPr lang="en-US" sz="1200" b="1" kern="1200" dirty="0" smtClean="0">
                <a:solidFill>
                  <a:schemeClr val="tx1"/>
                </a:solidFill>
                <a:latin typeface="+mn-lt"/>
                <a:ea typeface="+mn-ea"/>
                <a:cs typeface="+mn-cs"/>
              </a:rPr>
              <a:t>the small cell variant </a:t>
            </a:r>
            <a:r>
              <a:rPr lang="en-US" sz="1200" kern="1200" dirty="0" smtClean="0">
                <a:solidFill>
                  <a:schemeClr val="tx1"/>
                </a:solidFill>
                <a:latin typeface="+mn-lt"/>
                <a:ea typeface="+mn-ea"/>
                <a:cs typeface="+mn-cs"/>
              </a:rPr>
              <a:t>is the extracellular infectious form shed in milk, urine, and feces and found in high concentration (10</a:t>
            </a:r>
            <a:r>
              <a:rPr lang="en-US" sz="1200" kern="1200" baseline="30000" dirty="0" smtClean="0">
                <a:solidFill>
                  <a:schemeClr val="tx1"/>
                </a:solidFill>
                <a:latin typeface="+mn-lt"/>
                <a:ea typeface="+mn-ea"/>
                <a:cs typeface="+mn-cs"/>
              </a:rPr>
              <a:t>9</a:t>
            </a:r>
            <a:r>
              <a:rPr lang="en-US" sz="1200" kern="1200" dirty="0" smtClean="0">
                <a:solidFill>
                  <a:schemeClr val="tx1"/>
                </a:solidFill>
                <a:latin typeface="+mn-lt"/>
                <a:ea typeface="+mn-ea"/>
                <a:cs typeface="+mn-cs"/>
              </a:rPr>
              <a:t> ID</a:t>
            </a:r>
            <a:r>
              <a:rPr lang="en-US" sz="1200" kern="1200" baseline="-25000" dirty="0" smtClean="0">
                <a:solidFill>
                  <a:schemeClr val="tx1"/>
                </a:solidFill>
                <a:latin typeface="+mn-lt"/>
                <a:ea typeface="+mn-ea"/>
                <a:cs typeface="+mn-cs"/>
              </a:rPr>
              <a:t>50</a:t>
            </a:r>
            <a:r>
              <a:rPr lang="en-US" sz="1200" kern="1200" dirty="0" smtClean="0">
                <a:solidFill>
                  <a:schemeClr val="tx1"/>
                </a:solidFill>
                <a:latin typeface="+mn-lt"/>
                <a:ea typeface="+mn-ea"/>
                <a:cs typeface="+mn-cs"/>
              </a:rPr>
              <a:t>/g) in placental tissue and amniotic fluid. The small cell variant is resistant to heat, drying, and many common disinfectants and remains viable for weeks to years in the environment. Once a domestic ruminant is infected, </a:t>
            </a:r>
            <a:r>
              <a:rPr lang="en-US" sz="1200" i="1" kern="1200" dirty="0" smtClean="0">
                <a:solidFill>
                  <a:schemeClr val="tx1"/>
                </a:solidFill>
                <a:latin typeface="+mn-lt"/>
                <a:ea typeface="+mn-ea"/>
                <a:cs typeface="+mn-cs"/>
              </a:rPr>
              <a:t>C </a:t>
            </a:r>
            <a:r>
              <a:rPr lang="en-US" sz="1200" i="1" kern="1200" dirty="0" err="1" smtClean="0">
                <a:solidFill>
                  <a:schemeClr val="tx1"/>
                </a:solidFill>
                <a:latin typeface="+mn-lt"/>
                <a:ea typeface="+mn-ea"/>
                <a:cs typeface="+mn-cs"/>
              </a:rPr>
              <a:t>burnetii</a:t>
            </a:r>
            <a:r>
              <a:rPr lang="en-US" sz="1200" kern="1200" dirty="0" smtClean="0">
                <a:solidFill>
                  <a:schemeClr val="tx1"/>
                </a:solidFill>
                <a:latin typeface="+mn-lt"/>
                <a:ea typeface="+mn-ea"/>
                <a:cs typeface="+mn-cs"/>
              </a:rPr>
              <a:t> can localize in mammary glands, </a:t>
            </a:r>
            <a:r>
              <a:rPr lang="en-US" sz="1200" kern="1200" dirty="0" err="1" smtClean="0">
                <a:solidFill>
                  <a:schemeClr val="tx1"/>
                </a:solidFill>
                <a:latin typeface="+mn-lt"/>
                <a:ea typeface="+mn-ea"/>
                <a:cs typeface="+mn-cs"/>
              </a:rPr>
              <a:t>supramammary</a:t>
            </a:r>
            <a:r>
              <a:rPr lang="en-US" sz="1200" kern="1200" dirty="0" smtClean="0">
                <a:solidFill>
                  <a:schemeClr val="tx1"/>
                </a:solidFill>
                <a:latin typeface="+mn-lt"/>
                <a:ea typeface="+mn-ea"/>
                <a:cs typeface="+mn-cs"/>
              </a:rPr>
              <a:t> lymph nodes, placenta, and uterus, from which it may be shed in subsequent parturitions and lactations.</a:t>
            </a:r>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273E44F-5B0F-4032-99DF-EF35805AA3EF}"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ED0FB869-4F65-4EA3-81E5-32B5C600FD0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eaLnBrk="1" hangingPunct="1">
              <a:spcBef>
                <a:spcPct val="0"/>
              </a:spcBef>
            </a:pPr>
            <a:r>
              <a:rPr lang="en-US" sz="1200" i="1" kern="1200" dirty="0" err="1" smtClean="0">
                <a:solidFill>
                  <a:schemeClr val="tx1"/>
                </a:solidFill>
                <a:latin typeface="+mn-lt"/>
                <a:ea typeface="+mn-ea"/>
                <a:cs typeface="+mn-cs"/>
              </a:rPr>
              <a:t>Rickettsia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Orientia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Ehrlichia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Anaplasma</a:t>
            </a:r>
            <a:r>
              <a:rPr lang="en-US" sz="1200" kern="1200" dirty="0" smtClean="0">
                <a:solidFill>
                  <a:schemeClr val="tx1"/>
                </a:solidFill>
                <a:latin typeface="+mn-lt"/>
                <a:ea typeface="+mn-ea"/>
                <a:cs typeface="+mn-cs"/>
              </a:rPr>
              <a:t>, and </a:t>
            </a:r>
            <a:r>
              <a:rPr lang="en-US" sz="1200" i="1" kern="1200" dirty="0" err="1" smtClean="0">
                <a:solidFill>
                  <a:schemeClr val="tx1"/>
                </a:solidFill>
                <a:latin typeface="+mn-lt"/>
                <a:ea typeface="+mn-ea"/>
                <a:cs typeface="+mn-cs"/>
              </a:rPr>
              <a:t>Coxiella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spp</a:t>
            </a:r>
            <a:r>
              <a:rPr lang="en-US" sz="1200" kern="1200" dirty="0" smtClean="0">
                <a:solidFill>
                  <a:schemeClr val="tx1"/>
                </a:solidFill>
                <a:latin typeface="+mn-lt"/>
                <a:ea typeface="+mn-ea"/>
                <a:cs typeface="+mn-cs"/>
              </a:rPr>
              <a:t> were once thought to belong to the same family but now, based on genetic analysis, are considered distinct entities. </a:t>
            </a:r>
            <a:r>
              <a:rPr lang="en-US" sz="1200" i="1" kern="1200" dirty="0" err="1" smtClean="0">
                <a:solidFill>
                  <a:schemeClr val="tx1"/>
                </a:solidFill>
                <a:latin typeface="+mn-lt"/>
                <a:ea typeface="+mn-ea"/>
                <a:cs typeface="+mn-cs"/>
              </a:rPr>
              <a:t>Rickettsia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Orientia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Ehrlichia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Anaplasma</a:t>
            </a:r>
            <a:r>
              <a:rPr lang="en-US" sz="1200" kern="1200" dirty="0" smtClean="0">
                <a:solidFill>
                  <a:schemeClr val="tx1"/>
                </a:solidFill>
                <a:latin typeface="+mn-lt"/>
                <a:ea typeface="+mn-ea"/>
                <a:cs typeface="+mn-cs"/>
              </a:rPr>
              <a:t>, and </a:t>
            </a:r>
            <a:r>
              <a:rPr lang="en-US" sz="1200" i="1" kern="1200" dirty="0" err="1" smtClean="0">
                <a:solidFill>
                  <a:schemeClr val="tx1"/>
                </a:solidFill>
                <a:latin typeface="+mn-lt"/>
                <a:ea typeface="+mn-ea"/>
                <a:cs typeface="+mn-cs"/>
              </a:rPr>
              <a:t>Coxiella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spp</a:t>
            </a:r>
            <a:r>
              <a:rPr lang="en-US" sz="1200" kern="1200" dirty="0" smtClean="0">
                <a:solidFill>
                  <a:schemeClr val="tx1"/>
                </a:solidFill>
                <a:latin typeface="+mn-lt"/>
                <a:ea typeface="+mn-ea"/>
                <a:cs typeface="+mn-cs"/>
              </a:rPr>
              <a:t> were once thought to belong to the same family but now, based on genetic analysis, are considered distinct entities. </a:t>
            </a:r>
          </a:p>
          <a:p>
            <a:pPr algn="just" eaLnBrk="1" hangingPunct="1">
              <a:spcBef>
                <a:spcPct val="0"/>
              </a:spcBef>
            </a:pPr>
            <a:r>
              <a:rPr lang="en-US" sz="1200" kern="1200" dirty="0" smtClean="0">
                <a:solidFill>
                  <a:schemeClr val="tx1"/>
                </a:solidFill>
                <a:latin typeface="+mn-lt"/>
                <a:ea typeface="+mn-ea"/>
                <a:cs typeface="+mn-cs"/>
              </a:rPr>
              <a:t>These organisms typically have an animal reservoir and an arthropod vector; exceptions are </a:t>
            </a:r>
            <a:r>
              <a:rPr lang="en-US" sz="1200" i="1" kern="1200" dirty="0" smtClean="0">
                <a:solidFill>
                  <a:schemeClr val="tx1"/>
                </a:solidFill>
                <a:latin typeface="+mn-lt"/>
                <a:ea typeface="+mn-ea"/>
                <a:cs typeface="+mn-cs"/>
              </a:rPr>
              <a:t>R. </a:t>
            </a:r>
            <a:r>
              <a:rPr lang="en-US" sz="1200" i="1" kern="1200" dirty="0" err="1" smtClean="0">
                <a:solidFill>
                  <a:schemeClr val="tx1"/>
                </a:solidFill>
                <a:latin typeface="+mn-lt"/>
                <a:ea typeface="+mn-ea"/>
                <a:cs typeface="+mn-cs"/>
              </a:rPr>
              <a:t>prowazekii</a:t>
            </a:r>
            <a:r>
              <a:rPr lang="en-US" sz="1200" kern="1200" dirty="0" smtClean="0">
                <a:solidFill>
                  <a:schemeClr val="tx1"/>
                </a:solidFill>
                <a:latin typeface="+mn-lt"/>
                <a:ea typeface="+mn-ea"/>
                <a:cs typeface="+mn-cs"/>
              </a:rPr>
              <a:t>, for which humans are the primary reservoir, and </a:t>
            </a:r>
            <a:r>
              <a:rPr lang="en-US" sz="1200" i="1" kern="1200" dirty="0" smtClean="0">
                <a:solidFill>
                  <a:schemeClr val="tx1"/>
                </a:solidFill>
                <a:latin typeface="+mn-lt"/>
                <a:ea typeface="+mn-ea"/>
                <a:cs typeface="+mn-cs"/>
              </a:rPr>
              <a:t>C. </a:t>
            </a:r>
            <a:r>
              <a:rPr lang="en-US" sz="1200" i="1" kern="1200" dirty="0" err="1" smtClean="0">
                <a:solidFill>
                  <a:schemeClr val="tx1"/>
                </a:solidFill>
                <a:latin typeface="+mn-lt"/>
                <a:ea typeface="+mn-ea"/>
                <a:cs typeface="+mn-cs"/>
              </a:rPr>
              <a:t>burnetii</a:t>
            </a:r>
            <a:r>
              <a:rPr lang="en-US" sz="1200" kern="1200" dirty="0" smtClean="0">
                <a:solidFill>
                  <a:schemeClr val="tx1"/>
                </a:solidFill>
                <a:latin typeface="+mn-lt"/>
                <a:ea typeface="+mn-ea"/>
                <a:cs typeface="+mn-cs"/>
              </a:rPr>
              <a:t>, which does not require an arthropod vector. </a:t>
            </a:r>
          </a:p>
          <a:p>
            <a:pPr marL="0" marR="0" lvl="0" indent="0" algn="just" defTabSz="914400" rtl="0" eaLnBrk="1" fontAlgn="auto" latinLnBrk="0" hangingPunct="1">
              <a:lnSpc>
                <a:spcPct val="100000"/>
              </a:lnSpc>
              <a:spcBef>
                <a:spcPct val="0"/>
              </a:spcBef>
              <a:spcAft>
                <a:spcPts val="0"/>
              </a:spcAft>
              <a:buClrTx/>
              <a:buSzTx/>
              <a:buFontTx/>
              <a:buNone/>
              <a:tabLst/>
              <a:defRPr/>
            </a:pPr>
            <a:r>
              <a:rPr lang="en-US" sz="1200" b="1" kern="1200" dirty="0" err="1" smtClean="0">
                <a:solidFill>
                  <a:schemeClr val="tx1"/>
                </a:solidFill>
                <a:latin typeface="+mn-lt"/>
                <a:ea typeface="+mn-ea"/>
                <a:cs typeface="+mn-cs"/>
              </a:rPr>
              <a:t>Rickettsial</a:t>
            </a:r>
            <a:r>
              <a:rPr lang="en-US" sz="1200" b="1" kern="1200" dirty="0" smtClean="0">
                <a:solidFill>
                  <a:schemeClr val="tx1"/>
                </a:solidFill>
                <a:latin typeface="+mn-lt"/>
                <a:ea typeface="+mn-ea"/>
                <a:cs typeface="+mn-cs"/>
              </a:rPr>
              <a:t> diseases cause fever and, depending on the disease, sometimes a local lesion (</a:t>
            </a:r>
            <a:r>
              <a:rPr lang="en-US" sz="1200" b="1" kern="1200" dirty="0" err="1" smtClean="0">
                <a:solidFill>
                  <a:schemeClr val="tx1"/>
                </a:solidFill>
                <a:latin typeface="+mn-lt"/>
                <a:ea typeface="+mn-ea"/>
                <a:cs typeface="+mn-cs"/>
              </a:rPr>
              <a:t>eschar</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petechial</a:t>
            </a:r>
            <a:r>
              <a:rPr lang="en-US" sz="1200" b="1" kern="1200" dirty="0" smtClean="0">
                <a:solidFill>
                  <a:schemeClr val="tx1"/>
                </a:solidFill>
                <a:latin typeface="+mn-lt"/>
                <a:ea typeface="+mn-ea"/>
                <a:cs typeface="+mn-cs"/>
              </a:rPr>
              <a:t> rash, regional </a:t>
            </a:r>
            <a:r>
              <a:rPr lang="en-US" sz="1200" b="1" kern="1200" dirty="0" err="1" smtClean="0">
                <a:solidFill>
                  <a:schemeClr val="tx1"/>
                </a:solidFill>
                <a:latin typeface="+mn-lt"/>
                <a:ea typeface="+mn-ea"/>
                <a:cs typeface="+mn-cs"/>
              </a:rPr>
              <a:t>lymphadenopathy</a:t>
            </a:r>
            <a:r>
              <a:rPr lang="en-US" sz="1200" b="1" kern="1200" dirty="0" smtClean="0">
                <a:solidFill>
                  <a:schemeClr val="tx1"/>
                </a:solidFill>
                <a:latin typeface="+mn-lt"/>
                <a:ea typeface="+mn-ea"/>
                <a:cs typeface="+mn-cs"/>
              </a:rPr>
              <a:t>, encephalitic signs, </a:t>
            </a:r>
            <a:r>
              <a:rPr lang="en-US" sz="1200" b="1" kern="1200" dirty="0" err="1" smtClean="0">
                <a:solidFill>
                  <a:schemeClr val="tx1"/>
                </a:solidFill>
                <a:latin typeface="+mn-lt"/>
                <a:ea typeface="+mn-ea"/>
                <a:cs typeface="+mn-cs"/>
              </a:rPr>
              <a:t>vasculitis</a:t>
            </a:r>
            <a:r>
              <a:rPr lang="en-US" sz="1200" b="1" kern="1200" dirty="0" smtClean="0">
                <a:solidFill>
                  <a:schemeClr val="tx1"/>
                </a:solidFill>
                <a:latin typeface="+mn-lt"/>
                <a:ea typeface="+mn-ea"/>
                <a:cs typeface="+mn-cs"/>
              </a:rPr>
              <a:t>, gangrene of skin and tissues, organ dysfunction, and vascular collapse.</a:t>
            </a:r>
            <a:endParaRPr lang="en-US" sz="1200" kern="1200" dirty="0" smtClean="0">
              <a:solidFill>
                <a:schemeClr val="tx1"/>
              </a:solidFill>
              <a:latin typeface="+mn-lt"/>
              <a:ea typeface="+mn-ea"/>
              <a:cs typeface="+mn-cs"/>
            </a:endParaRPr>
          </a:p>
          <a:p>
            <a:pPr algn="just" eaLnBrk="1" hangingPunct="1">
              <a:spcBef>
                <a:spcPct val="0"/>
              </a:spcBef>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ED0FB869-4F65-4EA3-81E5-32B5C600FD0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Anaplasmosis</a:t>
            </a:r>
            <a:r>
              <a:rPr lang="en-US" sz="1200" kern="1200" dirty="0" smtClean="0">
                <a:solidFill>
                  <a:schemeClr val="tx1"/>
                </a:solidFill>
                <a:latin typeface="+mn-lt"/>
                <a:ea typeface="+mn-ea"/>
                <a:cs typeface="+mn-cs"/>
              </a:rPr>
              <a:t> is a form of ‘tick fever’ in cattle, caused usually by the </a:t>
            </a:r>
            <a:r>
              <a:rPr lang="en-US" sz="1200" kern="1200" dirty="0" err="1" smtClean="0">
                <a:solidFill>
                  <a:schemeClr val="tx1"/>
                </a:solidFill>
                <a:latin typeface="+mn-lt"/>
                <a:ea typeface="+mn-ea"/>
                <a:cs typeface="+mn-cs"/>
              </a:rPr>
              <a:t>rickettsia</a:t>
            </a:r>
            <a:r>
              <a:rPr lang="en-US" sz="1200"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Anaplasma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marginale</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sometimes by </a:t>
            </a:r>
            <a:r>
              <a:rPr lang="en-US" sz="1200" i="1" kern="1200" dirty="0" err="1" smtClean="0">
                <a:solidFill>
                  <a:schemeClr val="tx1"/>
                </a:solidFill>
                <a:latin typeface="+mn-lt"/>
                <a:ea typeface="+mn-ea"/>
                <a:cs typeface="+mn-cs"/>
              </a:rPr>
              <a:t>Anaplasma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centrale</a:t>
            </a:r>
            <a:r>
              <a:rPr lang="en-US" sz="1200" kern="1200" dirty="0" smtClean="0">
                <a:solidFill>
                  <a:schemeClr val="tx1"/>
                </a:solidFill>
                <a:latin typeface="+mn-lt"/>
                <a:ea typeface="+mn-ea"/>
                <a:cs typeface="+mn-cs"/>
              </a:rPr>
              <a:t>. It is </a:t>
            </a:r>
            <a:r>
              <a:rPr lang="en-US" sz="1200" kern="1200" dirty="0" err="1" smtClean="0">
                <a:solidFill>
                  <a:schemeClr val="tx1"/>
                </a:solidFill>
                <a:latin typeface="+mn-lt"/>
                <a:ea typeface="+mn-ea"/>
                <a:cs typeface="+mn-cs"/>
              </a:rPr>
              <a:t>characterised</a:t>
            </a:r>
            <a:r>
              <a:rPr lang="en-US" sz="1200" kern="1200" dirty="0" smtClean="0">
                <a:solidFill>
                  <a:schemeClr val="tx1"/>
                </a:solidFill>
                <a:latin typeface="+mn-lt"/>
                <a:ea typeface="+mn-ea"/>
                <a:cs typeface="+mn-cs"/>
              </a:rPr>
              <a:t> by initial high fever and progressive </a:t>
            </a:r>
            <a:r>
              <a:rPr lang="en-US" sz="1200" kern="1200" dirty="0" err="1" smtClean="0">
                <a:solidFill>
                  <a:schemeClr val="tx1"/>
                </a:solidFill>
                <a:latin typeface="+mn-lt"/>
                <a:ea typeface="+mn-ea"/>
                <a:cs typeface="+mn-cs"/>
              </a:rPr>
              <a:t>anaemia</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Cattle, </a:t>
            </a:r>
            <a:r>
              <a:rPr lang="en-US" sz="1200" i="1" kern="1200" dirty="0" err="1" smtClean="0">
                <a:solidFill>
                  <a:schemeClr val="tx1"/>
                </a:solidFill>
                <a:latin typeface="+mn-lt"/>
                <a:ea typeface="+mn-ea"/>
                <a:cs typeface="+mn-cs"/>
              </a:rPr>
              <a:t>Bos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indicus</a:t>
            </a:r>
            <a:r>
              <a:rPr lang="en-US" sz="1200" kern="1200" dirty="0" smtClean="0">
                <a:solidFill>
                  <a:schemeClr val="tx1"/>
                </a:solidFill>
                <a:latin typeface="+mn-lt"/>
                <a:ea typeface="+mn-ea"/>
                <a:cs typeface="+mn-cs"/>
              </a:rPr>
              <a:t> type cattle are less susceptible because of their greater resistance to tick infection.</a:t>
            </a:r>
          </a:p>
          <a:p>
            <a:r>
              <a:rPr lang="en-US" sz="1200" i="1" kern="1200" dirty="0" err="1" smtClean="0">
                <a:solidFill>
                  <a:schemeClr val="tx1"/>
                </a:solidFill>
                <a:latin typeface="+mn-lt"/>
                <a:ea typeface="+mn-ea"/>
                <a:cs typeface="+mn-cs"/>
              </a:rPr>
              <a:t>Anaplasma</a:t>
            </a:r>
            <a:r>
              <a:rPr lang="en-US" sz="1200" kern="1200" dirty="0" smtClean="0">
                <a:solidFill>
                  <a:schemeClr val="tx1"/>
                </a:solidFill>
                <a:latin typeface="+mn-lt"/>
                <a:ea typeface="+mn-ea"/>
                <a:cs typeface="+mn-cs"/>
              </a:rPr>
              <a:t> is a parasite of red blood cells and vectors are necessary for its transmission between animals. </a:t>
            </a:r>
          </a:p>
          <a:p>
            <a:r>
              <a:rPr lang="en-US" sz="1200" b="1" kern="1200" dirty="0" err="1" smtClean="0">
                <a:solidFill>
                  <a:schemeClr val="tx1"/>
                </a:solidFill>
                <a:latin typeface="+mn-lt"/>
                <a:ea typeface="+mn-ea"/>
                <a:cs typeface="+mn-cs"/>
              </a:rPr>
              <a:t>Transmisson:</a:t>
            </a:r>
            <a:r>
              <a:rPr lang="en-US" sz="1200" kern="1200" dirty="0" err="1" smtClean="0">
                <a:solidFill>
                  <a:schemeClr val="tx1"/>
                </a:solidFill>
                <a:latin typeface="+mn-lt"/>
                <a:ea typeface="+mn-ea"/>
                <a:cs typeface="+mn-cs"/>
              </a:rPr>
              <a:t>Ticks</a:t>
            </a:r>
            <a:r>
              <a:rPr lang="en-US" sz="1200" kern="1200" dirty="0" smtClean="0">
                <a:solidFill>
                  <a:schemeClr val="tx1"/>
                </a:solidFill>
                <a:latin typeface="+mn-lt"/>
                <a:ea typeface="+mn-ea"/>
                <a:cs typeface="+mn-cs"/>
              </a:rPr>
              <a:t> are the natural vectors and a range of tick species has been shown to be capable of transmitting infection (</a:t>
            </a:r>
            <a:r>
              <a:rPr lang="en-US" sz="1200" i="1" kern="1200" dirty="0" err="1" smtClean="0">
                <a:solidFill>
                  <a:schemeClr val="tx1"/>
                </a:solidFill>
                <a:latin typeface="+mn-lt"/>
                <a:ea typeface="+mn-ea"/>
                <a:cs typeface="+mn-cs"/>
              </a:rPr>
              <a:t>Boophilus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Dermacentor</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Rhipicephalus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Ixodes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Hyalomma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Argas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a:t>
            </a:r>
            <a:r>
              <a:rPr lang="en-US" sz="1200" i="1" kern="1200" dirty="0" err="1" smtClean="0">
                <a:solidFill>
                  <a:schemeClr val="tx1"/>
                </a:solidFill>
                <a:latin typeface="+mn-lt"/>
                <a:ea typeface="+mn-ea"/>
                <a:cs typeface="+mn-cs"/>
              </a:rPr>
              <a:t>Ornithodoros</a:t>
            </a:r>
            <a:r>
              <a:rPr lang="en-US" sz="1200" kern="1200" dirty="0" smtClean="0">
                <a:solidFill>
                  <a:schemeClr val="tx1"/>
                </a:solidFill>
                <a:latin typeface="+mn-lt"/>
                <a:ea typeface="+mn-ea"/>
                <a:cs typeface="+mn-cs"/>
              </a:rPr>
              <a:t>). In the absence of ticks, biting flies can maintain the disease though these are less efficient vectors.</a:t>
            </a:r>
          </a:p>
          <a:p>
            <a:r>
              <a:rPr lang="en-US" sz="1200" kern="1200" dirty="0" smtClean="0">
                <a:solidFill>
                  <a:schemeClr val="tx1"/>
                </a:solidFill>
                <a:latin typeface="+mn-lt"/>
                <a:ea typeface="+mn-ea"/>
                <a:cs typeface="+mn-cs"/>
              </a:rPr>
              <a:t> The cattle tick, </a:t>
            </a:r>
            <a:r>
              <a:rPr lang="en-US" sz="1200" i="1" kern="1200" dirty="0" err="1" smtClean="0">
                <a:solidFill>
                  <a:schemeClr val="tx1"/>
                </a:solidFill>
                <a:latin typeface="+mn-lt"/>
                <a:ea typeface="+mn-ea"/>
                <a:cs typeface="+mn-cs"/>
              </a:rPr>
              <a:t>Boophilus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microplus</a:t>
            </a:r>
            <a:r>
              <a:rPr lang="en-US" sz="1200" kern="1200" dirty="0" smtClean="0">
                <a:solidFill>
                  <a:schemeClr val="tx1"/>
                </a:solidFill>
                <a:latin typeface="+mn-lt"/>
                <a:ea typeface="+mn-ea"/>
                <a:cs typeface="+mn-cs"/>
              </a:rPr>
              <a:t>, is the major vector for </a:t>
            </a:r>
            <a:r>
              <a:rPr lang="en-US" sz="1200" kern="1200" dirty="0" err="1" smtClean="0">
                <a:solidFill>
                  <a:schemeClr val="tx1"/>
                </a:solidFill>
                <a:latin typeface="+mn-lt"/>
                <a:ea typeface="+mn-ea"/>
                <a:cs typeface="+mn-cs"/>
              </a:rPr>
              <a:t>anaplasmosis</a:t>
            </a:r>
            <a:r>
              <a:rPr lang="en-US" sz="1200" kern="1200" dirty="0" smtClean="0">
                <a:solidFill>
                  <a:schemeClr val="tx1"/>
                </a:solidFill>
                <a:latin typeface="+mn-lt"/>
                <a:ea typeface="+mn-ea"/>
                <a:cs typeface="+mn-cs"/>
              </a:rPr>
              <a:t> in Australia, </a:t>
            </a:r>
            <a:r>
              <a:rPr lang="en-US" sz="1200" i="1" kern="1200" dirty="0" err="1" smtClean="0">
                <a:solidFill>
                  <a:schemeClr val="tx1"/>
                </a:solidFill>
                <a:latin typeface="+mn-lt"/>
                <a:ea typeface="+mn-ea"/>
                <a:cs typeface="+mn-cs"/>
              </a:rPr>
              <a:t>Rhipicephalus</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sanguineus</a:t>
            </a:r>
            <a:r>
              <a:rPr lang="en-US" sz="1200" kern="1200" dirty="0" smtClean="0">
                <a:solidFill>
                  <a:schemeClr val="tx1"/>
                </a:solidFill>
                <a:latin typeface="+mn-lt"/>
                <a:ea typeface="+mn-ea"/>
                <a:cs typeface="+mn-cs"/>
              </a:rPr>
              <a:t> has also been shown to be capable of transmitting infection. Biting flies are considered important in the USA. Mechanical transmission of infected blood via veterinary instruments is also possible.</a:t>
            </a:r>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Clinical</a:t>
            </a:r>
            <a:r>
              <a:rPr lang="en-US" sz="1200" b="1" kern="1200" baseline="0" dirty="0" smtClean="0">
                <a:solidFill>
                  <a:schemeClr val="tx1"/>
                </a:solidFill>
                <a:latin typeface="+mn-lt"/>
                <a:ea typeface="+mn-ea"/>
                <a:cs typeface="+mn-cs"/>
              </a:rPr>
              <a:t> Sign:</a:t>
            </a:r>
          </a:p>
          <a:p>
            <a:r>
              <a:rPr lang="en-US" sz="1200" kern="1200" dirty="0" smtClean="0">
                <a:solidFill>
                  <a:schemeClr val="tx1"/>
                </a:solidFill>
                <a:latin typeface="+mn-lt"/>
                <a:ea typeface="+mn-ea"/>
                <a:cs typeface="+mn-cs"/>
              </a:rPr>
              <a:t>There is considerable variability in the severity of </a:t>
            </a:r>
            <a:r>
              <a:rPr lang="en-US" sz="1200" kern="1200" dirty="0" err="1" smtClean="0">
                <a:solidFill>
                  <a:schemeClr val="tx1"/>
                </a:solidFill>
                <a:latin typeface="+mn-lt"/>
                <a:ea typeface="+mn-ea"/>
                <a:cs typeface="+mn-cs"/>
              </a:rPr>
              <a:t>anaplasmosis</a:t>
            </a:r>
            <a:r>
              <a:rPr lang="en-US" sz="1200" kern="1200" dirty="0" smtClean="0">
                <a:solidFill>
                  <a:schemeClr val="tx1"/>
                </a:solidFill>
                <a:latin typeface="+mn-lt"/>
                <a:ea typeface="+mn-ea"/>
                <a:cs typeface="+mn-cs"/>
              </a:rPr>
              <a:t> with severity generally increasing with the age of the animal. </a:t>
            </a:r>
          </a:p>
          <a:p>
            <a:r>
              <a:rPr lang="en-US" sz="1200" kern="1200" dirty="0" smtClean="0">
                <a:solidFill>
                  <a:schemeClr val="tx1"/>
                </a:solidFill>
                <a:latin typeface="+mn-lt"/>
                <a:ea typeface="+mn-ea"/>
                <a:cs typeface="+mn-cs"/>
              </a:rPr>
              <a:t>Affected cattle have:</a:t>
            </a:r>
          </a:p>
          <a:p>
            <a:pPr lvl="0"/>
            <a:r>
              <a:rPr lang="en-US" sz="1200" kern="1200" dirty="0" smtClean="0">
                <a:solidFill>
                  <a:schemeClr val="tx1"/>
                </a:solidFill>
                <a:latin typeface="+mn-lt"/>
                <a:ea typeface="+mn-ea"/>
                <a:cs typeface="+mn-cs"/>
              </a:rPr>
              <a:t>Steadily increasing temperatures</a:t>
            </a:r>
          </a:p>
          <a:p>
            <a:pPr lvl="0"/>
            <a:r>
              <a:rPr lang="en-US" sz="1200" kern="1200" dirty="0" err="1" smtClean="0">
                <a:solidFill>
                  <a:schemeClr val="tx1"/>
                </a:solidFill>
                <a:latin typeface="+mn-lt"/>
                <a:ea typeface="+mn-ea"/>
                <a:cs typeface="+mn-cs"/>
              </a:rPr>
              <a:t>Anaemia</a:t>
            </a:r>
            <a:r>
              <a:rPr lang="en-US" sz="1200" kern="1200" dirty="0" smtClean="0">
                <a:solidFill>
                  <a:schemeClr val="tx1"/>
                </a:solidFill>
                <a:latin typeface="+mn-lt"/>
                <a:ea typeface="+mn-ea"/>
                <a:cs typeface="+mn-cs"/>
              </a:rPr>
              <a:t>, weakness and respiratory distress particularly after exercise</a:t>
            </a:r>
          </a:p>
          <a:p>
            <a:pPr lvl="0"/>
            <a:r>
              <a:rPr lang="en-US" sz="1200" kern="1200" dirty="0" smtClean="0">
                <a:solidFill>
                  <a:schemeClr val="tx1"/>
                </a:solidFill>
                <a:latin typeface="+mn-lt"/>
                <a:ea typeface="+mn-ea"/>
                <a:cs typeface="+mn-cs"/>
              </a:rPr>
              <a:t>Depression and anorexia become more obvious as the disease progresses</a:t>
            </a:r>
          </a:p>
          <a:p>
            <a:pPr lvl="0"/>
            <a:r>
              <a:rPr lang="en-US" sz="1200" kern="1200" dirty="0" smtClean="0">
                <a:solidFill>
                  <a:schemeClr val="tx1"/>
                </a:solidFill>
                <a:latin typeface="+mn-lt"/>
                <a:ea typeface="+mn-ea"/>
                <a:cs typeface="+mn-cs"/>
              </a:rPr>
              <a:t>Jaundice and frequently a marked loss of condition</a:t>
            </a:r>
          </a:p>
          <a:p>
            <a:pPr lvl="0"/>
            <a:r>
              <a:rPr lang="en-US" sz="1200" kern="1200" dirty="0" smtClean="0">
                <a:solidFill>
                  <a:schemeClr val="tx1"/>
                </a:solidFill>
                <a:latin typeface="+mn-lt"/>
                <a:ea typeface="+mn-ea"/>
                <a:cs typeface="+mn-cs"/>
              </a:rPr>
              <a:t>Urine is often brown due to the presence of bile pigments</a:t>
            </a:r>
          </a:p>
          <a:p>
            <a:r>
              <a:rPr lang="en-US" sz="1200" kern="1200" dirty="0" smtClean="0">
                <a:solidFill>
                  <a:schemeClr val="tx1"/>
                </a:solidFill>
                <a:latin typeface="+mn-lt"/>
                <a:ea typeface="+mn-ea"/>
                <a:cs typeface="+mn-cs"/>
              </a:rPr>
              <a:t>Severely affected animals may die</a:t>
            </a:r>
          </a:p>
          <a:p>
            <a:r>
              <a:rPr lang="en-US" sz="1200" b="1" kern="1200" dirty="0" smtClean="0">
                <a:solidFill>
                  <a:schemeClr val="tx1"/>
                </a:solidFill>
                <a:latin typeface="+mn-lt"/>
                <a:ea typeface="+mn-ea"/>
                <a:cs typeface="+mn-cs"/>
              </a:rPr>
              <a:t>Post-mortem findings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Gross pathology findings are due to </a:t>
            </a:r>
            <a:r>
              <a:rPr lang="en-US" sz="1200" kern="1200" dirty="0" err="1" smtClean="0">
                <a:solidFill>
                  <a:schemeClr val="tx1"/>
                </a:solidFill>
                <a:latin typeface="+mn-lt"/>
                <a:ea typeface="+mn-ea"/>
                <a:cs typeface="+mn-cs"/>
              </a:rPr>
              <a:t>anaemia</a:t>
            </a:r>
            <a:r>
              <a:rPr lang="en-US" sz="1200" kern="1200" dirty="0" smtClean="0">
                <a:solidFill>
                  <a:schemeClr val="tx1"/>
                </a:solidFill>
                <a:latin typeface="+mn-lt"/>
                <a:ea typeface="+mn-ea"/>
                <a:cs typeface="+mn-cs"/>
              </a:rPr>
              <a:t> and resulting anoxia. These include:</a:t>
            </a:r>
          </a:p>
          <a:p>
            <a:pPr lvl="0"/>
            <a:r>
              <a:rPr lang="en-US" sz="1200" kern="1200" dirty="0" smtClean="0">
                <a:solidFill>
                  <a:schemeClr val="tx1"/>
                </a:solidFill>
                <a:latin typeface="+mn-lt"/>
                <a:ea typeface="+mn-ea"/>
                <a:cs typeface="+mn-cs"/>
              </a:rPr>
              <a:t>Pale and often jaundiced tissues</a:t>
            </a:r>
          </a:p>
          <a:p>
            <a:pPr lvl="0"/>
            <a:r>
              <a:rPr lang="en-US" sz="1200" kern="1200" dirty="0" smtClean="0">
                <a:solidFill>
                  <a:schemeClr val="tx1"/>
                </a:solidFill>
                <a:latin typeface="+mn-lt"/>
                <a:ea typeface="+mn-ea"/>
                <a:cs typeface="+mn-cs"/>
              </a:rPr>
              <a:t>Watery blood and an enlarged spleen with a soft reddish-brown pulp</a:t>
            </a:r>
          </a:p>
          <a:p>
            <a:pPr lvl="0"/>
            <a:r>
              <a:rPr lang="en-US" sz="1200" kern="1200" dirty="0" smtClean="0">
                <a:solidFill>
                  <a:schemeClr val="tx1"/>
                </a:solidFill>
                <a:latin typeface="+mn-lt"/>
                <a:ea typeface="+mn-ea"/>
                <a:cs typeface="+mn-cs"/>
              </a:rPr>
              <a:t>Liver is also enlarged , yellow-brown and often mottled</a:t>
            </a:r>
          </a:p>
          <a:p>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Particularly in convalescent animals-</a:t>
            </a:r>
          </a:p>
          <a:p>
            <a:r>
              <a:rPr lang="en-US" sz="1200" kern="1200" dirty="0" err="1" smtClean="0">
                <a:solidFill>
                  <a:schemeClr val="tx1"/>
                </a:solidFill>
                <a:latin typeface="+mn-lt"/>
                <a:ea typeface="+mn-ea"/>
                <a:cs typeface="+mn-cs"/>
              </a:rPr>
              <a:t>Anaplasmosis</a:t>
            </a:r>
            <a:r>
              <a:rPr lang="en-US" sz="1200" kern="1200" dirty="0" smtClean="0">
                <a:solidFill>
                  <a:schemeClr val="tx1"/>
                </a:solidFill>
                <a:latin typeface="+mn-lt"/>
                <a:ea typeface="+mn-ea"/>
                <a:cs typeface="+mn-cs"/>
              </a:rPr>
              <a:t> can be confirmed by microscopic examination of stained blood smears. </a:t>
            </a:r>
          </a:p>
          <a:p>
            <a:r>
              <a:rPr lang="en-US" sz="1200" kern="1200" dirty="0" smtClean="0">
                <a:solidFill>
                  <a:schemeClr val="tx1"/>
                </a:solidFill>
                <a:latin typeface="+mn-lt"/>
                <a:ea typeface="+mn-ea"/>
                <a:cs typeface="+mn-cs"/>
              </a:rPr>
              <a:t>Serological testing for antibodies to A. </a:t>
            </a:r>
            <a:r>
              <a:rPr lang="en-US" sz="1200" kern="1200" dirty="0" err="1" smtClean="0">
                <a:solidFill>
                  <a:schemeClr val="tx1"/>
                </a:solidFill>
                <a:latin typeface="+mn-lt"/>
                <a:ea typeface="+mn-ea"/>
                <a:cs typeface="+mn-cs"/>
              </a:rPr>
              <a:t>marginale</a:t>
            </a:r>
            <a:r>
              <a:rPr lang="en-US" sz="1200" kern="1200" dirty="0" smtClean="0">
                <a:solidFill>
                  <a:schemeClr val="tx1"/>
                </a:solidFill>
                <a:latin typeface="+mn-lt"/>
                <a:ea typeface="+mn-ea"/>
                <a:cs typeface="+mn-cs"/>
              </a:rPr>
              <a:t> may also be useful.</a:t>
            </a:r>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Canine </a:t>
            </a:r>
            <a:r>
              <a:rPr lang="en-US" sz="1200" kern="1200" dirty="0" err="1" smtClean="0">
                <a:solidFill>
                  <a:schemeClr val="tx1"/>
                </a:solidFill>
                <a:latin typeface="+mn-lt"/>
                <a:ea typeface="+mn-ea"/>
                <a:cs typeface="+mn-cs"/>
              </a:rPr>
              <a:t>ehrlichiosis</a:t>
            </a:r>
            <a:r>
              <a:rPr lang="en-US" sz="1200" kern="1200" dirty="0" smtClean="0">
                <a:solidFill>
                  <a:schemeClr val="tx1"/>
                </a:solidFill>
                <a:latin typeface="+mn-lt"/>
                <a:ea typeface="+mn-ea"/>
                <a:cs typeface="+mn-cs"/>
              </a:rPr>
              <a:t> (tropical canine </a:t>
            </a:r>
            <a:r>
              <a:rPr lang="en-US" sz="1200" kern="1200" dirty="0" err="1" smtClean="0">
                <a:solidFill>
                  <a:schemeClr val="tx1"/>
                </a:solidFill>
                <a:latin typeface="+mn-lt"/>
                <a:ea typeface="+mn-ea"/>
                <a:cs typeface="+mn-cs"/>
              </a:rPr>
              <a:t>pancytopaenia</a:t>
            </a:r>
            <a:r>
              <a:rPr lang="en-US" sz="1200" kern="1200" dirty="0" smtClean="0">
                <a:solidFill>
                  <a:schemeClr val="tx1"/>
                </a:solidFill>
                <a:latin typeface="+mn-lt"/>
                <a:ea typeface="+mn-ea"/>
                <a:cs typeface="+mn-cs"/>
              </a:rPr>
              <a:t> — TCP) is a tick-borne </a:t>
            </a:r>
            <a:r>
              <a:rPr lang="en-US" sz="1200" kern="1200" dirty="0" err="1" smtClean="0">
                <a:solidFill>
                  <a:schemeClr val="tx1"/>
                </a:solidFill>
                <a:latin typeface="+mn-lt"/>
                <a:ea typeface="+mn-ea"/>
                <a:cs typeface="+mn-cs"/>
              </a:rPr>
              <a:t>rickettsial</a:t>
            </a:r>
            <a:r>
              <a:rPr lang="en-US" sz="1200" kern="1200" dirty="0" smtClean="0">
                <a:solidFill>
                  <a:schemeClr val="tx1"/>
                </a:solidFill>
                <a:latin typeface="+mn-lt"/>
                <a:ea typeface="+mn-ea"/>
                <a:cs typeface="+mn-cs"/>
              </a:rPr>
              <a:t> disease of dogs caused by </a:t>
            </a:r>
            <a:r>
              <a:rPr lang="en-US" sz="1200" i="1" kern="1200" dirty="0" err="1" smtClean="0">
                <a:solidFill>
                  <a:schemeClr val="tx1"/>
                </a:solidFill>
                <a:latin typeface="+mn-lt"/>
                <a:ea typeface="+mn-ea"/>
                <a:cs typeface="+mn-cs"/>
              </a:rPr>
              <a:t>Ehrlichia</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canis</a:t>
            </a:r>
            <a:r>
              <a:rPr lang="en-US" sz="1200" kern="120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In acute stage, disease can lead to fever and lowered peripheral blood cell counts due to bone marrow </a:t>
            </a:r>
            <a:r>
              <a:rPr lang="en-US" sz="1200" kern="1200" baseline="0" dirty="0" err="1" smtClean="0">
                <a:solidFill>
                  <a:schemeClr val="tx1"/>
                </a:solidFill>
                <a:latin typeface="+mn-lt"/>
                <a:ea typeface="+mn-ea"/>
                <a:cs typeface="+mn-cs"/>
              </a:rPr>
              <a:t>suppression.Also</a:t>
            </a:r>
            <a:r>
              <a:rPr lang="en-US" sz="1200" kern="1200" baseline="0" dirty="0" smtClean="0">
                <a:solidFill>
                  <a:schemeClr val="tx1"/>
                </a:solidFill>
                <a:latin typeface="+mn-lt"/>
                <a:ea typeface="+mn-ea"/>
                <a:cs typeface="+mn-cs"/>
              </a:rPr>
              <a:t> there will be  Very low blood cell counts(</a:t>
            </a:r>
            <a:r>
              <a:rPr lang="en-US" sz="1200" kern="1200" baseline="0" dirty="0" err="1" smtClean="0">
                <a:solidFill>
                  <a:schemeClr val="tx1"/>
                </a:solidFill>
                <a:latin typeface="+mn-lt"/>
                <a:ea typeface="+mn-ea"/>
                <a:cs typeface="+mn-cs"/>
              </a:rPr>
              <a:t>pancytopenia</a:t>
            </a:r>
            <a:r>
              <a:rPr lang="en-US" sz="1200" kern="1200" baseline="0" dirty="0" smtClean="0">
                <a:solidFill>
                  <a:schemeClr val="tx1"/>
                </a:solidFill>
                <a:latin typeface="+mn-lt"/>
                <a:ea typeface="+mn-ea"/>
                <a:cs typeface="+mn-cs"/>
              </a:rPr>
              <a:t>), bleeding, bacterial infection, lameness, neurological and ophthalmic disorders, and kidney may get </a:t>
            </a:r>
            <a:r>
              <a:rPr lang="en-US" sz="1200" kern="1200" baseline="0" dirty="0" err="1" smtClean="0">
                <a:solidFill>
                  <a:schemeClr val="tx1"/>
                </a:solidFill>
                <a:latin typeface="+mn-lt"/>
                <a:ea typeface="+mn-ea"/>
                <a:cs typeface="+mn-cs"/>
              </a:rPr>
              <a:t>severly</a:t>
            </a:r>
            <a:r>
              <a:rPr lang="en-US" sz="1200" kern="1200" baseline="0" dirty="0" smtClean="0">
                <a:solidFill>
                  <a:schemeClr val="tx1"/>
                </a:solidFill>
                <a:latin typeface="+mn-lt"/>
                <a:ea typeface="+mn-ea"/>
                <a:cs typeface="+mn-cs"/>
              </a:rPr>
              <a:t> affected. Chronic </a:t>
            </a:r>
            <a:r>
              <a:rPr lang="en-US" sz="1200" kern="1200" baseline="0" dirty="0" err="1" smtClean="0">
                <a:solidFill>
                  <a:schemeClr val="tx1"/>
                </a:solidFill>
                <a:latin typeface="+mn-lt"/>
                <a:ea typeface="+mn-ea"/>
                <a:cs typeface="+mn-cs"/>
              </a:rPr>
              <a:t>ehrlichiosis</a:t>
            </a:r>
            <a:r>
              <a:rPr lang="en-US" sz="1200" kern="1200" baseline="0" dirty="0" smtClean="0">
                <a:solidFill>
                  <a:schemeClr val="tx1"/>
                </a:solidFill>
                <a:latin typeface="+mn-lt"/>
                <a:ea typeface="+mn-ea"/>
                <a:cs typeface="+mn-cs"/>
              </a:rPr>
              <a:t> can be fatal.</a:t>
            </a:r>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Clinical</a:t>
            </a:r>
            <a:r>
              <a:rPr lang="en-US" sz="1200" b="1" kern="1200" baseline="0" dirty="0" smtClean="0">
                <a:solidFill>
                  <a:schemeClr val="tx1"/>
                </a:solidFill>
                <a:latin typeface="+mn-lt"/>
                <a:ea typeface="+mn-ea"/>
                <a:cs typeface="+mn-cs"/>
              </a:rPr>
              <a:t> Sign:</a:t>
            </a:r>
          </a:p>
          <a:p>
            <a:r>
              <a:rPr lang="en-US" sz="1200" kern="1200" baseline="0" dirty="0" smtClean="0">
                <a:solidFill>
                  <a:schemeClr val="tx1"/>
                </a:solidFill>
                <a:latin typeface="+mn-lt"/>
                <a:ea typeface="+mn-ea"/>
                <a:cs typeface="+mn-cs"/>
              </a:rPr>
              <a:t>There are three stages of </a:t>
            </a:r>
            <a:r>
              <a:rPr lang="en-US" sz="1200" kern="1200" baseline="0" dirty="0" err="1" smtClean="0">
                <a:solidFill>
                  <a:schemeClr val="tx1"/>
                </a:solidFill>
                <a:latin typeface="+mn-lt"/>
                <a:ea typeface="+mn-ea"/>
                <a:cs typeface="+mn-cs"/>
              </a:rPr>
              <a:t>ehrlichiosis</a:t>
            </a:r>
            <a:r>
              <a:rPr lang="en-US" sz="1200" kern="1200" baseline="0" dirty="0" smtClean="0">
                <a:solidFill>
                  <a:schemeClr val="tx1"/>
                </a:solidFill>
                <a:latin typeface="+mn-lt"/>
                <a:ea typeface="+mn-ea"/>
                <a:cs typeface="+mn-cs"/>
              </a:rPr>
              <a:t>, each varying in severity. </a:t>
            </a:r>
          </a:p>
          <a:p>
            <a:r>
              <a:rPr lang="en-US" sz="1200" b="1" kern="1200" baseline="0" dirty="0" smtClean="0">
                <a:solidFill>
                  <a:schemeClr val="tx1"/>
                </a:solidFill>
                <a:latin typeface="+mn-lt"/>
                <a:ea typeface="+mn-ea"/>
                <a:cs typeface="+mn-cs"/>
              </a:rPr>
              <a:t>The acute stage</a:t>
            </a:r>
            <a:r>
              <a:rPr lang="en-US" sz="1200" kern="1200" baseline="0" dirty="0" smtClean="0">
                <a:solidFill>
                  <a:schemeClr val="tx1"/>
                </a:solidFill>
                <a:latin typeface="+mn-lt"/>
                <a:ea typeface="+mn-ea"/>
                <a:cs typeface="+mn-cs"/>
              </a:rPr>
              <a:t>, occurring several weeks after infection and lasting for up to a month, can lead to fever and lowered peripheral blood cell</a:t>
            </a:r>
          </a:p>
          <a:p>
            <a:r>
              <a:rPr lang="en-US" sz="1200" kern="1200" baseline="0" dirty="0" smtClean="0">
                <a:solidFill>
                  <a:schemeClr val="tx1"/>
                </a:solidFill>
                <a:latin typeface="+mn-lt"/>
                <a:ea typeface="+mn-ea"/>
                <a:cs typeface="+mn-cs"/>
              </a:rPr>
              <a:t>counts due to bone marrow suppression. </a:t>
            </a:r>
          </a:p>
          <a:p>
            <a:r>
              <a:rPr lang="en-US" sz="1200" b="1" kern="1200" baseline="0" dirty="0" smtClean="0">
                <a:solidFill>
                  <a:schemeClr val="tx1"/>
                </a:solidFill>
                <a:latin typeface="+mn-lt"/>
                <a:ea typeface="+mn-ea"/>
                <a:cs typeface="+mn-cs"/>
              </a:rPr>
              <a:t>the subclinical phase</a:t>
            </a:r>
            <a:r>
              <a:rPr lang="en-US" sz="1200" kern="1200" baseline="0" dirty="0" smtClean="0">
                <a:solidFill>
                  <a:schemeClr val="tx1"/>
                </a:solidFill>
                <a:latin typeface="+mn-lt"/>
                <a:ea typeface="+mn-ea"/>
                <a:cs typeface="+mn-cs"/>
              </a:rPr>
              <a:t>, has no outward signs and can last for the remainder of the dog's life, during which the dog remains infected with the</a:t>
            </a:r>
          </a:p>
          <a:p>
            <a:r>
              <a:rPr lang="en-US" sz="1200" kern="1200" baseline="0" dirty="0" smtClean="0">
                <a:solidFill>
                  <a:schemeClr val="tx1"/>
                </a:solidFill>
                <a:latin typeface="+mn-lt"/>
                <a:ea typeface="+mn-ea"/>
                <a:cs typeface="+mn-cs"/>
              </a:rPr>
              <a:t>organism. Some dogs are able to successfully eliminate the disease during this time</a:t>
            </a:r>
          </a:p>
          <a:p>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the chronic phase: It is  the third and most serious stage </a:t>
            </a:r>
            <a:r>
              <a:rPr lang="en-US" sz="1200" kern="1200" baseline="0" dirty="0" smtClean="0">
                <a:solidFill>
                  <a:schemeClr val="tx1"/>
                </a:solidFill>
                <a:latin typeface="+mn-lt"/>
                <a:ea typeface="+mn-ea"/>
                <a:cs typeface="+mn-cs"/>
              </a:rPr>
              <a:t>of infection. Here in clinically dog will have Very low blood cell counts (</a:t>
            </a:r>
            <a:r>
              <a:rPr lang="en-US" sz="1200" kern="1200" baseline="0" dirty="0" err="1" smtClean="0">
                <a:solidFill>
                  <a:schemeClr val="tx1"/>
                </a:solidFill>
                <a:latin typeface="+mn-lt"/>
                <a:ea typeface="+mn-ea"/>
                <a:cs typeface="+mn-cs"/>
              </a:rPr>
              <a:t>pancytopenia</a:t>
            </a:r>
            <a:r>
              <a:rPr lang="en-US" sz="1200" kern="1200" baseline="0" dirty="0" smtClean="0">
                <a:solidFill>
                  <a:schemeClr val="tx1"/>
                </a:solidFill>
                <a:latin typeface="+mn-lt"/>
                <a:ea typeface="+mn-ea"/>
                <a:cs typeface="+mn-cs"/>
              </a:rPr>
              <a:t>), bleeding, bacterial infection, lameness, neurological and ophthalmic disorders, and kidney disease, can result. Therefore, Chronic </a:t>
            </a:r>
            <a:r>
              <a:rPr lang="en-US" sz="1200" kern="1200" baseline="0" dirty="0" err="1" smtClean="0">
                <a:solidFill>
                  <a:schemeClr val="tx1"/>
                </a:solidFill>
                <a:latin typeface="+mn-lt"/>
                <a:ea typeface="+mn-ea"/>
                <a:cs typeface="+mn-cs"/>
              </a:rPr>
              <a:t>ehrlichiosis</a:t>
            </a:r>
            <a:r>
              <a:rPr lang="en-US" sz="1200" kern="1200" baseline="0" dirty="0" smtClean="0">
                <a:solidFill>
                  <a:schemeClr val="tx1"/>
                </a:solidFill>
                <a:latin typeface="+mn-lt"/>
                <a:ea typeface="+mn-ea"/>
                <a:cs typeface="+mn-cs"/>
              </a:rPr>
              <a:t> can be fatal.</a:t>
            </a:r>
            <a:endParaRPr lang="en-US" sz="1200" b="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Post-mortem findings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severe form of the disease, the following may be seen:</a:t>
            </a:r>
          </a:p>
          <a:p>
            <a:pPr lvl="0"/>
            <a:r>
              <a:rPr lang="en-US" sz="1200" kern="1200" dirty="0" smtClean="0">
                <a:solidFill>
                  <a:schemeClr val="tx1"/>
                </a:solidFill>
                <a:latin typeface="+mn-lt"/>
                <a:ea typeface="+mn-ea"/>
                <a:cs typeface="+mn-cs"/>
              </a:rPr>
              <a:t>Emaciated </a:t>
            </a:r>
            <a:r>
              <a:rPr lang="en-US" sz="1200" kern="1200" dirty="0" err="1" smtClean="0">
                <a:solidFill>
                  <a:schemeClr val="tx1"/>
                </a:solidFill>
                <a:latin typeface="+mn-lt"/>
                <a:ea typeface="+mn-ea"/>
                <a:cs typeface="+mn-cs"/>
              </a:rPr>
              <a:t>carcase</a:t>
            </a:r>
            <a:r>
              <a:rPr lang="en-US" sz="1200" kern="1200" dirty="0" smtClean="0">
                <a:solidFill>
                  <a:schemeClr val="tx1"/>
                </a:solidFill>
                <a:latin typeface="+mn-lt"/>
                <a:ea typeface="+mn-ea"/>
                <a:cs typeface="+mn-cs"/>
              </a:rPr>
              <a:t> Pale mucous membranes</a:t>
            </a:r>
          </a:p>
          <a:p>
            <a:pPr lvl="0"/>
            <a:r>
              <a:rPr lang="en-US" sz="1200" kern="1200" dirty="0" err="1" smtClean="0">
                <a:solidFill>
                  <a:schemeClr val="tx1"/>
                </a:solidFill>
                <a:latin typeface="+mn-lt"/>
                <a:ea typeface="+mn-ea"/>
                <a:cs typeface="+mn-cs"/>
              </a:rPr>
              <a:t>Oedema</a:t>
            </a:r>
            <a:r>
              <a:rPr lang="en-US" sz="1200" kern="1200" dirty="0" smtClean="0">
                <a:solidFill>
                  <a:schemeClr val="tx1"/>
                </a:solidFill>
                <a:latin typeface="+mn-lt"/>
                <a:ea typeface="+mn-ea"/>
                <a:cs typeface="+mn-cs"/>
              </a:rPr>
              <a:t> of the limbs, </a:t>
            </a:r>
            <a:r>
              <a:rPr lang="en-US" sz="1200" kern="1200" dirty="0" err="1" smtClean="0">
                <a:solidFill>
                  <a:schemeClr val="tx1"/>
                </a:solidFill>
                <a:latin typeface="+mn-lt"/>
                <a:ea typeface="+mn-ea"/>
                <a:cs typeface="+mn-cs"/>
              </a:rPr>
              <a:t>ascites</a:t>
            </a:r>
            <a:r>
              <a:rPr lang="en-US" sz="1200" kern="1200" dirty="0" smtClean="0">
                <a:solidFill>
                  <a:schemeClr val="tx1"/>
                </a:solidFill>
                <a:latin typeface="+mn-lt"/>
                <a:ea typeface="+mn-ea"/>
                <a:cs typeface="+mn-cs"/>
              </a:rPr>
              <a:t> and hydro-pericardium</a:t>
            </a:r>
          </a:p>
          <a:p>
            <a:pPr lvl="0"/>
            <a:r>
              <a:rPr lang="en-US" sz="1200" kern="1200" dirty="0" err="1" smtClean="0">
                <a:solidFill>
                  <a:schemeClr val="tx1"/>
                </a:solidFill>
                <a:latin typeface="+mn-lt"/>
                <a:ea typeface="+mn-ea"/>
                <a:cs typeface="+mn-cs"/>
              </a:rPr>
              <a:t>Haemorrhages</a:t>
            </a:r>
            <a:r>
              <a:rPr lang="en-US" sz="1200" kern="1200" dirty="0" smtClean="0">
                <a:solidFill>
                  <a:schemeClr val="tx1"/>
                </a:solidFill>
                <a:latin typeface="+mn-lt"/>
                <a:ea typeface="+mn-ea"/>
                <a:cs typeface="+mn-cs"/>
              </a:rPr>
              <a:t> in gastro-intestinal tract, internal organs, sub-</a:t>
            </a:r>
            <a:r>
              <a:rPr lang="en-US" sz="1200" kern="1200" dirty="0" err="1" smtClean="0">
                <a:solidFill>
                  <a:schemeClr val="tx1"/>
                </a:solidFill>
                <a:latin typeface="+mn-lt"/>
                <a:ea typeface="+mn-ea"/>
                <a:cs typeface="+mn-cs"/>
              </a:rPr>
              <a:t>cutaneous</a:t>
            </a:r>
            <a:r>
              <a:rPr lang="en-US" sz="1200" kern="1200" dirty="0" smtClean="0">
                <a:solidFill>
                  <a:schemeClr val="tx1"/>
                </a:solidFill>
                <a:latin typeface="+mn-lt"/>
                <a:ea typeface="+mn-ea"/>
                <a:cs typeface="+mn-cs"/>
              </a:rPr>
              <a:t> tissues and eye</a:t>
            </a:r>
          </a:p>
          <a:p>
            <a:r>
              <a:rPr lang="en-US" sz="1200" kern="1200" dirty="0" smtClean="0">
                <a:solidFill>
                  <a:schemeClr val="tx1"/>
                </a:solidFill>
                <a:latin typeface="+mn-lt"/>
                <a:ea typeface="+mn-ea"/>
                <a:cs typeface="+mn-cs"/>
              </a:rPr>
              <a:t>Enlarged lymph nodes and spleen</a:t>
            </a:r>
            <a:endParaRPr lang="en-US" dirty="0"/>
          </a:p>
        </p:txBody>
      </p:sp>
      <p:sp>
        <p:nvSpPr>
          <p:cNvPr id="4" name="Slide Number Placeholder 3"/>
          <p:cNvSpPr>
            <a:spLocks noGrp="1"/>
          </p:cNvSpPr>
          <p:nvPr>
            <p:ph type="sldNum" sz="quarter" idx="10"/>
          </p:nvPr>
        </p:nvSpPr>
        <p:spPr/>
        <p:txBody>
          <a:bodyPr/>
          <a:lstStyle/>
          <a:p>
            <a:fld id="{5273E44F-5B0F-4032-99DF-EF35805AA3E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06-May-20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06-May-20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06-May-20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06-May-20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Vector_(epidemiology)" TargetMode="External"/><Relationship Id="rId3" Type="http://schemas.openxmlformats.org/officeDocument/2006/relationships/image" Target="../media/image3.png"/><Relationship Id="rId7" Type="http://schemas.openxmlformats.org/officeDocument/2006/relationships/hyperlink" Target="https://en.wikipedia.org/wiki/Ixodida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Rickettsia_rickettsii" TargetMode="External"/><Relationship Id="rId5" Type="http://schemas.openxmlformats.org/officeDocument/2006/relationships/hyperlink" Target="https://en.wikipedia.org/wiki/Staining" TargetMode="External"/><Relationship Id="rId10" Type="http://schemas.openxmlformats.org/officeDocument/2006/relationships/image" Target="../media/image8.jpeg"/><Relationship Id="rId4" Type="http://schemas.openxmlformats.org/officeDocument/2006/relationships/image" Target="../media/image4.png"/><Relationship Id="rId9" Type="http://schemas.openxmlformats.org/officeDocument/2006/relationships/hyperlink" Target="https://en.wikipedia.org/wiki/Ti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Dell\Desktop\hqdefault.jpg"/>
          <p:cNvPicPr>
            <a:picLocks noChangeAspect="1" noChangeArrowheads="1"/>
          </p:cNvPicPr>
          <p:nvPr/>
        </p:nvPicPr>
        <p:blipFill>
          <a:blip r:embed="rId2"/>
          <a:srcRect l="5000" t="38707" r="46953" b="17846"/>
          <a:stretch>
            <a:fillRect/>
          </a:stretch>
        </p:blipFill>
        <p:spPr bwMode="auto">
          <a:xfrm>
            <a:off x="-76200" y="1457712"/>
            <a:ext cx="7772400" cy="5476488"/>
          </a:xfrm>
          <a:prstGeom prst="rect">
            <a:avLst/>
          </a:prstGeom>
          <a:ln>
            <a:noFill/>
          </a:ln>
          <a:effectLst>
            <a:softEdge rad="112500"/>
          </a:effectLst>
        </p:spPr>
      </p:pic>
      <p:sp>
        <p:nvSpPr>
          <p:cNvPr id="2" name="Title 1"/>
          <p:cNvSpPr>
            <a:spLocks noGrp="1"/>
          </p:cNvSpPr>
          <p:nvPr>
            <p:ph type="title"/>
          </p:nvPr>
        </p:nvSpPr>
        <p:spPr>
          <a:xfrm>
            <a:off x="457200" y="381000"/>
            <a:ext cx="8229600" cy="914400"/>
          </a:xfrm>
        </p:spPr>
        <p:txBody>
          <a:bodyPr>
            <a:noAutofit/>
          </a:bodyPr>
          <a:lstStyle/>
          <a:p>
            <a:pPr algn="ctr"/>
            <a:r>
              <a:rPr lang="en-US" sz="5400" b="1" dirty="0" smtClean="0">
                <a:solidFill>
                  <a:srgbClr val="0070C0"/>
                </a:solidFill>
              </a:rPr>
              <a:t>RICKETTSIAL DISEASES</a:t>
            </a:r>
            <a:endParaRPr lang="en-US" sz="6600" b="1" dirty="0">
              <a:solidFill>
                <a:srgbClr val="0070C0"/>
              </a:solidFill>
            </a:endParaRPr>
          </a:p>
        </p:txBody>
      </p:sp>
      <p:sp>
        <p:nvSpPr>
          <p:cNvPr id="5" name="TextBox 4"/>
          <p:cNvSpPr txBox="1"/>
          <p:nvPr/>
        </p:nvSpPr>
        <p:spPr>
          <a:xfrm>
            <a:off x="0" y="4724400"/>
            <a:ext cx="6858000" cy="2419124"/>
          </a:xfrm>
          <a:prstGeom prst="rect">
            <a:avLst/>
          </a:prstGeom>
          <a:noFill/>
        </p:spPr>
        <p:txBody>
          <a:bodyPr wrap="square" rtlCol="0">
            <a:spAutoFit/>
          </a:bodyPr>
          <a:lstStyle/>
          <a:p>
            <a:pPr>
              <a:lnSpc>
                <a:spcPct val="90000"/>
              </a:lnSpc>
            </a:pPr>
            <a:r>
              <a:rPr lang="en-US" altLang="en-US" sz="3600" b="1" dirty="0" smtClean="0">
                <a:solidFill>
                  <a:schemeClr val="bg1"/>
                </a:solidFill>
              </a:rPr>
              <a:t>KAUSHAL KUMAR</a:t>
            </a:r>
          </a:p>
          <a:p>
            <a:pPr>
              <a:lnSpc>
                <a:spcPct val="90000"/>
              </a:lnSpc>
            </a:pPr>
            <a:r>
              <a:rPr lang="en-US" altLang="en-US" sz="2800" b="1" dirty="0" smtClean="0">
                <a:solidFill>
                  <a:srgbClr val="FF0000"/>
                </a:solidFill>
              </a:rPr>
              <a:t>Assistant Professor &amp; Head</a:t>
            </a:r>
          </a:p>
          <a:p>
            <a:pPr>
              <a:lnSpc>
                <a:spcPct val="90000"/>
              </a:lnSpc>
            </a:pPr>
            <a:r>
              <a:rPr lang="en-US" altLang="en-US" sz="2800" b="1" dirty="0" smtClean="0">
                <a:solidFill>
                  <a:srgbClr val="FF0000"/>
                </a:solidFill>
              </a:rPr>
              <a:t>Department of Veterinary Pathology</a:t>
            </a:r>
          </a:p>
          <a:p>
            <a:pPr>
              <a:lnSpc>
                <a:spcPct val="90000"/>
              </a:lnSpc>
            </a:pPr>
            <a:r>
              <a:rPr lang="en-US" altLang="en-US" sz="2800" b="1" dirty="0" smtClean="0">
                <a:solidFill>
                  <a:srgbClr val="FF0000"/>
                </a:solidFill>
              </a:rPr>
              <a:t>Bihar Veterinary College</a:t>
            </a:r>
          </a:p>
          <a:p>
            <a:pPr>
              <a:lnSpc>
                <a:spcPct val="90000"/>
              </a:lnSpc>
            </a:pPr>
            <a:r>
              <a:rPr lang="en-US" altLang="en-US" sz="2800" b="1" dirty="0" smtClean="0">
                <a:solidFill>
                  <a:srgbClr val="FF0000"/>
                </a:solidFill>
              </a:rPr>
              <a:t>Bihar Animal Sciences University, Patn</a:t>
            </a:r>
            <a:r>
              <a:rPr lang="en-US" altLang="en-US" sz="2800" dirty="0" smtClean="0">
                <a:solidFill>
                  <a:srgbClr val="FF0000"/>
                </a:solidFill>
              </a:rPr>
              <a:t>a</a:t>
            </a:r>
          </a:p>
          <a:p>
            <a:endParaRPr lang="en-US" dirty="0"/>
          </a:p>
        </p:txBody>
      </p:sp>
      <p:pic>
        <p:nvPicPr>
          <p:cNvPr id="6" name="Picture 5"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pic>
        <p:nvPicPr>
          <p:cNvPr id="11" name="Picture 10" descr="C:\Users\Dell\Desktop\images.jpg"/>
          <p:cNvPicPr/>
          <p:nvPr/>
        </p:nvPicPr>
        <p:blipFill>
          <a:blip r:embed="rId5"/>
          <a:srcRect l="14346" r="29128"/>
          <a:stretch>
            <a:fillRect/>
          </a:stretch>
        </p:blipFill>
        <p:spPr bwMode="auto">
          <a:xfrm>
            <a:off x="7620000" y="1524000"/>
            <a:ext cx="1524000" cy="1676401"/>
          </a:xfrm>
          <a:prstGeom prst="rect">
            <a:avLst/>
          </a:prstGeom>
          <a:ln>
            <a:noFill/>
          </a:ln>
          <a:effectLst>
            <a:softEdge rad="112500"/>
          </a:effectLst>
        </p:spPr>
      </p:pic>
      <p:pic>
        <p:nvPicPr>
          <p:cNvPr id="12" name="Picture 11" descr="C:\Users\Dell\Desktop\images (2).jpg"/>
          <p:cNvPicPr/>
          <p:nvPr/>
        </p:nvPicPr>
        <p:blipFill>
          <a:blip r:embed="rId6"/>
          <a:srcRect l="29145" r="27002"/>
          <a:stretch>
            <a:fillRect/>
          </a:stretch>
        </p:blipFill>
        <p:spPr bwMode="auto">
          <a:xfrm>
            <a:off x="7620000" y="3200400"/>
            <a:ext cx="1524000" cy="1752600"/>
          </a:xfrm>
          <a:prstGeom prst="rect">
            <a:avLst/>
          </a:prstGeom>
          <a:ln>
            <a:noFill/>
          </a:ln>
          <a:effectLst>
            <a:softEdge rad="112500"/>
          </a:effectLst>
        </p:spPr>
      </p:pic>
      <p:pic>
        <p:nvPicPr>
          <p:cNvPr id="13" name="Picture 12" descr="C:\Users\Dell\Desktop\images (1).jpg"/>
          <p:cNvPicPr/>
          <p:nvPr/>
        </p:nvPicPr>
        <p:blipFill>
          <a:blip r:embed="rId7"/>
          <a:srcRect l="54649" r="5634"/>
          <a:stretch>
            <a:fillRect/>
          </a:stretch>
        </p:blipFill>
        <p:spPr bwMode="auto">
          <a:xfrm>
            <a:off x="7620000" y="4953000"/>
            <a:ext cx="1524000" cy="1905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C:\Users\elc\Desktop\images (1).jpg"/>
          <p:cNvPicPr>
            <a:picLocks noChangeAspect="1" noChangeArrowheads="1"/>
          </p:cNvPicPr>
          <p:nvPr/>
        </p:nvPicPr>
        <p:blipFill>
          <a:blip r:embed="rId3"/>
          <a:srcRect r="19691"/>
          <a:stretch>
            <a:fillRect/>
          </a:stretch>
        </p:blipFill>
        <p:spPr bwMode="auto">
          <a:xfrm>
            <a:off x="6553199" y="4429124"/>
            <a:ext cx="2590801" cy="2428876"/>
          </a:xfrm>
          <a:prstGeom prst="rect">
            <a:avLst/>
          </a:prstGeom>
          <a:noFill/>
        </p:spPr>
      </p:pic>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Ehrlichiosis</a:t>
            </a:r>
            <a:endParaRPr lang="en-US" b="1" dirty="0"/>
          </a:p>
        </p:txBody>
      </p:sp>
      <p:sp>
        <p:nvSpPr>
          <p:cNvPr id="3" name="Content Placeholder 2"/>
          <p:cNvSpPr>
            <a:spLocks noGrp="1"/>
          </p:cNvSpPr>
          <p:nvPr>
            <p:ph idx="1"/>
          </p:nvPr>
        </p:nvSpPr>
        <p:spPr>
          <a:xfrm>
            <a:off x="304800" y="1524000"/>
            <a:ext cx="8229600" cy="5105400"/>
          </a:xfrm>
        </p:spPr>
        <p:txBody>
          <a:bodyPr>
            <a:normAutofit fontScale="92500" lnSpcReduction="20000"/>
          </a:bodyPr>
          <a:lstStyle/>
          <a:p>
            <a:pPr>
              <a:buNone/>
            </a:pPr>
            <a:r>
              <a:rPr lang="en-US" sz="3200" b="1" dirty="0" smtClean="0">
                <a:solidFill>
                  <a:srgbClr val="FF0000"/>
                </a:solidFill>
              </a:rPr>
              <a:t>Clinical Sign:</a:t>
            </a:r>
            <a:r>
              <a:rPr lang="en-US" sz="3200" dirty="0" smtClean="0"/>
              <a:t> </a:t>
            </a:r>
            <a:r>
              <a:rPr lang="en-US" sz="1900" dirty="0" smtClean="0"/>
              <a:t>wide range of clinical syndromes </a:t>
            </a:r>
          </a:p>
          <a:p>
            <a:r>
              <a:rPr lang="en-US" sz="1900" b="1" dirty="0" smtClean="0"/>
              <a:t>Acute stage</a:t>
            </a:r>
            <a:r>
              <a:rPr lang="en-US" sz="1900" dirty="0" smtClean="0"/>
              <a:t>, -	    Fever and </a:t>
            </a:r>
            <a:r>
              <a:rPr lang="en-US" sz="1900" dirty="0" err="1" smtClean="0"/>
              <a:t>epistaxis</a:t>
            </a:r>
            <a:r>
              <a:rPr lang="en-US" sz="1900" dirty="0" smtClean="0"/>
              <a:t> or other </a:t>
            </a:r>
            <a:r>
              <a:rPr lang="en-US" sz="1900" dirty="0" err="1" smtClean="0"/>
              <a:t>haemorrhages</a:t>
            </a:r>
            <a:r>
              <a:rPr lang="en-US" sz="1900" dirty="0" smtClean="0"/>
              <a:t> </a:t>
            </a:r>
          </a:p>
          <a:p>
            <a:pPr lvl="7">
              <a:buNone/>
            </a:pPr>
            <a:r>
              <a:rPr lang="en-US" sz="1900" dirty="0" smtClean="0"/>
              <a:t>Lowered peripheral blood cell</a:t>
            </a:r>
          </a:p>
          <a:p>
            <a:r>
              <a:rPr lang="en-US" sz="1900" b="1" dirty="0" smtClean="0"/>
              <a:t>Subclinical phase</a:t>
            </a:r>
            <a:r>
              <a:rPr lang="en-US" sz="1900" dirty="0" smtClean="0"/>
              <a:t>-No outward signs and </a:t>
            </a:r>
          </a:p>
          <a:p>
            <a:pPr lvl="8">
              <a:buNone/>
            </a:pPr>
            <a:r>
              <a:rPr lang="en-US" sz="1900" dirty="0" smtClean="0"/>
              <a:t>Last for the rest of the dog's life-Carrier states </a:t>
            </a:r>
          </a:p>
          <a:p>
            <a:r>
              <a:rPr lang="en-US" sz="1900" b="1" dirty="0" smtClean="0"/>
              <a:t>Chronic phase-</a:t>
            </a:r>
            <a:r>
              <a:rPr lang="en-US" sz="1900" dirty="0" smtClean="0"/>
              <a:t>The third and most serious stage</a:t>
            </a:r>
          </a:p>
          <a:p>
            <a:pPr lvl="8">
              <a:buNone/>
            </a:pPr>
            <a:r>
              <a:rPr lang="en-US" sz="1900" dirty="0" err="1" smtClean="0"/>
              <a:t>Pancytopenia</a:t>
            </a:r>
            <a:r>
              <a:rPr lang="en-US" sz="1900" dirty="0" smtClean="0"/>
              <a:t>, </a:t>
            </a:r>
          </a:p>
          <a:p>
            <a:pPr lvl="8">
              <a:buNone/>
            </a:pPr>
            <a:r>
              <a:rPr lang="en-US" sz="1900" dirty="0" smtClean="0"/>
              <a:t>Extensive </a:t>
            </a:r>
            <a:r>
              <a:rPr lang="en-US" sz="1900" dirty="0" err="1" smtClean="0"/>
              <a:t>haemorrhage</a:t>
            </a:r>
            <a:r>
              <a:rPr lang="en-US" sz="1900" dirty="0" smtClean="0"/>
              <a:t> (bleeding, )with </a:t>
            </a:r>
            <a:r>
              <a:rPr lang="en-US" sz="1900" dirty="0" err="1" smtClean="0"/>
              <a:t>epistaxis</a:t>
            </a:r>
            <a:endParaRPr lang="en-US" sz="1900" dirty="0" smtClean="0"/>
          </a:p>
          <a:p>
            <a:pPr lvl="8">
              <a:buNone/>
            </a:pPr>
            <a:r>
              <a:rPr lang="en-US" sz="1900" dirty="0" smtClean="0"/>
              <a:t>bacterial infection, lameness, </a:t>
            </a:r>
          </a:p>
          <a:p>
            <a:pPr lvl="8">
              <a:buNone/>
            </a:pPr>
            <a:r>
              <a:rPr lang="en-US" sz="1900" dirty="0" smtClean="0"/>
              <a:t>Neurological, ophthalmic disorders, and kidney disease</a:t>
            </a:r>
            <a:endParaRPr lang="en-US" sz="1900" b="1" dirty="0" smtClean="0">
              <a:solidFill>
                <a:srgbClr val="FF0000"/>
              </a:solidFill>
            </a:endParaRPr>
          </a:p>
          <a:p>
            <a:pPr>
              <a:buNone/>
            </a:pPr>
            <a:r>
              <a:rPr lang="en-US" sz="3200" b="1" dirty="0" smtClean="0">
                <a:solidFill>
                  <a:srgbClr val="FF0000"/>
                </a:solidFill>
              </a:rPr>
              <a:t>Necropsy Lesion:</a:t>
            </a:r>
          </a:p>
          <a:p>
            <a:pPr lvl="4"/>
            <a:r>
              <a:rPr lang="en-US" dirty="0" smtClean="0"/>
              <a:t>Emaciated </a:t>
            </a:r>
            <a:r>
              <a:rPr lang="en-US" dirty="0" err="1" smtClean="0"/>
              <a:t>carcase</a:t>
            </a:r>
            <a:endParaRPr lang="en-US" dirty="0" smtClean="0"/>
          </a:p>
          <a:p>
            <a:pPr lvl="4"/>
            <a:r>
              <a:rPr lang="en-US" dirty="0" smtClean="0"/>
              <a:t>Pale mucous membranes</a:t>
            </a:r>
          </a:p>
          <a:p>
            <a:pPr lvl="4"/>
            <a:r>
              <a:rPr lang="en-US" dirty="0" err="1" smtClean="0"/>
              <a:t>Oedema</a:t>
            </a:r>
            <a:r>
              <a:rPr lang="en-US" dirty="0" smtClean="0"/>
              <a:t> of the limbs, </a:t>
            </a:r>
            <a:r>
              <a:rPr lang="en-US" dirty="0" err="1" smtClean="0"/>
              <a:t>ascites</a:t>
            </a:r>
            <a:r>
              <a:rPr lang="en-US" dirty="0" smtClean="0"/>
              <a:t> and hydro-pericardium</a:t>
            </a:r>
          </a:p>
          <a:p>
            <a:pPr lvl="4"/>
            <a:r>
              <a:rPr lang="en-US" dirty="0" err="1" smtClean="0"/>
              <a:t>Haemorrhages</a:t>
            </a:r>
            <a:r>
              <a:rPr lang="en-US" dirty="0" smtClean="0"/>
              <a:t> in GIT, internal organs, s/c tissues and eye</a:t>
            </a:r>
          </a:p>
          <a:p>
            <a:pPr lvl="4"/>
            <a:r>
              <a:rPr lang="en-US" dirty="0" smtClean="0"/>
              <a:t>Enlarged lymph nodes and spleen</a:t>
            </a:r>
            <a:endParaRPr lang="en-US" sz="2800" dirty="0" smtClean="0"/>
          </a:p>
        </p:txBody>
      </p:sp>
      <p:pic>
        <p:nvPicPr>
          <p:cNvPr id="4" name="Picture 3"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Ehrlichiosis</a:t>
            </a:r>
            <a:endParaRPr lang="en-US" b="1" dirty="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pic>
        <p:nvPicPr>
          <p:cNvPr id="7170" name="Picture 2" descr="C:\Users\elc\Desktop\canine-ehrlichiosis-12-638.jpg"/>
          <p:cNvPicPr>
            <a:picLocks noChangeAspect="1" noChangeArrowheads="1"/>
          </p:cNvPicPr>
          <p:nvPr/>
        </p:nvPicPr>
        <p:blipFill>
          <a:blip r:embed="rId5"/>
          <a:srcRect/>
          <a:stretch>
            <a:fillRect/>
          </a:stretch>
        </p:blipFill>
        <p:spPr bwMode="auto">
          <a:xfrm>
            <a:off x="0" y="1354029"/>
            <a:ext cx="9144000" cy="542777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Ehrlichiosis</a:t>
            </a:r>
            <a:endParaRPr lang="en-US" b="1" dirty="0"/>
          </a:p>
        </p:txBody>
      </p:sp>
      <p:sp>
        <p:nvSpPr>
          <p:cNvPr id="3" name="Content Placeholder 2"/>
          <p:cNvSpPr>
            <a:spLocks noGrp="1"/>
          </p:cNvSpPr>
          <p:nvPr>
            <p:ph idx="1"/>
          </p:nvPr>
        </p:nvSpPr>
        <p:spPr>
          <a:xfrm>
            <a:off x="0" y="1676400"/>
            <a:ext cx="9144000" cy="4389120"/>
          </a:xfrm>
        </p:spPr>
        <p:txBody>
          <a:bodyPr>
            <a:normAutofit/>
          </a:bodyPr>
          <a:lstStyle/>
          <a:p>
            <a:pPr>
              <a:buNone/>
            </a:pPr>
            <a:r>
              <a:rPr lang="en-US" sz="3200" b="1" dirty="0" smtClean="0">
                <a:solidFill>
                  <a:srgbClr val="FF0000"/>
                </a:solidFill>
              </a:rPr>
              <a:t>Diagnosis:</a:t>
            </a:r>
          </a:p>
          <a:p>
            <a:pPr marL="514350" lvl="0" indent="-514350">
              <a:buFont typeface="+mj-lt"/>
              <a:buAutoNum type="arabicPeriod"/>
            </a:pPr>
            <a:r>
              <a:rPr lang="en-US" b="1" dirty="0" smtClean="0"/>
              <a:t>Blood smear Examination </a:t>
            </a:r>
            <a:r>
              <a:rPr lang="en-US" dirty="0" smtClean="0"/>
              <a:t>(Uncommon):</a:t>
            </a:r>
          </a:p>
          <a:p>
            <a:pPr marL="850392" lvl="1" indent="-457200">
              <a:buFont typeface="Wingdings" pitchFamily="2" charset="2"/>
              <a:buChar char="ü"/>
            </a:pPr>
            <a:r>
              <a:rPr lang="en-US" sz="2200" dirty="0" smtClean="0"/>
              <a:t>For the presence of the </a:t>
            </a:r>
            <a:r>
              <a:rPr lang="en-US" sz="2200" i="1" dirty="0" err="1" smtClean="0"/>
              <a:t>ehrlichia</a:t>
            </a:r>
            <a:r>
              <a:rPr lang="en-US" sz="2200" i="1" dirty="0" smtClean="0"/>
              <a:t> </a:t>
            </a:r>
            <a:r>
              <a:rPr lang="en-US" sz="2200" dirty="0" err="1" smtClean="0"/>
              <a:t>canis</a:t>
            </a:r>
            <a:r>
              <a:rPr lang="en-US" sz="2200" dirty="0" smtClean="0"/>
              <a:t>, within a white blood cell.</a:t>
            </a:r>
          </a:p>
          <a:p>
            <a:pPr marL="850392" lvl="1" indent="-457200">
              <a:buFont typeface="Wingdings" pitchFamily="2" charset="2"/>
              <a:buChar char="ü"/>
            </a:pPr>
            <a:r>
              <a:rPr lang="en-US" sz="2000" dirty="0" smtClean="0"/>
              <a:t>For abnormalities in the No. of RBC, WBC, and most commonly platelets</a:t>
            </a:r>
          </a:p>
          <a:p>
            <a:pPr marL="514350" lvl="0" indent="-514350">
              <a:buFont typeface="+mj-lt"/>
              <a:buAutoNum type="arabicPeriod"/>
            </a:pPr>
            <a:r>
              <a:rPr lang="en-US" b="1" dirty="0" smtClean="0"/>
              <a:t>Serologic test:                                                                                </a:t>
            </a:r>
            <a:r>
              <a:rPr lang="en-US" dirty="0" smtClean="0"/>
              <a:t>	for the presence of </a:t>
            </a:r>
            <a:r>
              <a:rPr lang="en-US" dirty="0" err="1" smtClean="0"/>
              <a:t>Ab</a:t>
            </a:r>
            <a:r>
              <a:rPr lang="en-US" dirty="0" smtClean="0"/>
              <a:t> against the </a:t>
            </a:r>
            <a:r>
              <a:rPr lang="en-US" i="1" dirty="0" err="1" smtClean="0"/>
              <a:t>Ehrlichia</a:t>
            </a:r>
            <a:r>
              <a:rPr lang="en-US" i="1" dirty="0" smtClean="0"/>
              <a:t> </a:t>
            </a:r>
            <a:r>
              <a:rPr lang="en-US" dirty="0" smtClean="0"/>
              <a:t>organism</a:t>
            </a:r>
          </a:p>
          <a:p>
            <a:pPr marL="514350" lvl="0" indent="-514350">
              <a:buFont typeface="+mj-lt"/>
              <a:buAutoNum type="arabicPeriod"/>
            </a:pPr>
            <a:r>
              <a:rPr lang="en-US" b="1" dirty="0" smtClean="0"/>
              <a:t>PCR:</a:t>
            </a:r>
          </a:p>
          <a:p>
            <a:pPr marL="880110" lvl="1" indent="-514350">
              <a:buFont typeface="Wingdings" pitchFamily="2" charset="2"/>
              <a:buChar char="ü"/>
            </a:pPr>
            <a:r>
              <a:rPr lang="en-US" sz="2600" dirty="0" smtClean="0"/>
              <a:t>	To detect genetic material of the bacteria. </a:t>
            </a:r>
          </a:p>
          <a:p>
            <a:pPr marL="880110" lvl="1" indent="-514350">
              <a:buFont typeface="Wingdings" pitchFamily="2" charset="2"/>
              <a:buChar char="ü"/>
            </a:pPr>
            <a:r>
              <a:rPr lang="en-US" sz="2600" dirty="0" smtClean="0"/>
              <a:t>	But yield a -</a:t>
            </a:r>
            <a:r>
              <a:rPr lang="en-US" sz="2600" dirty="0" err="1" smtClean="0"/>
              <a:t>ve</a:t>
            </a:r>
            <a:r>
              <a:rPr lang="en-US" sz="2600" dirty="0" smtClean="0"/>
              <a:t> result (subclinical and chronic phases)</a:t>
            </a:r>
            <a:endParaRPr lang="en-US" sz="2600" dirty="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smtClean="0"/>
              <a:t>Q. Fever</a:t>
            </a:r>
            <a:endParaRPr lang="en-US" b="1" dirty="0"/>
          </a:p>
        </p:txBody>
      </p:sp>
      <p:sp>
        <p:nvSpPr>
          <p:cNvPr id="3" name="Content Placeholder 2"/>
          <p:cNvSpPr>
            <a:spLocks noGrp="1"/>
          </p:cNvSpPr>
          <p:nvPr>
            <p:ph idx="1"/>
          </p:nvPr>
        </p:nvSpPr>
        <p:spPr>
          <a:xfrm>
            <a:off x="304800" y="1676400"/>
            <a:ext cx="8839200" cy="4953000"/>
          </a:xfrm>
        </p:spPr>
        <p:txBody>
          <a:bodyPr>
            <a:noAutofit/>
          </a:bodyPr>
          <a:lstStyle/>
          <a:p>
            <a:pPr>
              <a:buNone/>
            </a:pPr>
            <a:r>
              <a:rPr lang="en-US" sz="2000" b="1" dirty="0" smtClean="0">
                <a:solidFill>
                  <a:srgbClr val="FF0000"/>
                </a:solidFill>
              </a:rPr>
              <a:t>Nature of the disease</a:t>
            </a:r>
          </a:p>
          <a:p>
            <a:pPr marL="274320" lvl="1" indent="-274320">
              <a:buClr>
                <a:schemeClr val="accent3"/>
              </a:buClr>
              <a:buSzPct val="95000"/>
              <a:buFont typeface="Wingdings" pitchFamily="2" charset="2"/>
              <a:buChar char="v"/>
            </a:pPr>
            <a:r>
              <a:rPr lang="en-US" sz="2000" dirty="0" smtClean="0"/>
              <a:t>A </a:t>
            </a:r>
            <a:r>
              <a:rPr lang="en-US" sz="2000" dirty="0" err="1" smtClean="0"/>
              <a:t>zoonotic</a:t>
            </a:r>
            <a:r>
              <a:rPr lang="en-US" sz="2000" dirty="0" smtClean="0"/>
              <a:t> disease whose most common animal reservoirs </a:t>
            </a:r>
            <a:r>
              <a:rPr lang="en-US" sz="2000" dirty="0" smtClean="0"/>
              <a:t>are cattle</a:t>
            </a:r>
            <a:r>
              <a:rPr lang="en-US" sz="2000" dirty="0" smtClean="0"/>
              <a:t>, sheep, and </a:t>
            </a:r>
            <a:r>
              <a:rPr lang="en-US" sz="2000" dirty="0" smtClean="0"/>
              <a:t>goats.</a:t>
            </a:r>
            <a:r>
              <a:rPr lang="en-US" sz="2000" dirty="0" smtClean="0"/>
              <a:t> </a:t>
            </a:r>
            <a:endParaRPr lang="en-US" sz="2000" dirty="0" smtClean="0"/>
          </a:p>
          <a:p>
            <a:pPr marL="274320" lvl="1" indent="-274320">
              <a:buClr>
                <a:schemeClr val="accent3"/>
              </a:buClr>
              <a:buSzPct val="95000"/>
              <a:buFont typeface="Wingdings" pitchFamily="2" charset="2"/>
              <a:buChar char="v"/>
            </a:pPr>
            <a:r>
              <a:rPr lang="en-US" sz="2000" dirty="0" smtClean="0"/>
              <a:t>well-recognized </a:t>
            </a:r>
            <a:r>
              <a:rPr lang="en-US" sz="2000" dirty="0" smtClean="0"/>
              <a:t>cause of abortions in Ruminants and pets</a:t>
            </a:r>
          </a:p>
          <a:p>
            <a:pPr>
              <a:buFont typeface="Wingdings" pitchFamily="2" charset="2"/>
              <a:buChar char="v"/>
            </a:pPr>
            <a:r>
              <a:rPr lang="en-US" sz="2000" dirty="0" smtClean="0"/>
              <a:t> </a:t>
            </a:r>
            <a:r>
              <a:rPr lang="en-US" sz="2000" dirty="0" smtClean="0"/>
              <a:t>has been developed as a </a:t>
            </a:r>
            <a:r>
              <a:rPr lang="en-US" sz="2000" b="1" dirty="0" smtClean="0"/>
              <a:t>biological weapon</a:t>
            </a:r>
            <a:endParaRPr lang="en-US" sz="2000" b="1" dirty="0" smtClean="0"/>
          </a:p>
          <a:p>
            <a:pPr>
              <a:buFont typeface="Wingdings" pitchFamily="2" charset="2"/>
              <a:buChar char="v"/>
            </a:pPr>
            <a:r>
              <a:rPr lang="en-US" sz="2000" dirty="0" smtClean="0"/>
              <a:t>"</a:t>
            </a:r>
            <a:r>
              <a:rPr lang="en-US" sz="2000" dirty="0" smtClean="0"/>
              <a:t>Q" stands for "</a:t>
            </a:r>
            <a:r>
              <a:rPr lang="en-US" sz="2000" dirty="0" smtClean="0"/>
              <a:t>query</a:t>
            </a:r>
          </a:p>
          <a:p>
            <a:pPr>
              <a:buFont typeface="Wingdings" pitchFamily="2" charset="2"/>
              <a:buChar char="v"/>
            </a:pPr>
            <a:r>
              <a:rPr lang="en-US" sz="2000" dirty="0" smtClean="0"/>
              <a:t>First described in </a:t>
            </a:r>
            <a:r>
              <a:rPr lang="en-US" sz="2000" dirty="0" smtClean="0"/>
              <a:t>slaughterhouse workers </a:t>
            </a:r>
            <a:r>
              <a:rPr lang="en-US" sz="2000" dirty="0" smtClean="0"/>
              <a:t>at Brisbane, State of Queensland.</a:t>
            </a:r>
          </a:p>
          <a:p>
            <a:pPr lvl="1">
              <a:buNone/>
            </a:pPr>
            <a:r>
              <a:rPr lang="en-US" sz="2800" b="1" dirty="0" smtClean="0">
                <a:solidFill>
                  <a:schemeClr val="accent1">
                    <a:lumMod val="75000"/>
                  </a:schemeClr>
                </a:solidFill>
              </a:rPr>
              <a:t>Caused </a:t>
            </a:r>
            <a:r>
              <a:rPr lang="en-US" sz="2800" b="1" dirty="0" smtClean="0">
                <a:solidFill>
                  <a:schemeClr val="accent1">
                    <a:lumMod val="75000"/>
                  </a:schemeClr>
                </a:solidFill>
              </a:rPr>
              <a:t>by: </a:t>
            </a:r>
            <a:r>
              <a:rPr lang="en-US" sz="2800" b="1" i="1" dirty="0" err="1" smtClean="0">
                <a:solidFill>
                  <a:schemeClr val="accent1">
                    <a:lumMod val="75000"/>
                  </a:schemeClr>
                </a:solidFill>
              </a:rPr>
              <a:t>Coxilla</a:t>
            </a:r>
            <a:r>
              <a:rPr lang="en-US" sz="2800" b="1" i="1" dirty="0" smtClean="0">
                <a:solidFill>
                  <a:schemeClr val="accent1">
                    <a:lumMod val="75000"/>
                  </a:schemeClr>
                </a:solidFill>
              </a:rPr>
              <a:t> </a:t>
            </a:r>
            <a:r>
              <a:rPr lang="en-US" sz="2800" b="1" i="1" dirty="0" err="1" smtClean="0">
                <a:solidFill>
                  <a:schemeClr val="accent1">
                    <a:lumMod val="75000"/>
                  </a:schemeClr>
                </a:solidFill>
              </a:rPr>
              <a:t>Burneti</a:t>
            </a:r>
            <a:endParaRPr lang="en-US" sz="2800" b="1" i="1" dirty="0" smtClean="0">
              <a:solidFill>
                <a:schemeClr val="accent1">
                  <a:lumMod val="75000"/>
                </a:schemeClr>
              </a:solidFill>
            </a:endParaRPr>
          </a:p>
          <a:p>
            <a:pPr lvl="1">
              <a:buFont typeface="Wingdings" pitchFamily="2" charset="2"/>
              <a:buChar char="v"/>
            </a:pPr>
            <a:r>
              <a:rPr lang="en-US" sz="2000" dirty="0" smtClean="0"/>
              <a:t>Closely </a:t>
            </a:r>
            <a:r>
              <a:rPr lang="en-US" sz="2000" dirty="0" smtClean="0"/>
              <a:t>related to the </a:t>
            </a:r>
            <a:r>
              <a:rPr lang="en-US" sz="2000" dirty="0" err="1" smtClean="0"/>
              <a:t>Rickettsiae</a:t>
            </a:r>
            <a:r>
              <a:rPr lang="en-US" sz="2000" dirty="0" smtClean="0"/>
              <a:t>, but as similar to </a:t>
            </a:r>
            <a:r>
              <a:rPr lang="en-US" sz="1600" i="1" dirty="0" err="1" smtClean="0"/>
              <a:t>Legionella</a:t>
            </a:r>
            <a:r>
              <a:rPr lang="en-US" sz="1600" i="1" dirty="0" smtClean="0"/>
              <a:t> and </a:t>
            </a:r>
            <a:r>
              <a:rPr lang="en-US" sz="1600" i="1" dirty="0" err="1" smtClean="0"/>
              <a:t>Francisella</a:t>
            </a:r>
            <a:r>
              <a:rPr lang="en-US" sz="1600" i="1" dirty="0" smtClean="0"/>
              <a:t>.</a:t>
            </a:r>
            <a:endParaRPr lang="en-US" sz="2000" i="1" dirty="0" smtClean="0">
              <a:solidFill>
                <a:schemeClr val="accent1">
                  <a:lumMod val="75000"/>
                </a:schemeClr>
              </a:solidFill>
            </a:endParaRPr>
          </a:p>
          <a:p>
            <a:pPr lvl="1">
              <a:buFont typeface="Wingdings" pitchFamily="2" charset="2"/>
              <a:buChar char="v"/>
            </a:pPr>
            <a:r>
              <a:rPr lang="en-US" sz="2000" dirty="0" smtClean="0"/>
              <a:t>discovered </a:t>
            </a:r>
            <a:r>
              <a:rPr lang="en-US" sz="2000" dirty="0" smtClean="0"/>
              <a:t>in 1937, </a:t>
            </a:r>
            <a:r>
              <a:rPr lang="en-US" sz="2000" dirty="0" smtClean="0"/>
              <a:t>by </a:t>
            </a:r>
            <a:r>
              <a:rPr lang="en-US" sz="2000" dirty="0" smtClean="0"/>
              <a:t>Frank Macfarlane </a:t>
            </a:r>
            <a:r>
              <a:rPr lang="en-US" sz="2000" b="1" dirty="0" smtClean="0"/>
              <a:t>Burnet</a:t>
            </a:r>
          </a:p>
          <a:p>
            <a:pPr lvl="1">
              <a:buFont typeface="Wingdings" pitchFamily="2" charset="2"/>
              <a:buChar char="v"/>
            </a:pPr>
            <a:r>
              <a:rPr lang="en-US" sz="2000" b="1" dirty="0" smtClean="0"/>
              <a:t>Cox </a:t>
            </a:r>
            <a:r>
              <a:rPr lang="en-US" sz="2000" b="1" dirty="0" smtClean="0"/>
              <a:t>and </a:t>
            </a:r>
            <a:r>
              <a:rPr lang="en-US" sz="2000" b="1" dirty="0" smtClean="0"/>
              <a:t> </a:t>
            </a:r>
            <a:r>
              <a:rPr lang="en-US" sz="2000" b="1" dirty="0" smtClean="0"/>
              <a:t>Davis </a:t>
            </a:r>
            <a:r>
              <a:rPr lang="en-US" sz="2000" dirty="0" smtClean="0"/>
              <a:t>elucidated the transmission when they isolated it from </a:t>
            </a:r>
            <a:r>
              <a:rPr lang="en-US" sz="2000" dirty="0" smtClean="0"/>
              <a:t>ticks.</a:t>
            </a:r>
          </a:p>
          <a:p>
            <a:pPr lvl="1">
              <a:buNone/>
            </a:pPr>
            <a:r>
              <a:rPr lang="en-US" sz="2000" dirty="0" smtClean="0"/>
              <a:t>	</a:t>
            </a:r>
            <a:endParaRPr lang="en-US" sz="2000" b="1" i="1" dirty="0" smtClean="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elc\Desktop\images.png"/>
          <p:cNvPicPr>
            <a:picLocks noChangeAspect="1" noChangeArrowheads="1"/>
          </p:cNvPicPr>
          <p:nvPr/>
        </p:nvPicPr>
        <p:blipFill>
          <a:blip r:embed="rId3"/>
          <a:srcRect/>
          <a:stretch>
            <a:fillRect/>
          </a:stretch>
        </p:blipFill>
        <p:spPr bwMode="auto">
          <a:xfrm>
            <a:off x="2288891" y="2605088"/>
            <a:ext cx="7153742" cy="4252912"/>
          </a:xfrm>
          <a:prstGeom prst="rect">
            <a:avLst/>
          </a:prstGeom>
          <a:noFill/>
        </p:spPr>
      </p:pic>
      <p:sp>
        <p:nvSpPr>
          <p:cNvPr id="2" name="Title 1"/>
          <p:cNvSpPr>
            <a:spLocks noGrp="1"/>
          </p:cNvSpPr>
          <p:nvPr>
            <p:ph type="title"/>
          </p:nvPr>
        </p:nvSpPr>
        <p:spPr>
          <a:xfrm>
            <a:off x="457200" y="685800"/>
            <a:ext cx="8229600" cy="780288"/>
          </a:xfrm>
        </p:spPr>
        <p:txBody>
          <a:bodyPr>
            <a:normAutofit fontScale="90000"/>
          </a:bodyPr>
          <a:lstStyle/>
          <a:p>
            <a:pPr algn="ctr"/>
            <a:r>
              <a:rPr lang="en-US" b="1" dirty="0" smtClean="0"/>
              <a:t>Q. Fever</a:t>
            </a:r>
            <a:endParaRPr lang="en-US" b="1" dirty="0"/>
          </a:p>
        </p:txBody>
      </p:sp>
      <p:sp>
        <p:nvSpPr>
          <p:cNvPr id="3" name="Content Placeholder 2"/>
          <p:cNvSpPr>
            <a:spLocks noGrp="1"/>
          </p:cNvSpPr>
          <p:nvPr>
            <p:ph idx="1"/>
          </p:nvPr>
        </p:nvSpPr>
        <p:spPr>
          <a:xfrm>
            <a:off x="304800" y="1676400"/>
            <a:ext cx="8229600" cy="4953000"/>
          </a:xfrm>
        </p:spPr>
        <p:txBody>
          <a:bodyPr>
            <a:normAutofit/>
          </a:bodyPr>
          <a:lstStyle/>
          <a:p>
            <a:pPr>
              <a:buNone/>
            </a:pPr>
            <a:r>
              <a:rPr lang="en-US" sz="3200" b="1" dirty="0" smtClean="0">
                <a:solidFill>
                  <a:srgbClr val="FF0000"/>
                </a:solidFill>
              </a:rPr>
              <a:t>Susceptible Species:</a:t>
            </a:r>
          </a:p>
          <a:p>
            <a:pPr>
              <a:buNone/>
            </a:pPr>
            <a:r>
              <a:rPr lang="en-US" sz="3200" b="1" dirty="0" smtClean="0"/>
              <a:t> C</a:t>
            </a:r>
            <a:r>
              <a:rPr lang="en-US" sz="2800" dirty="0" smtClean="0"/>
              <a:t>attle</a:t>
            </a:r>
            <a:r>
              <a:rPr lang="en-US" sz="2800" dirty="0" smtClean="0"/>
              <a:t>, sheep, goats, and other domestic mammals,</a:t>
            </a:r>
          </a:p>
          <a:p>
            <a:pPr>
              <a:buNone/>
            </a:pPr>
            <a:r>
              <a:rPr lang="en-US" sz="2800" dirty="0" smtClean="0"/>
              <a:t>Other animals : dogs, cats</a:t>
            </a:r>
            <a:r>
              <a:rPr lang="en-US" sz="2800" dirty="0" smtClean="0"/>
              <a:t>, </a:t>
            </a:r>
            <a:r>
              <a:rPr lang="en-US" sz="2800" dirty="0" smtClean="0">
                <a:solidFill>
                  <a:schemeClr val="bg1"/>
                </a:solidFill>
              </a:rPr>
              <a:t>rabbits, </a:t>
            </a:r>
            <a:r>
              <a:rPr lang="en-US" sz="2800" dirty="0" smtClean="0"/>
              <a:t>horses, pigs, camels, </a:t>
            </a:r>
            <a:r>
              <a:rPr lang="en-US" sz="2800" dirty="0" smtClean="0"/>
              <a:t>buffalo, rodents</a:t>
            </a:r>
            <a:r>
              <a:rPr lang="en-US" sz="2800" dirty="0" smtClean="0">
                <a:solidFill>
                  <a:schemeClr val="bg1"/>
                </a:solidFill>
              </a:rPr>
              <a:t>, and some </a:t>
            </a:r>
            <a:r>
              <a:rPr lang="en-US" sz="2800" dirty="0" smtClean="0"/>
              <a:t>birds.</a:t>
            </a:r>
          </a:p>
          <a:p>
            <a:pPr>
              <a:buNone/>
            </a:pPr>
            <a:r>
              <a:rPr lang="en-US" sz="3200" b="1" dirty="0" smtClean="0">
                <a:solidFill>
                  <a:srgbClr val="FF0000"/>
                </a:solidFill>
              </a:rPr>
              <a:t>Transmission</a:t>
            </a:r>
            <a:r>
              <a:rPr lang="en-US" sz="3200" b="1" dirty="0" smtClean="0">
                <a:solidFill>
                  <a:srgbClr val="FF0000"/>
                </a:solidFill>
              </a:rPr>
              <a:t>:</a:t>
            </a:r>
          </a:p>
          <a:p>
            <a:pPr>
              <a:buFont typeface="Wingdings" pitchFamily="2" charset="2"/>
              <a:buChar char="v"/>
            </a:pPr>
            <a:r>
              <a:rPr lang="en-US" sz="2400" dirty="0" smtClean="0"/>
              <a:t>Inhalation </a:t>
            </a:r>
            <a:r>
              <a:rPr lang="en-US" sz="2400" dirty="0" smtClean="0"/>
              <a:t>of a spore-like small-cell variant, </a:t>
            </a:r>
          </a:p>
          <a:p>
            <a:pPr>
              <a:buFont typeface="Wingdings" pitchFamily="2" charset="2"/>
              <a:buChar char="v"/>
            </a:pPr>
            <a:r>
              <a:rPr lang="en-US" sz="2400" dirty="0" smtClean="0"/>
              <a:t>Contact </a:t>
            </a:r>
            <a:r>
              <a:rPr lang="en-US" sz="2400" dirty="0" smtClean="0"/>
              <a:t>with the milk, urine, feces, vaginal mucus, or</a:t>
            </a:r>
          </a:p>
          <a:p>
            <a:pPr lvl="1">
              <a:buNone/>
            </a:pPr>
            <a:r>
              <a:rPr lang="en-US" dirty="0" smtClean="0"/>
              <a:t>semen of infected animals. </a:t>
            </a:r>
            <a:endParaRPr lang="en-US" dirty="0" smtClean="0"/>
          </a:p>
          <a:p>
            <a:pPr>
              <a:buFont typeface="Wingdings" pitchFamily="2" charset="2"/>
              <a:buChar char="v"/>
            </a:pPr>
            <a:r>
              <a:rPr lang="en-US" sz="3600" b="1" i="1" u="sng" dirty="0" smtClean="0">
                <a:solidFill>
                  <a:srgbClr val="FF0000"/>
                </a:solidFill>
              </a:rPr>
              <a:t>Rarely</a:t>
            </a:r>
            <a:r>
              <a:rPr lang="en-US" sz="3600" dirty="0" smtClean="0"/>
              <a:t>, </a:t>
            </a:r>
            <a:r>
              <a:rPr lang="en-US" sz="3600" dirty="0" smtClean="0">
                <a:solidFill>
                  <a:srgbClr val="FF0000"/>
                </a:solidFill>
              </a:rPr>
              <a:t>the disease is </a:t>
            </a:r>
            <a:r>
              <a:rPr lang="en-US" sz="3600" dirty="0" smtClean="0">
                <a:solidFill>
                  <a:srgbClr val="FF0000"/>
                </a:solidFill>
              </a:rPr>
              <a:t>tick-borne.</a:t>
            </a:r>
            <a:endParaRPr lang="en-US" sz="3600" dirty="0" smtClean="0">
              <a:solidFill>
                <a:srgbClr val="FF0000"/>
              </a:solidFill>
            </a:endParaRPr>
          </a:p>
          <a:p>
            <a:pPr>
              <a:buNone/>
            </a:pPr>
            <a:endParaRPr lang="en-US" sz="3200" dirty="0"/>
          </a:p>
        </p:txBody>
      </p:sp>
      <p:pic>
        <p:nvPicPr>
          <p:cNvPr id="4" name="Picture 3"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smtClean="0"/>
              <a:t>Q. Fever</a:t>
            </a:r>
            <a:endParaRPr lang="en-US" b="1" dirty="0"/>
          </a:p>
        </p:txBody>
      </p:sp>
      <p:sp>
        <p:nvSpPr>
          <p:cNvPr id="3" name="Content Placeholder 2"/>
          <p:cNvSpPr>
            <a:spLocks noGrp="1"/>
          </p:cNvSpPr>
          <p:nvPr>
            <p:ph idx="1"/>
          </p:nvPr>
        </p:nvSpPr>
        <p:spPr>
          <a:xfrm>
            <a:off x="304800" y="1524000"/>
            <a:ext cx="8610600" cy="5334000"/>
          </a:xfrm>
        </p:spPr>
        <p:txBody>
          <a:bodyPr>
            <a:normAutofit fontScale="85000" lnSpcReduction="10000"/>
          </a:bodyPr>
          <a:lstStyle/>
          <a:p>
            <a:pPr>
              <a:buNone/>
            </a:pPr>
            <a:r>
              <a:rPr lang="en-US" sz="2800" b="1" i="1" dirty="0" smtClean="0"/>
              <a:t>C. </a:t>
            </a:r>
            <a:r>
              <a:rPr lang="en-US" sz="2800" b="1" i="1" dirty="0" err="1" smtClean="0"/>
              <a:t>b</a:t>
            </a:r>
            <a:r>
              <a:rPr lang="en-US" sz="2800" b="1" i="1" dirty="0" err="1" smtClean="0"/>
              <a:t>urneti</a:t>
            </a:r>
            <a:r>
              <a:rPr lang="en-US" sz="2800" b="1" i="1" dirty="0" smtClean="0"/>
              <a:t> </a:t>
            </a:r>
            <a:r>
              <a:rPr lang="en-US" sz="2800" dirty="0" smtClean="0"/>
              <a:t>resides </a:t>
            </a:r>
            <a:r>
              <a:rPr lang="en-US" sz="2800" dirty="0" smtClean="0"/>
              <a:t>and reproduces in the acidified </a:t>
            </a:r>
            <a:r>
              <a:rPr lang="en-US" sz="2800" dirty="0" err="1" smtClean="0"/>
              <a:t>phagolysosomes</a:t>
            </a:r>
            <a:r>
              <a:rPr lang="en-US" sz="2800" dirty="0" smtClean="0"/>
              <a:t> of host </a:t>
            </a:r>
            <a:r>
              <a:rPr lang="en-US" sz="2800" dirty="0" err="1" smtClean="0"/>
              <a:t>monocytes</a:t>
            </a:r>
            <a:r>
              <a:rPr lang="en-US" sz="2800" dirty="0" smtClean="0"/>
              <a:t> and macrophages. </a:t>
            </a:r>
            <a:endParaRPr lang="en-US" sz="2800" b="1" dirty="0" smtClean="0">
              <a:solidFill>
                <a:srgbClr val="FF0000"/>
              </a:solidFill>
            </a:endParaRPr>
          </a:p>
          <a:p>
            <a:pPr>
              <a:buNone/>
            </a:pPr>
            <a:r>
              <a:rPr lang="en-US" sz="3200" b="1" dirty="0" smtClean="0">
                <a:solidFill>
                  <a:srgbClr val="FF0000"/>
                </a:solidFill>
              </a:rPr>
              <a:t>Clinical </a:t>
            </a:r>
            <a:r>
              <a:rPr lang="en-US" sz="3200" b="1" dirty="0" smtClean="0">
                <a:solidFill>
                  <a:srgbClr val="FF0000"/>
                </a:solidFill>
              </a:rPr>
              <a:t>Sign:</a:t>
            </a:r>
            <a:r>
              <a:rPr lang="en-US" sz="3200" dirty="0" smtClean="0"/>
              <a:t> </a:t>
            </a:r>
            <a:endParaRPr lang="en-US" sz="1900" dirty="0" smtClean="0"/>
          </a:p>
          <a:p>
            <a:pPr>
              <a:buFont typeface="Wingdings" pitchFamily="2" charset="2"/>
              <a:buChar char="q"/>
            </a:pPr>
            <a:r>
              <a:rPr lang="en-US" dirty="0" smtClean="0"/>
              <a:t>Typical </a:t>
            </a:r>
            <a:r>
              <a:rPr lang="en-US" dirty="0" smtClean="0"/>
              <a:t>clinical signs </a:t>
            </a:r>
            <a:r>
              <a:rPr lang="en-US" dirty="0" smtClean="0"/>
              <a:t>:</a:t>
            </a:r>
          </a:p>
          <a:p>
            <a:pPr lvl="6">
              <a:buFont typeface="Wingdings" pitchFamily="2" charset="2"/>
              <a:buChar char="q"/>
            </a:pPr>
            <a:r>
              <a:rPr lang="en-US" sz="2600" dirty="0" smtClean="0"/>
              <a:t> Late Abortion, </a:t>
            </a:r>
          </a:p>
          <a:p>
            <a:pPr lvl="6">
              <a:buFont typeface="Wingdings" pitchFamily="2" charset="2"/>
              <a:buChar char="q"/>
            </a:pPr>
            <a:r>
              <a:rPr lang="en-US" sz="2600" dirty="0" smtClean="0"/>
              <a:t>S</a:t>
            </a:r>
            <a:r>
              <a:rPr lang="en-US" sz="2600" dirty="0" smtClean="0"/>
              <a:t>tillbirth, </a:t>
            </a:r>
          </a:p>
          <a:p>
            <a:pPr lvl="6">
              <a:buFont typeface="Wingdings" pitchFamily="2" charset="2"/>
              <a:buChar char="q"/>
            </a:pPr>
            <a:r>
              <a:rPr lang="en-US" sz="2600" dirty="0" smtClean="0"/>
              <a:t>W</a:t>
            </a:r>
            <a:r>
              <a:rPr lang="en-US" sz="2600" dirty="0" smtClean="0"/>
              <a:t>eak calves, and </a:t>
            </a:r>
          </a:p>
          <a:p>
            <a:pPr lvl="6">
              <a:buFont typeface="Wingdings" pitchFamily="2" charset="2"/>
              <a:buChar char="q"/>
            </a:pPr>
            <a:r>
              <a:rPr lang="en-US" sz="2600" dirty="0" smtClean="0"/>
              <a:t>R</a:t>
            </a:r>
            <a:r>
              <a:rPr lang="en-US" sz="2600" dirty="0" smtClean="0"/>
              <a:t>epeat breeding.</a:t>
            </a:r>
          </a:p>
          <a:p>
            <a:pPr>
              <a:buFont typeface="Wingdings" pitchFamily="2" charset="2"/>
              <a:buChar char="q"/>
            </a:pPr>
            <a:r>
              <a:rPr lang="en-US" dirty="0" smtClean="0"/>
              <a:t>Moreover</a:t>
            </a:r>
            <a:r>
              <a:rPr lang="en-US" dirty="0" smtClean="0"/>
              <a:t>, experimental inoculation </a:t>
            </a:r>
            <a:r>
              <a:rPr lang="en-US" i="1" dirty="0" smtClean="0"/>
              <a:t>in </a:t>
            </a:r>
            <a:r>
              <a:rPr lang="en-US" i="1" dirty="0" smtClean="0"/>
              <a:t>cattle </a:t>
            </a:r>
            <a:endParaRPr lang="en-US" i="1" dirty="0" smtClean="0"/>
          </a:p>
          <a:p>
            <a:pPr lvl="5">
              <a:buFont typeface="Wingdings" pitchFamily="2" charset="2"/>
              <a:buChar char="q"/>
            </a:pPr>
            <a:r>
              <a:rPr lang="en-US" sz="2600" i="1" dirty="0" smtClean="0"/>
              <a:t>respiratory </a:t>
            </a:r>
            <a:r>
              <a:rPr lang="en-US" sz="2600" i="1" dirty="0" smtClean="0"/>
              <a:t>disorders </a:t>
            </a:r>
            <a:r>
              <a:rPr lang="en-US" sz="2600" i="1" dirty="0" smtClean="0"/>
              <a:t>and </a:t>
            </a:r>
            <a:r>
              <a:rPr lang="en-US" sz="2600" dirty="0" smtClean="0"/>
              <a:t>cardiac </a:t>
            </a:r>
            <a:r>
              <a:rPr lang="en-US" sz="2600" dirty="0" smtClean="0"/>
              <a:t>failures (</a:t>
            </a:r>
            <a:r>
              <a:rPr lang="en-US" sz="2600" dirty="0" err="1" smtClean="0"/>
              <a:t>myocarditis</a:t>
            </a:r>
            <a:r>
              <a:rPr lang="en-US" sz="2600" dirty="0" smtClean="0"/>
              <a:t>)</a:t>
            </a:r>
          </a:p>
          <a:p>
            <a:pPr lvl="5">
              <a:buFont typeface="Wingdings" pitchFamily="2" charset="2"/>
              <a:buChar char="q"/>
            </a:pPr>
            <a:r>
              <a:rPr lang="en-US" sz="2600" dirty="0" smtClean="0"/>
              <a:t>frequent </a:t>
            </a:r>
            <a:r>
              <a:rPr lang="en-US" sz="2600" dirty="0" smtClean="0"/>
              <a:t>abortions and irregular repeat </a:t>
            </a:r>
            <a:r>
              <a:rPr lang="en-US" sz="2600" dirty="0" err="1" smtClean="0"/>
              <a:t>breedings</a:t>
            </a:r>
            <a:r>
              <a:rPr lang="en-US" sz="2600" dirty="0" smtClean="0"/>
              <a:t>.</a:t>
            </a:r>
          </a:p>
          <a:p>
            <a:pPr>
              <a:buFont typeface="Wingdings" pitchFamily="2" charset="2"/>
              <a:buChar char="q"/>
            </a:pPr>
            <a:r>
              <a:rPr lang="en-US" dirty="0" smtClean="0"/>
              <a:t>Once a </a:t>
            </a:r>
            <a:r>
              <a:rPr lang="en-US" dirty="0" smtClean="0"/>
              <a:t>animal is </a:t>
            </a:r>
            <a:r>
              <a:rPr lang="en-US" dirty="0" smtClean="0"/>
              <a:t>infected, </a:t>
            </a:r>
            <a:r>
              <a:rPr lang="en-US" i="1" dirty="0" smtClean="0"/>
              <a:t>C </a:t>
            </a:r>
            <a:r>
              <a:rPr lang="en-US" i="1" dirty="0" err="1" smtClean="0"/>
              <a:t>burnetii</a:t>
            </a:r>
            <a:r>
              <a:rPr lang="en-US" dirty="0" smtClean="0"/>
              <a:t> can localize in mammary glands</a:t>
            </a:r>
            <a:r>
              <a:rPr lang="en-US" dirty="0" smtClean="0"/>
              <a:t>, </a:t>
            </a:r>
            <a:r>
              <a:rPr lang="en-US" dirty="0" smtClean="0"/>
              <a:t>placenta, and uterus, from which it may be shed in subsequent parturitions and lactations.</a:t>
            </a:r>
            <a:endParaRPr lang="en-US" dirty="0" smtClean="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smtClean="0"/>
              <a:t>Q. Fever</a:t>
            </a:r>
            <a:endParaRPr lang="en-US" b="1" dirty="0"/>
          </a:p>
        </p:txBody>
      </p:sp>
      <p:sp>
        <p:nvSpPr>
          <p:cNvPr id="3" name="Content Placeholder 2"/>
          <p:cNvSpPr>
            <a:spLocks noGrp="1"/>
          </p:cNvSpPr>
          <p:nvPr>
            <p:ph idx="1"/>
          </p:nvPr>
        </p:nvSpPr>
        <p:spPr>
          <a:xfrm>
            <a:off x="0" y="1676400"/>
            <a:ext cx="9144000" cy="4800600"/>
          </a:xfrm>
        </p:spPr>
        <p:txBody>
          <a:bodyPr>
            <a:normAutofit fontScale="92500" lnSpcReduction="20000"/>
          </a:bodyPr>
          <a:lstStyle/>
          <a:p>
            <a:pPr>
              <a:buNone/>
            </a:pPr>
            <a:r>
              <a:rPr lang="en-US" sz="3200" b="1" dirty="0" smtClean="0">
                <a:solidFill>
                  <a:srgbClr val="FF0000"/>
                </a:solidFill>
              </a:rPr>
              <a:t>Necropsy Lesion:</a:t>
            </a:r>
          </a:p>
          <a:p>
            <a:pPr>
              <a:buNone/>
            </a:pPr>
            <a:r>
              <a:rPr lang="en-US" sz="3200" b="1" dirty="0" smtClean="0">
                <a:solidFill>
                  <a:srgbClr val="FF0000"/>
                </a:solidFill>
              </a:rPr>
              <a:t> - </a:t>
            </a:r>
            <a:r>
              <a:rPr lang="en-US" sz="3200" dirty="0" err="1" smtClean="0"/>
              <a:t>Necrotsing</a:t>
            </a:r>
            <a:r>
              <a:rPr lang="en-US" sz="3200" dirty="0" smtClean="0"/>
              <a:t> </a:t>
            </a:r>
            <a:r>
              <a:rPr lang="en-US" sz="3200" dirty="0" err="1" smtClean="0"/>
              <a:t>placentitis</a:t>
            </a:r>
            <a:r>
              <a:rPr lang="en-US" sz="3200" dirty="0" smtClean="0"/>
              <a:t> in ruminants</a:t>
            </a:r>
          </a:p>
          <a:p>
            <a:pPr>
              <a:buNone/>
            </a:pPr>
            <a:endParaRPr lang="en-US" sz="3200" dirty="0" smtClean="0"/>
          </a:p>
          <a:p>
            <a:pPr>
              <a:buNone/>
            </a:pPr>
            <a:r>
              <a:rPr lang="en-US" sz="3200" b="1" dirty="0" smtClean="0">
                <a:solidFill>
                  <a:srgbClr val="FF0000"/>
                </a:solidFill>
              </a:rPr>
              <a:t>Diagnosis</a:t>
            </a:r>
            <a:r>
              <a:rPr lang="en-US" sz="3200" b="1" dirty="0" smtClean="0">
                <a:solidFill>
                  <a:srgbClr val="FF0000"/>
                </a:solidFill>
              </a:rPr>
              <a:t>:</a:t>
            </a:r>
          </a:p>
          <a:p>
            <a:pPr marL="514350" lvl="0" indent="-514350">
              <a:buFont typeface="+mj-lt"/>
              <a:buAutoNum type="arabicPeriod"/>
            </a:pPr>
            <a:r>
              <a:rPr lang="en-US" b="1" dirty="0" smtClean="0"/>
              <a:t>I</a:t>
            </a:r>
            <a:r>
              <a:rPr lang="en-US" b="1" dirty="0" smtClean="0"/>
              <a:t>solation and identification </a:t>
            </a:r>
            <a:r>
              <a:rPr lang="en-US" dirty="0" smtClean="0"/>
              <a:t>of organisms in case of infectious abortion</a:t>
            </a:r>
            <a:endParaRPr lang="en-US" dirty="0" smtClean="0"/>
          </a:p>
          <a:p>
            <a:pPr marL="514350" lvl="0" indent="-514350">
              <a:buFont typeface="+mj-lt"/>
              <a:buAutoNum type="arabicPeriod"/>
            </a:pPr>
            <a:r>
              <a:rPr lang="en-US" b="1" dirty="0" err="1" smtClean="0"/>
              <a:t>Immunohistochemical</a:t>
            </a:r>
            <a:r>
              <a:rPr lang="en-US" b="1" dirty="0" smtClean="0"/>
              <a:t> Test</a:t>
            </a:r>
            <a:r>
              <a:rPr lang="en-US" b="1" dirty="0" smtClean="0"/>
              <a:t>:                                                                                </a:t>
            </a:r>
            <a:r>
              <a:rPr lang="en-US" dirty="0" smtClean="0"/>
              <a:t>	for the presence of </a:t>
            </a:r>
            <a:r>
              <a:rPr lang="en-US" dirty="0" err="1" smtClean="0"/>
              <a:t>Ab</a:t>
            </a:r>
            <a:r>
              <a:rPr lang="en-US" dirty="0" smtClean="0"/>
              <a:t> against the </a:t>
            </a:r>
            <a:r>
              <a:rPr lang="en-US" i="1" dirty="0" smtClean="0"/>
              <a:t>C. </a:t>
            </a:r>
            <a:r>
              <a:rPr lang="en-US" i="1" dirty="0" err="1" smtClean="0"/>
              <a:t>burnetii</a:t>
            </a:r>
            <a:r>
              <a:rPr lang="en-US" i="1" dirty="0" smtClean="0"/>
              <a:t> </a:t>
            </a:r>
            <a:endParaRPr lang="en-US" i="1" dirty="0" smtClean="0"/>
          </a:p>
          <a:p>
            <a:pPr marL="514350" lvl="0" indent="-514350">
              <a:buFont typeface="+mj-lt"/>
              <a:buAutoNum type="arabicPeriod"/>
            </a:pPr>
            <a:r>
              <a:rPr lang="en-US" b="1" i="1" dirty="0" err="1" smtClean="0"/>
              <a:t>Immunofluoresence</a:t>
            </a:r>
            <a:r>
              <a:rPr lang="en-US" b="1" i="1" dirty="0" smtClean="0"/>
              <a:t> Test </a:t>
            </a:r>
            <a:r>
              <a:rPr lang="en-US" i="1" dirty="0" smtClean="0"/>
              <a:t>on Paired sera taken 2 week apart to detect recent infection</a:t>
            </a:r>
            <a:endParaRPr lang="en-US" dirty="0" smtClean="0"/>
          </a:p>
          <a:p>
            <a:pPr marL="514350" lvl="0" indent="-514350">
              <a:buFont typeface="+mj-lt"/>
              <a:buAutoNum type="arabicPeriod"/>
            </a:pPr>
            <a:r>
              <a:rPr lang="en-US" b="1" dirty="0" smtClean="0"/>
              <a:t>PCR:</a:t>
            </a:r>
          </a:p>
          <a:p>
            <a:pPr marL="880110" lvl="1" indent="-514350">
              <a:buNone/>
            </a:pPr>
            <a:r>
              <a:rPr lang="en-US" sz="2600" dirty="0" smtClean="0"/>
              <a:t>	To detect </a:t>
            </a:r>
            <a:r>
              <a:rPr lang="en-US" sz="2600" i="1" dirty="0" smtClean="0"/>
              <a:t>C. </a:t>
            </a:r>
            <a:r>
              <a:rPr lang="en-US" sz="2600" i="1" dirty="0" err="1" smtClean="0"/>
              <a:t>burnetii</a:t>
            </a:r>
            <a:r>
              <a:rPr lang="en-US" sz="2600" i="1" dirty="0" smtClean="0"/>
              <a:t> in tissue</a:t>
            </a:r>
            <a:r>
              <a:rPr lang="en-US" sz="2600" dirty="0" smtClean="0"/>
              <a:t>. </a:t>
            </a:r>
            <a:endParaRPr lang="en-US" sz="2600" dirty="0" smtClean="0"/>
          </a:p>
          <a:p>
            <a:pPr marL="880110" lvl="1" indent="-514350">
              <a:buFont typeface="Wingdings" pitchFamily="2" charset="2"/>
              <a:buChar char="ü"/>
            </a:pPr>
            <a:endParaRPr lang="en-US" sz="2600" dirty="0" smtClean="0"/>
          </a:p>
          <a:p>
            <a:pPr marL="880110" lvl="1" indent="-514350">
              <a:buFont typeface="Wingdings" pitchFamily="2" charset="2"/>
              <a:buChar char="ü"/>
            </a:pPr>
            <a:endParaRPr lang="en-US" sz="2600" dirty="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pic>
        <p:nvPicPr>
          <p:cNvPr id="9219" name="Picture 3" descr="C:\Users\elc\Desktop\download (2).jpg"/>
          <p:cNvPicPr>
            <a:picLocks noChangeAspect="1" noChangeArrowheads="1"/>
          </p:cNvPicPr>
          <p:nvPr/>
        </p:nvPicPr>
        <p:blipFill>
          <a:blip r:embed="rId5"/>
          <a:srcRect/>
          <a:stretch>
            <a:fillRect/>
          </a:stretch>
        </p:blipFill>
        <p:spPr bwMode="auto">
          <a:xfrm>
            <a:off x="6324600" y="1138527"/>
            <a:ext cx="2819400" cy="23285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download (1).jpg"/>
          <p:cNvPicPr>
            <a:picLocks noChangeAspect="1" noChangeArrowheads="1"/>
          </p:cNvPicPr>
          <p:nvPr/>
        </p:nvPicPr>
        <p:blipFill>
          <a:blip r:embed="rId3"/>
          <a:srcRect/>
          <a:stretch>
            <a:fillRect/>
          </a:stretch>
        </p:blipFill>
        <p:spPr bwMode="auto">
          <a:xfrm>
            <a:off x="76200" y="990600"/>
            <a:ext cx="8991600" cy="5867400"/>
          </a:xfrm>
          <a:prstGeom prst="rect">
            <a:avLst/>
          </a:prstGeom>
          <a:ln>
            <a:noFill/>
          </a:ln>
          <a:effectLst>
            <a:softEdge rad="112500"/>
          </a:effectLst>
        </p:spPr>
      </p:pic>
      <p:sp>
        <p:nvSpPr>
          <p:cNvPr id="2" name="Title 1"/>
          <p:cNvSpPr>
            <a:spLocks noGrp="1"/>
          </p:cNvSpPr>
          <p:nvPr>
            <p:ph type="title"/>
          </p:nvPr>
        </p:nvSpPr>
        <p:spPr>
          <a:xfrm>
            <a:off x="2590800" y="1734312"/>
            <a:ext cx="4419600" cy="932688"/>
          </a:xfrm>
        </p:spPr>
        <p:txBody>
          <a:bodyPr>
            <a:noAutofit/>
          </a:bodyPr>
          <a:lstStyle/>
          <a:p>
            <a:pPr algn="ctr"/>
            <a:r>
              <a:rPr lang="en-US" sz="6600" b="1" dirty="0" smtClean="0">
                <a:solidFill>
                  <a:schemeClr val="bg1"/>
                </a:solidFill>
              </a:rPr>
              <a:t>Thanks</a:t>
            </a:r>
            <a:endParaRPr lang="en-US" sz="5400" b="1" dirty="0">
              <a:solidFill>
                <a:schemeClr val="bg1"/>
              </a:solidFill>
            </a:endParaRPr>
          </a:p>
        </p:txBody>
      </p:sp>
      <p:pic>
        <p:nvPicPr>
          <p:cNvPr id="4" name="Picture 5"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15864" y="25807"/>
            <a:ext cx="1251936" cy="119339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96112"/>
            <a:ext cx="6858000" cy="932688"/>
          </a:xfrm>
        </p:spPr>
        <p:txBody>
          <a:bodyPr>
            <a:noAutofit/>
          </a:bodyPr>
          <a:lstStyle/>
          <a:p>
            <a:pPr algn="ctr"/>
            <a:r>
              <a:rPr lang="en-US" sz="6600" b="1" dirty="0" err="1" smtClean="0"/>
              <a:t>Rickettsia</a:t>
            </a:r>
            <a:endParaRPr lang="en-US" sz="5400" b="1" dirty="0">
              <a:solidFill>
                <a:srgbClr val="002060"/>
              </a:solidFill>
            </a:endParaRPr>
          </a:p>
        </p:txBody>
      </p:sp>
      <p:pic>
        <p:nvPicPr>
          <p:cNvPr id="4" name="Picture 5"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15864" y="25807"/>
            <a:ext cx="1251936" cy="1193393"/>
          </a:xfrm>
          <a:prstGeom prst="rect">
            <a:avLst/>
          </a:prstGeom>
        </p:spPr>
      </p:pic>
      <p:sp>
        <p:nvSpPr>
          <p:cNvPr id="6" name="Rectangle 5"/>
          <p:cNvSpPr/>
          <p:nvPr/>
        </p:nvSpPr>
        <p:spPr>
          <a:xfrm>
            <a:off x="228600" y="2348437"/>
            <a:ext cx="4419600" cy="4247317"/>
          </a:xfrm>
          <a:prstGeom prst="rect">
            <a:avLst/>
          </a:prstGeom>
        </p:spPr>
        <p:txBody>
          <a:bodyPr wrap="square">
            <a:spAutoFit/>
          </a:bodyPr>
          <a:lstStyle/>
          <a:p>
            <a:pPr algn="just">
              <a:lnSpc>
                <a:spcPct val="150000"/>
              </a:lnSpc>
              <a:buFont typeface="Wingdings" pitchFamily="2" charset="2"/>
              <a:buChar char="q"/>
            </a:pPr>
            <a:r>
              <a:rPr lang="en-US" sz="2000" b="1" dirty="0" smtClean="0">
                <a:latin typeface="Times New Roman" pitchFamily="18" charset="0"/>
                <a:cs typeface="Times New Roman" pitchFamily="18" charset="0"/>
              </a:rPr>
              <a:t>A</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genus</a:t>
            </a:r>
            <a:r>
              <a:rPr lang="en-US" sz="2000" b="1" dirty="0" smtClean="0">
                <a:latin typeface="Times New Roman" pitchFamily="18" charset="0"/>
                <a:cs typeface="Times New Roman" pitchFamily="18" charset="0"/>
              </a:rPr>
              <a:t> of </a:t>
            </a:r>
            <a:r>
              <a:rPr lang="en-US" sz="2000" b="1" dirty="0" err="1" smtClean="0">
                <a:latin typeface="Times New Roman" pitchFamily="18" charset="0"/>
                <a:cs typeface="Times New Roman" pitchFamily="18" charset="0"/>
              </a:rPr>
              <a:t>nonmotile</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Gram-negative, </a:t>
            </a:r>
            <a:r>
              <a:rPr lang="en-US" sz="2000" b="1" dirty="0" err="1" smtClean="0">
                <a:latin typeface="Times New Roman" pitchFamily="18" charset="0"/>
                <a:cs typeface="Times New Roman" pitchFamily="18" charset="0"/>
              </a:rPr>
              <a:t>nonspore</a:t>
            </a:r>
            <a:r>
              <a:rPr lang="en-US" sz="2000" b="1" dirty="0" smtClean="0">
                <a:latin typeface="Times New Roman" pitchFamily="18" charset="0"/>
                <a:cs typeface="Times New Roman" pitchFamily="18" charset="0"/>
              </a:rPr>
              <a:t>-forming, highly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pleomorphic</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cocci</a:t>
            </a:r>
            <a:r>
              <a:rPr lang="en-US" sz="2000" b="1" dirty="0" smtClean="0">
                <a:latin typeface="Times New Roman" pitchFamily="18" charset="0"/>
                <a:cs typeface="Times New Roman" pitchFamily="18" charset="0"/>
              </a:rPr>
              <a:t>, bacilli and thread shaped bacteria.</a:t>
            </a:r>
          </a:p>
          <a:p>
            <a:pPr algn="just">
              <a:lnSpc>
                <a:spcPct val="150000"/>
              </a:lnSpc>
              <a:buFont typeface="Wingdings" pitchFamily="2" charset="2"/>
              <a:buChar char="q"/>
            </a:pPr>
            <a:endParaRPr lang="en-US" sz="2000" b="1" dirty="0" smtClean="0">
              <a:latin typeface="Times New Roman" pitchFamily="18" charset="0"/>
              <a:cs typeface="Times New Roman" pitchFamily="18" charset="0"/>
            </a:endParaRPr>
          </a:p>
          <a:p>
            <a:pPr algn="just">
              <a:lnSpc>
                <a:spcPct val="150000"/>
              </a:lnSpc>
              <a:buFont typeface="Wingdings" pitchFamily="2" charset="2"/>
              <a:buChar char="q"/>
            </a:pPr>
            <a:r>
              <a:rPr lang="en-US" sz="2000" b="1" dirty="0" smtClean="0">
                <a:latin typeface="Times New Roman" pitchFamily="18" charset="0"/>
                <a:cs typeface="Times New Roman" pitchFamily="18" charset="0"/>
              </a:rPr>
              <a:t>Genus</a:t>
            </a:r>
            <a:r>
              <a:rPr lang="en-US" sz="2000" b="1" dirty="0" smtClean="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Rickettsia</a:t>
            </a:r>
            <a:r>
              <a:rPr lang="en-US" sz="2000" b="1" dirty="0" smtClean="0">
                <a:latin typeface="Times New Roman" pitchFamily="18" charset="0"/>
                <a:cs typeface="Times New Roman" pitchFamily="18" charset="0"/>
              </a:rPr>
              <a:t> was named after </a:t>
            </a:r>
            <a:r>
              <a:rPr lang="en-US" sz="2000" b="1" dirty="0" smtClean="0">
                <a:solidFill>
                  <a:schemeClr val="accent1">
                    <a:lumMod val="75000"/>
                  </a:schemeClr>
                </a:solidFill>
                <a:latin typeface="Times New Roman" pitchFamily="18" charset="0"/>
                <a:cs typeface="Times New Roman" pitchFamily="18" charset="0"/>
              </a:rPr>
              <a:t>Howard Taylor Ricketts</a:t>
            </a:r>
            <a:r>
              <a:rPr lang="en-US" sz="2000" b="1" dirty="0" smtClean="0">
                <a:latin typeface="Times New Roman" pitchFamily="18" charset="0"/>
                <a:cs typeface="Times New Roman" pitchFamily="18" charset="0"/>
              </a:rPr>
              <a:t>, in </a:t>
            </a:r>
            <a:r>
              <a:rPr lang="en-US" sz="2000" b="1" dirty="0" err="1" smtClean="0">
                <a:latin typeface="Times New Roman" pitchFamily="18" charset="0"/>
                <a:cs typeface="Times New Roman" pitchFamily="18" charset="0"/>
              </a:rPr>
              <a:t>honour</a:t>
            </a:r>
            <a:r>
              <a:rPr lang="en-US" sz="2000" b="1" dirty="0" smtClean="0">
                <a:latin typeface="Times New Roman" pitchFamily="18" charset="0"/>
                <a:cs typeface="Times New Roman" pitchFamily="18" charset="0"/>
              </a:rPr>
              <a:t> of his pioneering work on tick-borne spotted fever.</a:t>
            </a:r>
            <a:endParaRPr lang="en-US" sz="2000" b="1" dirty="0" smtClean="0">
              <a:latin typeface="Times New Roman" pitchFamily="18" charset="0"/>
              <a:cs typeface="Times New Roman" pitchFamily="18" charset="0"/>
            </a:endParaRPr>
          </a:p>
        </p:txBody>
      </p:sp>
      <p:sp>
        <p:nvSpPr>
          <p:cNvPr id="7" name="Rectangle 6"/>
          <p:cNvSpPr/>
          <p:nvPr/>
        </p:nvSpPr>
        <p:spPr>
          <a:xfrm>
            <a:off x="4572000" y="5943600"/>
            <a:ext cx="4572000" cy="646331"/>
          </a:xfrm>
          <a:prstGeom prst="rect">
            <a:avLst/>
          </a:prstGeom>
        </p:spPr>
        <p:txBody>
          <a:bodyPr>
            <a:spAutoFit/>
          </a:bodyPr>
          <a:lstStyle/>
          <a:p>
            <a:r>
              <a:rPr lang="en-US" dirty="0" smtClean="0"/>
              <a:t>Red-</a:t>
            </a:r>
            <a:r>
              <a:rPr lang="en-US" dirty="0" smtClean="0">
                <a:hlinkClick r:id="rId5" tooltip="Staining"/>
              </a:rPr>
              <a:t>stained</a:t>
            </a:r>
            <a:r>
              <a:rPr lang="en-US" dirty="0" smtClean="0"/>
              <a:t> </a:t>
            </a:r>
            <a:r>
              <a:rPr lang="en-US" i="1" dirty="0" err="1" smtClean="0">
                <a:hlinkClick r:id="rId6" tooltip="Rickettsia rickettsii"/>
              </a:rPr>
              <a:t>Rickettsia</a:t>
            </a:r>
            <a:r>
              <a:rPr lang="en-US" i="1" dirty="0" smtClean="0">
                <a:hlinkClick r:id="rId6" tooltip="Rickettsia rickettsii"/>
              </a:rPr>
              <a:t> </a:t>
            </a:r>
            <a:r>
              <a:rPr lang="en-US" i="1" dirty="0" err="1" smtClean="0">
                <a:hlinkClick r:id="rId6" tooltip="Rickettsia rickettsii"/>
              </a:rPr>
              <a:t>rickettsii</a:t>
            </a:r>
            <a:r>
              <a:rPr lang="en-US" dirty="0" smtClean="0"/>
              <a:t> visible in cells of an </a:t>
            </a:r>
            <a:r>
              <a:rPr lang="en-US" dirty="0" err="1" smtClean="0">
                <a:hlinkClick r:id="rId7" tooltip="Ixodidae"/>
              </a:rPr>
              <a:t>Ixodid</a:t>
            </a:r>
            <a:r>
              <a:rPr lang="en-US" dirty="0" smtClean="0"/>
              <a:t> </a:t>
            </a:r>
            <a:r>
              <a:rPr lang="en-US" dirty="0" smtClean="0">
                <a:hlinkClick r:id="rId8" tooltip="Vector (epidemiology)"/>
              </a:rPr>
              <a:t>vector</a:t>
            </a:r>
            <a:r>
              <a:rPr lang="en-US" dirty="0" smtClean="0"/>
              <a:t> </a:t>
            </a:r>
            <a:r>
              <a:rPr lang="en-US" dirty="0" smtClean="0">
                <a:hlinkClick r:id="rId9" tooltip="Tick"/>
              </a:rPr>
              <a:t>tick</a:t>
            </a:r>
            <a:endParaRPr lang="en-US" dirty="0"/>
          </a:p>
        </p:txBody>
      </p:sp>
      <p:pic>
        <p:nvPicPr>
          <p:cNvPr id="1026" name="Picture 2" descr="C:\Users\elc\Desktop\KAUSHAL KUMARwork\220px-Rickettsia_rickettsii.jpg"/>
          <p:cNvPicPr>
            <a:picLocks noChangeAspect="1" noChangeArrowheads="1"/>
          </p:cNvPicPr>
          <p:nvPr/>
        </p:nvPicPr>
        <p:blipFill>
          <a:blip r:embed="rId10"/>
          <a:srcRect/>
          <a:stretch>
            <a:fillRect/>
          </a:stretch>
        </p:blipFill>
        <p:spPr bwMode="auto">
          <a:xfrm>
            <a:off x="4895850" y="2447924"/>
            <a:ext cx="3714750" cy="34783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62712"/>
            <a:ext cx="6858000" cy="932688"/>
          </a:xfrm>
        </p:spPr>
        <p:txBody>
          <a:bodyPr>
            <a:normAutofit/>
          </a:bodyPr>
          <a:lstStyle/>
          <a:p>
            <a:pPr algn="ctr"/>
            <a:r>
              <a:rPr lang="en-US" sz="5400" b="1" dirty="0" err="1" smtClean="0"/>
              <a:t>Rickettsial</a:t>
            </a:r>
            <a:r>
              <a:rPr lang="en-US" sz="5400" b="1" dirty="0" smtClean="0"/>
              <a:t> Diseases </a:t>
            </a:r>
            <a:endParaRPr lang="en-US" sz="5400" b="1" dirty="0" smtClean="0"/>
          </a:p>
        </p:txBody>
      </p:sp>
      <p:pic>
        <p:nvPicPr>
          <p:cNvPr id="4" name="Picture 5"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15864" y="25807"/>
            <a:ext cx="1251936" cy="1193393"/>
          </a:xfrm>
          <a:prstGeom prst="rect">
            <a:avLst/>
          </a:prstGeom>
        </p:spPr>
      </p:pic>
      <p:sp>
        <p:nvSpPr>
          <p:cNvPr id="6" name="Rectangle 5"/>
          <p:cNvSpPr/>
          <p:nvPr/>
        </p:nvSpPr>
        <p:spPr>
          <a:xfrm>
            <a:off x="228600" y="1219200"/>
            <a:ext cx="4953000" cy="671851"/>
          </a:xfrm>
          <a:prstGeom prst="rect">
            <a:avLst/>
          </a:prstGeom>
        </p:spPr>
        <p:txBody>
          <a:bodyPr wrap="square">
            <a:spAutoFit/>
          </a:bodyPr>
          <a:lstStyle/>
          <a:p>
            <a:pPr>
              <a:lnSpc>
                <a:spcPct val="150000"/>
              </a:lnSpc>
            </a:pPr>
            <a:endParaRPr lang="en-US" sz="2800" b="1" dirty="0" smtClean="0"/>
          </a:p>
        </p:txBody>
      </p:sp>
      <p:sp>
        <p:nvSpPr>
          <p:cNvPr id="7" name="Rectangle 6"/>
          <p:cNvSpPr/>
          <p:nvPr/>
        </p:nvSpPr>
        <p:spPr>
          <a:xfrm>
            <a:off x="152400" y="1524000"/>
            <a:ext cx="8839200" cy="2246769"/>
          </a:xfrm>
          <a:prstGeom prst="rect">
            <a:avLst/>
          </a:prstGeom>
        </p:spPr>
        <p:txBody>
          <a:bodyPr wrap="square">
            <a:spAutoFit/>
          </a:bodyPr>
          <a:lstStyle/>
          <a:p>
            <a:pPr algn="just"/>
            <a:r>
              <a:rPr lang="en-US" sz="2800" b="1" dirty="0" err="1" smtClean="0"/>
              <a:t>Rickettsial</a:t>
            </a:r>
            <a:r>
              <a:rPr lang="en-US" sz="2800" b="1" dirty="0" smtClean="0"/>
              <a:t> diseases (</a:t>
            </a:r>
            <a:r>
              <a:rPr lang="en-US" sz="2800" b="1" dirty="0" err="1" smtClean="0"/>
              <a:t>rickettsioses</a:t>
            </a:r>
            <a:r>
              <a:rPr lang="en-US" sz="2800" b="1" dirty="0" smtClean="0"/>
              <a:t>) and related diseases (</a:t>
            </a:r>
            <a:r>
              <a:rPr lang="en-US" sz="2800" b="1" dirty="0" err="1" smtClean="0"/>
              <a:t>anaplasmosis</a:t>
            </a:r>
            <a:r>
              <a:rPr lang="en-US" sz="2800" b="1" dirty="0" smtClean="0"/>
              <a:t>, </a:t>
            </a:r>
            <a:r>
              <a:rPr lang="en-US" sz="2800" b="1" dirty="0" err="1" smtClean="0"/>
              <a:t>ehrlichiosis</a:t>
            </a:r>
            <a:r>
              <a:rPr lang="en-US" sz="2800" b="1" dirty="0" smtClean="0"/>
              <a:t>, Q fever, scrub typhus) are caused by a group of gram-negative, </a:t>
            </a:r>
            <a:r>
              <a:rPr lang="en-US" sz="2800" b="1" dirty="0" err="1" smtClean="0"/>
              <a:t>obligately</a:t>
            </a:r>
            <a:r>
              <a:rPr lang="en-US" sz="2800" b="1" dirty="0" smtClean="0"/>
              <a:t> intracellular </a:t>
            </a:r>
            <a:r>
              <a:rPr lang="en-US" sz="2800" b="1" dirty="0" err="1" smtClean="0"/>
              <a:t>coccobacilli</a:t>
            </a:r>
            <a:r>
              <a:rPr lang="en-US" sz="2800" b="1" dirty="0" smtClean="0"/>
              <a:t>. All, except for </a:t>
            </a:r>
            <a:r>
              <a:rPr lang="en-US" sz="2800" b="1" i="1" dirty="0" err="1" smtClean="0"/>
              <a:t>Coxiella</a:t>
            </a:r>
            <a:r>
              <a:rPr lang="en-US" sz="2800" b="1" i="1" dirty="0" smtClean="0"/>
              <a:t> </a:t>
            </a:r>
            <a:r>
              <a:rPr lang="en-US" sz="2800" b="1" i="1" dirty="0" err="1" smtClean="0"/>
              <a:t>burnetii</a:t>
            </a:r>
            <a:r>
              <a:rPr lang="en-US" sz="2800" b="1" dirty="0" smtClean="0"/>
              <a:t>, have an arthropod vector. </a:t>
            </a:r>
            <a:endParaRPr lang="en-US" sz="2800" b="1" dirty="0" smtClean="0">
              <a:latin typeface="Times New Roman" pitchFamily="18" charset="0"/>
              <a:cs typeface="Times New Roman" pitchFamily="18" charset="0"/>
            </a:endParaRPr>
          </a:p>
        </p:txBody>
      </p:sp>
      <p:pic>
        <p:nvPicPr>
          <p:cNvPr id="9" name="Picture 3" descr="C:\Users\Dell\Desktop\download.jpg"/>
          <p:cNvPicPr>
            <a:picLocks noChangeAspect="1" noChangeArrowheads="1"/>
          </p:cNvPicPr>
          <p:nvPr/>
        </p:nvPicPr>
        <p:blipFill>
          <a:blip r:embed="rId5"/>
          <a:srcRect t="26437" b="13793"/>
          <a:stretch>
            <a:fillRect/>
          </a:stretch>
        </p:blipFill>
        <p:spPr bwMode="auto">
          <a:xfrm>
            <a:off x="310243" y="4419600"/>
            <a:ext cx="8376557" cy="1981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elc\Desktop\download (3).jpg"/>
          <p:cNvPicPr>
            <a:picLocks noChangeAspect="1" noChangeArrowheads="1"/>
          </p:cNvPicPr>
          <p:nvPr/>
        </p:nvPicPr>
        <p:blipFill>
          <a:blip r:embed="rId3"/>
          <a:srcRect/>
          <a:stretch>
            <a:fillRect/>
          </a:stretch>
        </p:blipFill>
        <p:spPr bwMode="auto">
          <a:xfrm>
            <a:off x="5619750" y="3333750"/>
            <a:ext cx="3524250" cy="3524250"/>
          </a:xfrm>
          <a:prstGeom prst="rect">
            <a:avLst/>
          </a:prstGeom>
          <a:noFill/>
        </p:spPr>
      </p:pic>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Anaplasmosis</a:t>
            </a:r>
            <a:endParaRPr lang="en-US" b="1" dirty="0"/>
          </a:p>
        </p:txBody>
      </p:sp>
      <p:sp>
        <p:nvSpPr>
          <p:cNvPr id="3" name="Content Placeholder 2"/>
          <p:cNvSpPr>
            <a:spLocks noGrp="1"/>
          </p:cNvSpPr>
          <p:nvPr>
            <p:ph idx="1"/>
          </p:nvPr>
        </p:nvSpPr>
        <p:spPr>
          <a:xfrm>
            <a:off x="304800" y="1676400"/>
            <a:ext cx="8229600" cy="4389120"/>
          </a:xfrm>
        </p:spPr>
        <p:txBody>
          <a:bodyPr>
            <a:normAutofit lnSpcReduction="10000"/>
          </a:bodyPr>
          <a:lstStyle/>
          <a:p>
            <a:pPr>
              <a:buNone/>
            </a:pPr>
            <a:r>
              <a:rPr lang="en-US" sz="3200" b="1" dirty="0" smtClean="0">
                <a:solidFill>
                  <a:srgbClr val="FF0000"/>
                </a:solidFill>
              </a:rPr>
              <a:t>Nature of the disease</a:t>
            </a:r>
          </a:p>
          <a:p>
            <a:pPr lvl="1"/>
            <a:r>
              <a:rPr lang="en-US" sz="3200" dirty="0" smtClean="0"/>
              <a:t>A form of ‘tick fever’ in cattle, </a:t>
            </a:r>
          </a:p>
          <a:p>
            <a:pPr lvl="1"/>
            <a:r>
              <a:rPr lang="en-US" sz="3200" dirty="0" smtClean="0"/>
              <a:t>Caused by: </a:t>
            </a:r>
            <a:r>
              <a:rPr lang="en-US" sz="3200" dirty="0" err="1" smtClean="0"/>
              <a:t>Rickettsia</a:t>
            </a:r>
            <a:r>
              <a:rPr lang="en-US" sz="3200" dirty="0" smtClean="0"/>
              <a:t>-like-Organism</a:t>
            </a:r>
          </a:p>
          <a:p>
            <a:pPr lvl="5">
              <a:buFont typeface="Wingdings" pitchFamily="2" charset="2"/>
              <a:buChar char="Ø"/>
            </a:pPr>
            <a:r>
              <a:rPr lang="en-US" sz="2400" i="1" dirty="0" err="1" smtClean="0"/>
              <a:t>Anaplasmcentrale</a:t>
            </a:r>
            <a:r>
              <a:rPr lang="en-US" sz="2400" i="1" dirty="0" smtClean="0"/>
              <a:t> (</a:t>
            </a:r>
            <a:r>
              <a:rPr lang="en-US" sz="2400" dirty="0" smtClean="0"/>
              <a:t>sometimes</a:t>
            </a:r>
            <a:r>
              <a:rPr lang="en-US" sz="2400" i="1" dirty="0" smtClean="0"/>
              <a:t>)</a:t>
            </a:r>
          </a:p>
          <a:p>
            <a:pPr lvl="5">
              <a:buFont typeface="Wingdings" pitchFamily="2" charset="2"/>
              <a:buChar char="Ø"/>
            </a:pPr>
            <a:r>
              <a:rPr lang="en-US" sz="2400" i="1" dirty="0" err="1" smtClean="0"/>
              <a:t>Anaplasma</a:t>
            </a:r>
            <a:r>
              <a:rPr lang="en-US" sz="2400" i="1" dirty="0" smtClean="0"/>
              <a:t> </a:t>
            </a:r>
            <a:r>
              <a:rPr lang="en-US" sz="2400" i="1" dirty="0" err="1" smtClean="0"/>
              <a:t>marginale</a:t>
            </a:r>
            <a:r>
              <a:rPr lang="en-US" sz="2400" i="1" dirty="0" smtClean="0"/>
              <a:t> (</a:t>
            </a:r>
            <a:r>
              <a:rPr lang="en-US" sz="2400" dirty="0" smtClean="0"/>
              <a:t>Usually</a:t>
            </a:r>
            <a:r>
              <a:rPr lang="en-US" sz="2400" i="1" dirty="0" smtClean="0"/>
              <a:t>) </a:t>
            </a:r>
            <a:r>
              <a:rPr lang="en-US" sz="2400" dirty="0" smtClean="0"/>
              <a:t>&amp;</a:t>
            </a:r>
          </a:p>
          <a:p>
            <a:pPr lvl="5">
              <a:buFont typeface="Wingdings" pitchFamily="2" charset="2"/>
              <a:buChar char="Ø"/>
            </a:pPr>
            <a:r>
              <a:rPr lang="en-US" sz="2400" dirty="0" smtClean="0"/>
              <a:t>A parasite of a red blood cells</a:t>
            </a:r>
          </a:p>
          <a:p>
            <a:pPr lvl="1"/>
            <a:r>
              <a:rPr lang="en-US" sz="3200" dirty="0" smtClean="0"/>
              <a:t>Characterized by</a:t>
            </a:r>
          </a:p>
          <a:p>
            <a:pPr lvl="5">
              <a:buFont typeface="Wingdings" pitchFamily="2" charset="2"/>
              <a:buChar char="Ø"/>
            </a:pPr>
            <a:r>
              <a:rPr lang="en-US" sz="2400" dirty="0" smtClean="0"/>
              <a:t> Initial high fever  &amp;</a:t>
            </a:r>
          </a:p>
          <a:p>
            <a:pPr lvl="5">
              <a:buFont typeface="Wingdings" pitchFamily="2" charset="2"/>
              <a:buChar char="Ø"/>
            </a:pPr>
            <a:r>
              <a:rPr lang="en-US" sz="2400" dirty="0" smtClean="0"/>
              <a:t>Progressive </a:t>
            </a:r>
            <a:r>
              <a:rPr lang="en-US" sz="2400" dirty="0" err="1" smtClean="0"/>
              <a:t>anaemia</a:t>
            </a:r>
            <a:endParaRPr lang="en-US" sz="2400" dirty="0" smtClean="0"/>
          </a:p>
          <a:p>
            <a:endParaRPr lang="en-US" dirty="0"/>
          </a:p>
        </p:txBody>
      </p:sp>
      <p:pic>
        <p:nvPicPr>
          <p:cNvPr id="4" name="Picture 3"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elc\Desktop\download.jpg"/>
          <p:cNvPicPr>
            <a:picLocks noChangeAspect="1" noChangeArrowheads="1"/>
          </p:cNvPicPr>
          <p:nvPr/>
        </p:nvPicPr>
        <p:blipFill>
          <a:blip r:embed="rId3"/>
          <a:srcRect/>
          <a:stretch>
            <a:fillRect/>
          </a:stretch>
        </p:blipFill>
        <p:spPr bwMode="auto">
          <a:xfrm>
            <a:off x="5301659" y="2743200"/>
            <a:ext cx="3842341" cy="2247900"/>
          </a:xfrm>
          <a:prstGeom prst="rect">
            <a:avLst/>
          </a:prstGeom>
          <a:ln>
            <a:noFill/>
          </a:ln>
          <a:effectLst>
            <a:softEdge rad="112500"/>
          </a:effectLst>
        </p:spPr>
      </p:pic>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Anaplasmosis</a:t>
            </a:r>
            <a:endParaRPr lang="en-US" b="1" dirty="0"/>
          </a:p>
        </p:txBody>
      </p:sp>
      <p:sp>
        <p:nvSpPr>
          <p:cNvPr id="3" name="Content Placeholder 2"/>
          <p:cNvSpPr>
            <a:spLocks noGrp="1"/>
          </p:cNvSpPr>
          <p:nvPr>
            <p:ph idx="1"/>
          </p:nvPr>
        </p:nvSpPr>
        <p:spPr>
          <a:xfrm>
            <a:off x="304800" y="1676400"/>
            <a:ext cx="8229600" cy="5181600"/>
          </a:xfrm>
        </p:spPr>
        <p:txBody>
          <a:bodyPr>
            <a:normAutofit/>
          </a:bodyPr>
          <a:lstStyle/>
          <a:p>
            <a:pPr>
              <a:buNone/>
            </a:pPr>
            <a:r>
              <a:rPr lang="en-US" sz="3200" b="1" dirty="0" smtClean="0">
                <a:solidFill>
                  <a:srgbClr val="FF0000"/>
                </a:solidFill>
              </a:rPr>
              <a:t>Susceptible Species:</a:t>
            </a:r>
          </a:p>
          <a:p>
            <a:pPr>
              <a:buNone/>
            </a:pPr>
            <a:r>
              <a:rPr lang="en-US" sz="2800" dirty="0" smtClean="0"/>
              <a:t>	Cattle, </a:t>
            </a:r>
            <a:r>
              <a:rPr lang="en-US" sz="2800" i="1" dirty="0" err="1" smtClean="0"/>
              <a:t>Bos</a:t>
            </a:r>
            <a:r>
              <a:rPr lang="en-US" sz="2800" i="1" dirty="0" smtClean="0"/>
              <a:t> </a:t>
            </a:r>
            <a:r>
              <a:rPr lang="en-US" sz="2800" i="1" dirty="0" err="1" smtClean="0"/>
              <a:t>indicus</a:t>
            </a:r>
            <a:r>
              <a:rPr lang="en-US" sz="2800" dirty="0" smtClean="0"/>
              <a:t> (less susceptible</a:t>
            </a:r>
            <a:r>
              <a:rPr lang="en-US" sz="2800" dirty="0" smtClean="0"/>
              <a:t>)</a:t>
            </a:r>
          </a:p>
          <a:p>
            <a:pPr>
              <a:buNone/>
            </a:pPr>
            <a:endParaRPr lang="en-US" sz="2800" dirty="0" smtClean="0"/>
          </a:p>
          <a:p>
            <a:pPr>
              <a:buNone/>
            </a:pPr>
            <a:endParaRPr lang="en-US" sz="2400" dirty="0" smtClean="0"/>
          </a:p>
          <a:p>
            <a:pPr>
              <a:buNone/>
            </a:pPr>
            <a:endParaRPr lang="en-US" sz="3200" b="1" dirty="0" smtClean="0">
              <a:solidFill>
                <a:srgbClr val="FF0000"/>
              </a:solidFill>
            </a:endParaRPr>
          </a:p>
          <a:p>
            <a:pPr>
              <a:buNone/>
            </a:pPr>
            <a:r>
              <a:rPr lang="en-US" sz="3200" b="1" dirty="0" smtClean="0">
                <a:solidFill>
                  <a:srgbClr val="FF0000"/>
                </a:solidFill>
              </a:rPr>
              <a:t>Transmission</a:t>
            </a:r>
            <a:r>
              <a:rPr lang="en-US" sz="3200" b="1" dirty="0" smtClean="0">
                <a:solidFill>
                  <a:srgbClr val="FF0000"/>
                </a:solidFill>
              </a:rPr>
              <a:t>:</a:t>
            </a:r>
          </a:p>
          <a:p>
            <a:pPr>
              <a:buFont typeface="Wingdings" pitchFamily="2" charset="2"/>
              <a:buChar char="Ø"/>
            </a:pPr>
            <a:r>
              <a:rPr lang="en-US" sz="2800" i="1" dirty="0" err="1" smtClean="0"/>
              <a:t>Boophilus</a:t>
            </a:r>
            <a:r>
              <a:rPr lang="en-US" sz="2800" i="1" dirty="0" smtClean="0"/>
              <a:t> </a:t>
            </a:r>
            <a:r>
              <a:rPr lang="en-US" sz="2800" i="1" dirty="0" err="1" smtClean="0"/>
              <a:t>microplus</a:t>
            </a:r>
            <a:r>
              <a:rPr lang="en-US" sz="2800" i="1" dirty="0" smtClean="0"/>
              <a:t> </a:t>
            </a:r>
            <a:r>
              <a:rPr lang="en-US" sz="2800" dirty="0" smtClean="0"/>
              <a:t>(Cattle tick)-</a:t>
            </a:r>
            <a:r>
              <a:rPr lang="en-US" dirty="0" smtClean="0"/>
              <a:t>Major  vector</a:t>
            </a:r>
          </a:p>
          <a:p>
            <a:pPr>
              <a:buFont typeface="Wingdings" pitchFamily="2" charset="2"/>
              <a:buChar char="Ø"/>
            </a:pPr>
            <a:r>
              <a:rPr lang="en-US" dirty="0" smtClean="0"/>
              <a:t>Others </a:t>
            </a:r>
            <a:r>
              <a:rPr lang="en-US" sz="3200" dirty="0" smtClean="0"/>
              <a:t>-</a:t>
            </a:r>
            <a:r>
              <a:rPr lang="en-US" sz="3200" i="1" dirty="0" smtClean="0"/>
              <a:t> </a:t>
            </a:r>
            <a:r>
              <a:rPr lang="en-US" sz="1600" i="1" dirty="0" err="1" smtClean="0"/>
              <a:t>Boophilus</a:t>
            </a:r>
            <a:r>
              <a:rPr lang="en-US" sz="1600" i="1" dirty="0" smtClean="0"/>
              <a:t>, </a:t>
            </a:r>
            <a:r>
              <a:rPr lang="en-US" sz="1600" i="1" dirty="0" err="1" smtClean="0"/>
              <a:t>Dermacentor</a:t>
            </a:r>
            <a:r>
              <a:rPr lang="en-US" sz="1600" i="1" dirty="0" smtClean="0"/>
              <a:t>, </a:t>
            </a:r>
            <a:r>
              <a:rPr lang="en-US" sz="1600" i="1" dirty="0" err="1" smtClean="0"/>
              <a:t>Rhipicephalus</a:t>
            </a:r>
            <a:r>
              <a:rPr lang="en-US" sz="1600" i="1" dirty="0" smtClean="0"/>
              <a:t>, </a:t>
            </a:r>
            <a:r>
              <a:rPr lang="en-US" sz="1600" i="1" dirty="0" err="1" smtClean="0"/>
              <a:t>Ixodes</a:t>
            </a:r>
            <a:r>
              <a:rPr lang="en-US" sz="1600" i="1" dirty="0" smtClean="0"/>
              <a:t>, </a:t>
            </a:r>
            <a:r>
              <a:rPr lang="en-US" sz="1600" i="1" dirty="0" err="1" smtClean="0"/>
              <a:t>Hyalomma</a:t>
            </a:r>
            <a:r>
              <a:rPr lang="en-US" sz="1600" i="1" dirty="0" smtClean="0"/>
              <a:t> &amp; </a:t>
            </a:r>
            <a:r>
              <a:rPr lang="en-US" sz="1600" i="1" dirty="0" err="1" smtClean="0"/>
              <a:t>Argas</a:t>
            </a:r>
            <a:endParaRPr lang="en-US" sz="1600" i="1" dirty="0" smtClean="0"/>
          </a:p>
          <a:p>
            <a:pPr>
              <a:buFont typeface="Wingdings" pitchFamily="2" charset="2"/>
              <a:buChar char="Ø"/>
            </a:pPr>
            <a:r>
              <a:rPr lang="en-US" dirty="0" smtClean="0"/>
              <a:t>Mechanical transmission via veterinary</a:t>
            </a:r>
            <a:r>
              <a:rPr lang="en-US" sz="2800" dirty="0" smtClean="0"/>
              <a:t> </a:t>
            </a:r>
            <a:r>
              <a:rPr lang="en-US" dirty="0" smtClean="0"/>
              <a:t>instruments </a:t>
            </a:r>
            <a:endParaRPr lang="en-US" sz="3200" dirty="0"/>
          </a:p>
        </p:txBody>
      </p:sp>
      <p:pic>
        <p:nvPicPr>
          <p:cNvPr id="4" name="Picture 3"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Anaplasmosis</a:t>
            </a:r>
            <a:endParaRPr lang="en-US" b="1" dirty="0"/>
          </a:p>
        </p:txBody>
      </p:sp>
      <p:sp>
        <p:nvSpPr>
          <p:cNvPr id="3" name="Content Placeholder 2"/>
          <p:cNvSpPr>
            <a:spLocks noGrp="1"/>
          </p:cNvSpPr>
          <p:nvPr>
            <p:ph idx="1"/>
          </p:nvPr>
        </p:nvSpPr>
        <p:spPr>
          <a:xfrm>
            <a:off x="304800" y="1524000"/>
            <a:ext cx="8229600" cy="5105400"/>
          </a:xfrm>
        </p:spPr>
        <p:txBody>
          <a:bodyPr>
            <a:normAutofit/>
          </a:bodyPr>
          <a:lstStyle/>
          <a:p>
            <a:pPr>
              <a:buNone/>
            </a:pPr>
            <a:r>
              <a:rPr lang="en-US" sz="3200" b="1" dirty="0" smtClean="0">
                <a:solidFill>
                  <a:srgbClr val="FF0000"/>
                </a:solidFill>
              </a:rPr>
              <a:t>Clinical Sign:</a:t>
            </a:r>
          </a:p>
          <a:p>
            <a:pPr lvl="8">
              <a:buFont typeface="Wingdings" pitchFamily="2" charset="2"/>
              <a:buChar char="ü"/>
            </a:pPr>
            <a:r>
              <a:rPr lang="en-US" sz="2000" dirty="0" smtClean="0"/>
              <a:t>Steadily increasing temperatures</a:t>
            </a:r>
          </a:p>
          <a:p>
            <a:pPr lvl="8">
              <a:buFont typeface="Wingdings" pitchFamily="2" charset="2"/>
              <a:buChar char="ü"/>
            </a:pPr>
            <a:r>
              <a:rPr lang="en-US" sz="2000" dirty="0" err="1" smtClean="0"/>
              <a:t>Anaemia</a:t>
            </a:r>
            <a:r>
              <a:rPr lang="en-US" sz="2000" dirty="0" smtClean="0"/>
              <a:t>, weakness and respiratory distress</a:t>
            </a:r>
          </a:p>
          <a:p>
            <a:pPr lvl="8">
              <a:buFont typeface="Wingdings" pitchFamily="2" charset="2"/>
              <a:buChar char="ü"/>
            </a:pPr>
            <a:r>
              <a:rPr lang="en-US" sz="2000" dirty="0" smtClean="0"/>
              <a:t>Depression and anorexia</a:t>
            </a:r>
          </a:p>
          <a:p>
            <a:pPr lvl="8">
              <a:buFont typeface="Wingdings" pitchFamily="2" charset="2"/>
              <a:buChar char="ü"/>
            </a:pPr>
            <a:r>
              <a:rPr lang="en-US" sz="2000" dirty="0" smtClean="0"/>
              <a:t>Jaundice marked</a:t>
            </a:r>
          </a:p>
          <a:p>
            <a:pPr lvl="8">
              <a:buFont typeface="Wingdings" pitchFamily="2" charset="2"/>
              <a:buChar char="ü"/>
            </a:pPr>
            <a:r>
              <a:rPr lang="en-US" sz="2000" dirty="0" smtClean="0"/>
              <a:t>Brown Urine (presence of bile pigments)</a:t>
            </a:r>
          </a:p>
          <a:p>
            <a:pPr lvl="8">
              <a:buFont typeface="Wingdings" pitchFamily="2" charset="2"/>
              <a:buChar char="ü"/>
            </a:pPr>
            <a:r>
              <a:rPr lang="en-US" sz="2000" dirty="0" smtClean="0"/>
              <a:t>Severely affected animals may die</a:t>
            </a:r>
          </a:p>
          <a:p>
            <a:pPr>
              <a:buNone/>
            </a:pPr>
            <a:r>
              <a:rPr lang="en-US" sz="3200" b="1" dirty="0" smtClean="0">
                <a:solidFill>
                  <a:srgbClr val="FF0000"/>
                </a:solidFill>
              </a:rPr>
              <a:t>Necropsy Lesion:</a:t>
            </a:r>
          </a:p>
          <a:p>
            <a:r>
              <a:rPr lang="en-US" sz="2000" dirty="0" smtClean="0"/>
              <a:t>Gross findings are due to anemia and resulting anoxia. </a:t>
            </a:r>
          </a:p>
          <a:p>
            <a:pPr lvl="7">
              <a:buFont typeface="Wingdings" pitchFamily="2" charset="2"/>
              <a:buChar char="ü"/>
            </a:pPr>
            <a:r>
              <a:rPr lang="en-US" sz="2000" dirty="0" smtClean="0"/>
              <a:t>Pale and  jaundiced tissues</a:t>
            </a:r>
          </a:p>
          <a:p>
            <a:pPr lvl="7">
              <a:buFont typeface="Wingdings" pitchFamily="2" charset="2"/>
              <a:buChar char="ü"/>
            </a:pPr>
            <a:r>
              <a:rPr lang="en-US" sz="2000" dirty="0" err="1" smtClean="0"/>
              <a:t>Spleenomegale</a:t>
            </a:r>
            <a:r>
              <a:rPr lang="en-US" sz="2000" dirty="0" smtClean="0"/>
              <a:t> (soft reddish-brown pulp)</a:t>
            </a:r>
          </a:p>
          <a:p>
            <a:pPr lvl="7">
              <a:buFont typeface="Wingdings" pitchFamily="2" charset="2"/>
              <a:buChar char="ü"/>
            </a:pPr>
            <a:r>
              <a:rPr lang="en-US" sz="2000" dirty="0" err="1" smtClean="0"/>
              <a:t>Hepatomegale</a:t>
            </a:r>
            <a:r>
              <a:rPr lang="en-US" sz="2000" dirty="0" smtClean="0"/>
              <a:t>, (yellow-brown and mottled)</a:t>
            </a:r>
          </a:p>
          <a:p>
            <a:pPr lvl="1"/>
            <a:endParaRPr lang="en-US" sz="2400" dirty="0" smtClean="0"/>
          </a:p>
          <a:p>
            <a:endParaRPr lang="en-US" dirty="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lc\Desktop\images.jpg"/>
          <p:cNvPicPr>
            <a:picLocks noChangeAspect="1" noChangeArrowheads="1"/>
          </p:cNvPicPr>
          <p:nvPr/>
        </p:nvPicPr>
        <p:blipFill>
          <a:blip r:embed="rId3"/>
          <a:srcRect/>
          <a:stretch>
            <a:fillRect/>
          </a:stretch>
        </p:blipFill>
        <p:spPr bwMode="auto">
          <a:xfrm>
            <a:off x="1828800" y="1246061"/>
            <a:ext cx="7162800" cy="3954999"/>
          </a:xfrm>
          <a:prstGeom prst="rect">
            <a:avLst/>
          </a:prstGeom>
          <a:noFill/>
        </p:spPr>
      </p:pic>
      <p:sp>
        <p:nvSpPr>
          <p:cNvPr id="2" name="Title 1"/>
          <p:cNvSpPr>
            <a:spLocks noGrp="1"/>
          </p:cNvSpPr>
          <p:nvPr>
            <p:ph type="title"/>
          </p:nvPr>
        </p:nvSpPr>
        <p:spPr>
          <a:xfrm>
            <a:off x="76200" y="457200"/>
            <a:ext cx="8229600" cy="780288"/>
          </a:xfrm>
        </p:spPr>
        <p:txBody>
          <a:bodyPr>
            <a:normAutofit fontScale="90000"/>
          </a:bodyPr>
          <a:lstStyle/>
          <a:p>
            <a:pPr algn="ctr"/>
            <a:r>
              <a:rPr lang="en-US" b="1" dirty="0" err="1" smtClean="0"/>
              <a:t>Anaplasmosis</a:t>
            </a:r>
            <a:endParaRPr lang="en-US" b="1" dirty="0"/>
          </a:p>
        </p:txBody>
      </p:sp>
      <p:sp>
        <p:nvSpPr>
          <p:cNvPr id="3" name="Content Placeholder 2"/>
          <p:cNvSpPr>
            <a:spLocks noGrp="1"/>
          </p:cNvSpPr>
          <p:nvPr>
            <p:ph idx="1"/>
          </p:nvPr>
        </p:nvSpPr>
        <p:spPr>
          <a:xfrm>
            <a:off x="0" y="4572000"/>
            <a:ext cx="9144000" cy="2286000"/>
          </a:xfrm>
        </p:spPr>
        <p:txBody>
          <a:bodyPr>
            <a:normAutofit/>
          </a:bodyPr>
          <a:lstStyle/>
          <a:p>
            <a:pPr>
              <a:buNone/>
            </a:pPr>
            <a:r>
              <a:rPr lang="en-US" sz="3200" b="1" dirty="0" smtClean="0">
                <a:solidFill>
                  <a:srgbClr val="FF0000"/>
                </a:solidFill>
              </a:rPr>
              <a:t>Diagnosis:</a:t>
            </a:r>
          </a:p>
          <a:p>
            <a:pPr>
              <a:buNone/>
            </a:pPr>
            <a:r>
              <a:rPr lang="en-US" sz="2800" dirty="0" smtClean="0"/>
              <a:t>Particularly in convalescent animals</a:t>
            </a:r>
            <a:endParaRPr lang="en-US" sz="2800" b="1" dirty="0" smtClean="0">
              <a:solidFill>
                <a:srgbClr val="FF0000"/>
              </a:solidFill>
            </a:endParaRPr>
          </a:p>
          <a:p>
            <a:pPr lvl="1">
              <a:buFont typeface="Wingdings" pitchFamily="2" charset="2"/>
              <a:buChar char="ü"/>
            </a:pPr>
            <a:r>
              <a:rPr lang="en-US" sz="2200" dirty="0" smtClean="0"/>
              <a:t>Confirmed by microscopic examination of stained blood smears.</a:t>
            </a:r>
          </a:p>
          <a:p>
            <a:pPr lvl="1">
              <a:buFont typeface="Wingdings" pitchFamily="2" charset="2"/>
              <a:buChar char="ü"/>
            </a:pPr>
            <a:r>
              <a:rPr lang="en-US" sz="2200" dirty="0" smtClean="0"/>
              <a:t>Serological testing for antibodies to</a:t>
            </a:r>
            <a:r>
              <a:rPr lang="en-US" sz="2200" u="sng" dirty="0" smtClean="0"/>
              <a:t> </a:t>
            </a:r>
            <a:r>
              <a:rPr lang="en-US" sz="2200" i="1" u="sng" dirty="0" smtClean="0"/>
              <a:t>A. </a:t>
            </a:r>
            <a:r>
              <a:rPr lang="en-US" sz="2200" i="1" u="sng" dirty="0" err="1" smtClean="0"/>
              <a:t>marginale</a:t>
            </a:r>
            <a:endParaRPr lang="en-US" sz="2200" i="1" u="sng" dirty="0" smtClean="0"/>
          </a:p>
          <a:p>
            <a:endParaRPr lang="en-US" sz="2200" dirty="0"/>
          </a:p>
        </p:txBody>
      </p:sp>
      <p:pic>
        <p:nvPicPr>
          <p:cNvPr id="4" name="Picture 3"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80288"/>
          </a:xfrm>
        </p:spPr>
        <p:txBody>
          <a:bodyPr>
            <a:normAutofit fontScale="90000"/>
          </a:bodyPr>
          <a:lstStyle/>
          <a:p>
            <a:pPr algn="ctr"/>
            <a:r>
              <a:rPr lang="en-US" b="1" dirty="0" smtClean="0"/>
              <a:t>Canine </a:t>
            </a:r>
            <a:r>
              <a:rPr lang="en-US" b="1" dirty="0" err="1" smtClean="0"/>
              <a:t>Ehrlichiosis</a:t>
            </a:r>
            <a:endParaRPr lang="en-US" b="1" dirty="0"/>
          </a:p>
        </p:txBody>
      </p:sp>
      <p:sp>
        <p:nvSpPr>
          <p:cNvPr id="3" name="Content Placeholder 2"/>
          <p:cNvSpPr>
            <a:spLocks noGrp="1"/>
          </p:cNvSpPr>
          <p:nvPr>
            <p:ph idx="1"/>
          </p:nvPr>
        </p:nvSpPr>
        <p:spPr>
          <a:xfrm>
            <a:off x="304800" y="1676400"/>
            <a:ext cx="8229600" cy="4389120"/>
          </a:xfrm>
        </p:spPr>
        <p:txBody>
          <a:bodyPr>
            <a:normAutofit fontScale="85000" lnSpcReduction="20000"/>
          </a:bodyPr>
          <a:lstStyle/>
          <a:p>
            <a:pPr>
              <a:buNone/>
            </a:pPr>
            <a:r>
              <a:rPr lang="en-US" sz="3200" b="1" dirty="0" smtClean="0">
                <a:solidFill>
                  <a:srgbClr val="FF0000"/>
                </a:solidFill>
              </a:rPr>
              <a:t>Nature of the disease</a:t>
            </a:r>
          </a:p>
          <a:p>
            <a:pPr lvl="1"/>
            <a:r>
              <a:rPr lang="en-US" sz="3200" dirty="0" smtClean="0"/>
              <a:t>A tick-born disease of dogs, </a:t>
            </a:r>
          </a:p>
          <a:p>
            <a:pPr lvl="1"/>
            <a:r>
              <a:rPr lang="en-US" sz="3000" dirty="0" smtClean="0"/>
              <a:t>Also known as </a:t>
            </a:r>
          </a:p>
          <a:p>
            <a:pPr lvl="6"/>
            <a:r>
              <a:rPr lang="en-US" sz="2400" dirty="0" smtClean="0"/>
              <a:t>Canine </a:t>
            </a:r>
            <a:r>
              <a:rPr lang="en-US" sz="2400" dirty="0" err="1" smtClean="0"/>
              <a:t>Rickettsiosis</a:t>
            </a:r>
            <a:r>
              <a:rPr lang="en-US" sz="2400" dirty="0" smtClean="0"/>
              <a:t> ; Canine Hemorrhagic Fever, </a:t>
            </a:r>
          </a:p>
          <a:p>
            <a:pPr lvl="6"/>
            <a:r>
              <a:rPr lang="en-US" sz="2400" dirty="0" smtClean="0"/>
              <a:t>Canine Typhus ; Tracker Dog Disease  &amp;</a:t>
            </a:r>
          </a:p>
          <a:p>
            <a:pPr lvl="6"/>
            <a:r>
              <a:rPr lang="en-US" sz="2400" dirty="0" smtClean="0"/>
              <a:t> Tropical Canine </a:t>
            </a:r>
            <a:r>
              <a:rPr lang="en-US" sz="2400" dirty="0" err="1" smtClean="0"/>
              <a:t>Pancytopaenia</a:t>
            </a:r>
            <a:r>
              <a:rPr lang="en-US" sz="2400" dirty="0" smtClean="0"/>
              <a:t> (TCP)</a:t>
            </a:r>
          </a:p>
          <a:p>
            <a:pPr lvl="1"/>
            <a:r>
              <a:rPr lang="en-US" sz="3200" dirty="0" smtClean="0"/>
              <a:t>Caused by: </a:t>
            </a:r>
            <a:r>
              <a:rPr lang="en-US" sz="3200" dirty="0" err="1" smtClean="0"/>
              <a:t>Rickettsia</a:t>
            </a:r>
            <a:r>
              <a:rPr lang="en-US" sz="3200" dirty="0" smtClean="0"/>
              <a:t>-like-Organism</a:t>
            </a:r>
          </a:p>
          <a:p>
            <a:pPr lvl="5">
              <a:buFont typeface="Wingdings" pitchFamily="2" charset="2"/>
              <a:buChar char="Ø"/>
            </a:pPr>
            <a:r>
              <a:rPr lang="en-US" sz="2400" i="1" dirty="0" err="1" smtClean="0"/>
              <a:t>Ehrlichia</a:t>
            </a:r>
            <a:r>
              <a:rPr lang="en-US" sz="2400" i="1" dirty="0" smtClean="0"/>
              <a:t> </a:t>
            </a:r>
            <a:r>
              <a:rPr lang="en-US" sz="2400" i="1" dirty="0" err="1" smtClean="0"/>
              <a:t>canis</a:t>
            </a:r>
            <a:endParaRPr lang="en-US" sz="2400" i="1" dirty="0" smtClean="0"/>
          </a:p>
          <a:p>
            <a:pPr lvl="5">
              <a:buFont typeface="Wingdings" pitchFamily="2" charset="2"/>
              <a:buChar char="Ø"/>
            </a:pPr>
            <a:r>
              <a:rPr lang="en-US" sz="2400" dirty="0" smtClean="0"/>
              <a:t>A parasite of </a:t>
            </a:r>
            <a:r>
              <a:rPr lang="en-US" sz="2400" i="1" dirty="0" smtClean="0"/>
              <a:t>a </a:t>
            </a:r>
            <a:r>
              <a:rPr lang="en-US" sz="2400" i="1" dirty="0" err="1" smtClean="0"/>
              <a:t>monocyte</a:t>
            </a:r>
            <a:r>
              <a:rPr lang="en-US" sz="2400" i="1" dirty="0" smtClean="0"/>
              <a:t> in the peripheral blood</a:t>
            </a:r>
            <a:endParaRPr lang="en-US" sz="2400" dirty="0" smtClean="0"/>
          </a:p>
          <a:p>
            <a:pPr lvl="1"/>
            <a:r>
              <a:rPr lang="en-US" sz="3200" dirty="0" smtClean="0"/>
              <a:t>Characterized by</a:t>
            </a:r>
          </a:p>
          <a:p>
            <a:pPr lvl="5">
              <a:buFont typeface="Wingdings" pitchFamily="2" charset="2"/>
              <a:buChar char="Ø"/>
            </a:pPr>
            <a:r>
              <a:rPr lang="en-US" sz="2400" dirty="0" smtClean="0"/>
              <a:t> High fever  &amp;</a:t>
            </a:r>
          </a:p>
          <a:p>
            <a:pPr lvl="5">
              <a:buFont typeface="Wingdings" pitchFamily="2" charset="2"/>
              <a:buChar char="Ø"/>
            </a:pPr>
            <a:r>
              <a:rPr lang="en-US" sz="2400" dirty="0" smtClean="0"/>
              <a:t>Lowered peripheral blood cell counts(</a:t>
            </a:r>
            <a:r>
              <a:rPr lang="en-US" sz="2400" dirty="0" err="1" smtClean="0"/>
              <a:t>pancytopenia</a:t>
            </a:r>
            <a:r>
              <a:rPr lang="en-US" sz="2400" dirty="0" smtClean="0"/>
              <a:t>), </a:t>
            </a:r>
          </a:p>
          <a:p>
            <a:pPr lvl="1"/>
            <a:endParaRPr lang="en-US" dirty="0"/>
          </a:p>
        </p:txBody>
      </p:sp>
      <p:pic>
        <p:nvPicPr>
          <p:cNvPr id="4" name="Picture 3" descr="C:\Users\Dell\Desktop\Bihar_Veterinary_College_logo.png"/>
          <p:cNvPicPr>
            <a:picLocks noChangeAspect="1" noChangeArrowheads="1"/>
          </p:cNvPicPr>
          <p:nvPr/>
        </p:nvPicPr>
        <p:blipFill>
          <a:blip r:embed="rId3"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elc\Desktop\download (1).jpg"/>
          <p:cNvPicPr>
            <a:picLocks noChangeAspect="1" noChangeArrowheads="1"/>
          </p:cNvPicPr>
          <p:nvPr/>
        </p:nvPicPr>
        <p:blipFill>
          <a:blip r:embed="rId3"/>
          <a:srcRect b="12812"/>
          <a:stretch>
            <a:fillRect/>
          </a:stretch>
        </p:blipFill>
        <p:spPr bwMode="auto">
          <a:xfrm>
            <a:off x="4724400" y="1371600"/>
            <a:ext cx="4419600" cy="4419600"/>
          </a:xfrm>
          <a:prstGeom prst="rect">
            <a:avLst/>
          </a:prstGeom>
          <a:ln>
            <a:noFill/>
          </a:ln>
          <a:effectLst>
            <a:softEdge rad="112500"/>
          </a:effectLst>
        </p:spPr>
      </p:pic>
      <p:sp>
        <p:nvSpPr>
          <p:cNvPr id="2" name="Title 1"/>
          <p:cNvSpPr>
            <a:spLocks noGrp="1"/>
          </p:cNvSpPr>
          <p:nvPr>
            <p:ph type="title"/>
          </p:nvPr>
        </p:nvSpPr>
        <p:spPr>
          <a:xfrm>
            <a:off x="457200" y="685800"/>
            <a:ext cx="8229600" cy="780288"/>
          </a:xfrm>
        </p:spPr>
        <p:txBody>
          <a:bodyPr>
            <a:normAutofit fontScale="90000"/>
          </a:bodyPr>
          <a:lstStyle/>
          <a:p>
            <a:pPr algn="ctr"/>
            <a:r>
              <a:rPr lang="en-US" b="1" dirty="0" err="1" smtClean="0"/>
              <a:t>Ehrlichiosis</a:t>
            </a:r>
            <a:endParaRPr lang="en-US" b="1" dirty="0"/>
          </a:p>
        </p:txBody>
      </p:sp>
      <p:sp>
        <p:nvSpPr>
          <p:cNvPr id="3" name="Content Placeholder 2"/>
          <p:cNvSpPr>
            <a:spLocks noGrp="1"/>
          </p:cNvSpPr>
          <p:nvPr>
            <p:ph idx="1"/>
          </p:nvPr>
        </p:nvSpPr>
        <p:spPr>
          <a:xfrm>
            <a:off x="304800" y="1676400"/>
            <a:ext cx="8229600" cy="4953000"/>
          </a:xfrm>
        </p:spPr>
        <p:txBody>
          <a:bodyPr>
            <a:normAutofit/>
          </a:bodyPr>
          <a:lstStyle/>
          <a:p>
            <a:pPr>
              <a:buNone/>
            </a:pPr>
            <a:r>
              <a:rPr lang="en-US" sz="3200" b="1" dirty="0" smtClean="0">
                <a:solidFill>
                  <a:srgbClr val="FF0000"/>
                </a:solidFill>
              </a:rPr>
              <a:t>Susceptible Species:</a:t>
            </a:r>
          </a:p>
          <a:p>
            <a:pPr>
              <a:buNone/>
            </a:pPr>
            <a:r>
              <a:rPr lang="en-US" sz="3200" b="1" dirty="0" smtClean="0">
                <a:solidFill>
                  <a:srgbClr val="FF0000"/>
                </a:solidFill>
              </a:rPr>
              <a:t>	</a:t>
            </a:r>
            <a:r>
              <a:rPr lang="en-US" sz="2800" dirty="0" smtClean="0"/>
              <a:t>Dogs and some species of wild </a:t>
            </a:r>
            <a:r>
              <a:rPr lang="en-US" sz="2800" dirty="0" err="1" smtClean="0"/>
              <a:t>canidae</a:t>
            </a:r>
            <a:r>
              <a:rPr lang="en-US" sz="2800" dirty="0" smtClean="0"/>
              <a:t> </a:t>
            </a:r>
          </a:p>
          <a:p>
            <a:pPr>
              <a:buNone/>
            </a:pPr>
            <a:r>
              <a:rPr lang="en-US" sz="2800" dirty="0" smtClean="0"/>
              <a:t>	German Shepherd-more susceptible</a:t>
            </a:r>
          </a:p>
          <a:p>
            <a:pPr>
              <a:buNone/>
            </a:pPr>
            <a:endParaRPr lang="en-US" sz="3200" b="1" dirty="0" smtClean="0">
              <a:solidFill>
                <a:srgbClr val="FF0000"/>
              </a:solidFill>
            </a:endParaRPr>
          </a:p>
          <a:p>
            <a:pPr>
              <a:buNone/>
            </a:pPr>
            <a:endParaRPr lang="en-US" sz="3200" b="1" dirty="0" smtClean="0">
              <a:solidFill>
                <a:srgbClr val="FF0000"/>
              </a:solidFill>
            </a:endParaRPr>
          </a:p>
          <a:p>
            <a:pPr>
              <a:buNone/>
            </a:pPr>
            <a:r>
              <a:rPr lang="en-US" sz="3200" b="1" dirty="0" smtClean="0">
                <a:solidFill>
                  <a:srgbClr val="FF0000"/>
                </a:solidFill>
              </a:rPr>
              <a:t>Transmission</a:t>
            </a:r>
            <a:r>
              <a:rPr lang="en-US" sz="3200" b="1" dirty="0" smtClean="0">
                <a:solidFill>
                  <a:srgbClr val="FF0000"/>
                </a:solidFill>
              </a:rPr>
              <a:t>:</a:t>
            </a:r>
          </a:p>
          <a:p>
            <a:pPr>
              <a:buFont typeface="Wingdings" pitchFamily="2" charset="2"/>
              <a:buChar char="Ø"/>
            </a:pPr>
            <a:r>
              <a:rPr lang="en-US" sz="2800" dirty="0" smtClean="0"/>
              <a:t> </a:t>
            </a:r>
            <a:r>
              <a:rPr lang="en-US" sz="2400" i="1" dirty="0" err="1" smtClean="0"/>
              <a:t>Rhipicephalus</a:t>
            </a:r>
            <a:r>
              <a:rPr lang="en-US" sz="2400" i="1" dirty="0" smtClean="0"/>
              <a:t> </a:t>
            </a:r>
            <a:r>
              <a:rPr lang="en-US" sz="2400" i="1" dirty="0" err="1" smtClean="0"/>
              <a:t>sanguineus</a:t>
            </a:r>
            <a:r>
              <a:rPr lang="en-US" sz="2400" i="1" dirty="0" smtClean="0"/>
              <a:t> (</a:t>
            </a:r>
            <a:r>
              <a:rPr lang="en-US" sz="2400" dirty="0" smtClean="0"/>
              <a:t>brown dog tick) -Major  vector</a:t>
            </a:r>
            <a:endParaRPr lang="en-US" dirty="0" smtClean="0"/>
          </a:p>
          <a:p>
            <a:pPr>
              <a:buFont typeface="Wingdings" pitchFamily="2" charset="2"/>
              <a:buChar char="Ø"/>
            </a:pPr>
            <a:r>
              <a:rPr lang="en-US" dirty="0" smtClean="0"/>
              <a:t>Others </a:t>
            </a:r>
            <a:r>
              <a:rPr lang="en-US" sz="3200" dirty="0" smtClean="0"/>
              <a:t>-</a:t>
            </a:r>
            <a:r>
              <a:rPr lang="en-US" sz="3200" i="1" dirty="0" smtClean="0"/>
              <a:t> </a:t>
            </a:r>
            <a:r>
              <a:rPr lang="en-US" sz="1600" i="1" dirty="0" err="1" smtClean="0"/>
              <a:t>Boophilus</a:t>
            </a:r>
            <a:r>
              <a:rPr lang="en-US" sz="1600" i="1" dirty="0" smtClean="0"/>
              <a:t>, </a:t>
            </a:r>
            <a:r>
              <a:rPr lang="en-US" sz="1600" i="1" dirty="0" err="1" smtClean="0"/>
              <a:t>Dermacentor</a:t>
            </a:r>
            <a:r>
              <a:rPr lang="en-US" sz="1600" i="1" dirty="0" smtClean="0"/>
              <a:t>, </a:t>
            </a:r>
            <a:r>
              <a:rPr lang="en-US" sz="1600" i="1" dirty="0" err="1" smtClean="0"/>
              <a:t>Ixodes</a:t>
            </a:r>
            <a:r>
              <a:rPr lang="en-US" sz="1600" i="1" dirty="0" smtClean="0"/>
              <a:t>, </a:t>
            </a:r>
            <a:r>
              <a:rPr lang="en-US" sz="1600" i="1" dirty="0" err="1" smtClean="0"/>
              <a:t>Hyalomma</a:t>
            </a:r>
            <a:r>
              <a:rPr lang="en-US" sz="1600" i="1" dirty="0" smtClean="0"/>
              <a:t> &amp; </a:t>
            </a:r>
            <a:r>
              <a:rPr lang="en-US" sz="1600" i="1" dirty="0" err="1" smtClean="0"/>
              <a:t>Argas</a:t>
            </a:r>
            <a:endParaRPr lang="en-US" sz="1600" i="1" dirty="0" smtClean="0"/>
          </a:p>
          <a:p>
            <a:pPr>
              <a:buNone/>
            </a:pPr>
            <a:endParaRPr lang="en-US" sz="3200" dirty="0"/>
          </a:p>
        </p:txBody>
      </p:sp>
      <p:pic>
        <p:nvPicPr>
          <p:cNvPr id="4" name="Picture 3" descr="C:\Users\Dell\Desktop\Bihar_Veterinary_College_logo.png"/>
          <p:cNvPicPr>
            <a:picLocks noChangeAspect="1" noChangeArrowheads="1"/>
          </p:cNvPicPr>
          <p:nvPr/>
        </p:nvPicPr>
        <p:blipFill>
          <a:blip r:embed="rId4" cstate="print"/>
          <a:srcRect/>
          <a:stretch>
            <a:fillRect/>
          </a:stretch>
        </p:blipFill>
        <p:spPr bwMode="auto">
          <a:xfrm>
            <a:off x="64685" y="76200"/>
            <a:ext cx="1154515" cy="1219200"/>
          </a:xfrm>
          <a:prstGeom prst="rect">
            <a:avLst/>
          </a:prstGeom>
          <a:noFill/>
        </p:spPr>
      </p:pic>
      <p:pic>
        <p:nvPicPr>
          <p:cNvPr id="5" name="Picture 4"/>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848600" y="25807"/>
            <a:ext cx="1251936" cy="119339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TotalTime>
  <Words>1171</Words>
  <Application>Microsoft Office PowerPoint</Application>
  <PresentationFormat>On-screen Show (4:3)</PresentationFormat>
  <Paragraphs>218</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RICKETTSIAL DISEASES</vt:lpstr>
      <vt:lpstr>Rickettsia</vt:lpstr>
      <vt:lpstr>Rickettsial Diseases </vt:lpstr>
      <vt:lpstr>Anaplasmosis</vt:lpstr>
      <vt:lpstr>Anaplasmosis</vt:lpstr>
      <vt:lpstr>Anaplasmosis</vt:lpstr>
      <vt:lpstr>Anaplasmosis</vt:lpstr>
      <vt:lpstr>Canine Ehrlichiosis</vt:lpstr>
      <vt:lpstr>Ehrlichiosis</vt:lpstr>
      <vt:lpstr>Ehrlichiosis</vt:lpstr>
      <vt:lpstr>Ehrlichiosis</vt:lpstr>
      <vt:lpstr>Ehrlichiosis</vt:lpstr>
      <vt:lpstr>Q. Fever</vt:lpstr>
      <vt:lpstr>Q. Fever</vt:lpstr>
      <vt:lpstr>Q. Fever</vt:lpstr>
      <vt:lpstr>Q. Fever</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RICKETTSIAL DISEASES</dc:title>
  <dc:creator>Dell</dc:creator>
  <cp:lastModifiedBy>elc</cp:lastModifiedBy>
  <cp:revision>53</cp:revision>
  <dcterms:created xsi:type="dcterms:W3CDTF">2006-08-16T00:00:00Z</dcterms:created>
  <dcterms:modified xsi:type="dcterms:W3CDTF">2020-05-06T05:40:27Z</dcterms:modified>
</cp:coreProperties>
</file>