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3" r:id="rId3"/>
    <p:sldId id="256" r:id="rId4"/>
    <p:sldId id="257" r:id="rId5"/>
    <p:sldId id="258" r:id="rId6"/>
    <p:sldId id="259" r:id="rId7"/>
    <p:sldId id="260" r:id="rId8"/>
    <p:sldId id="261" r:id="rId9"/>
    <p:sldId id="262" r:id="rId10"/>
    <p:sldId id="264"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AE86830-96BE-4634-994E-B7CAB4048FC2}" type="datetimeFigureOut">
              <a:rPr lang="en-IN" smtClean="0"/>
              <a:t>18-05-2020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A6BC0A-B5DC-46FF-A979-BBFBE9207CF9}" type="slidenum">
              <a:rPr lang="en-IN" smtClean="0"/>
              <a:t>‹#›</a:t>
            </a:fld>
            <a:endParaRPr lang="en-IN"/>
          </a:p>
        </p:txBody>
      </p:sp>
    </p:spTree>
    <p:extLst>
      <p:ext uri="{BB962C8B-B14F-4D97-AF65-F5344CB8AC3E}">
        <p14:creationId xmlns:p14="http://schemas.microsoft.com/office/powerpoint/2010/main" val="3592223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AE86830-96BE-4634-994E-B7CAB4048FC2}" type="datetimeFigureOut">
              <a:rPr lang="en-IN" smtClean="0"/>
              <a:t>18-05-2020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A6BC0A-B5DC-46FF-A979-BBFBE9207CF9}" type="slidenum">
              <a:rPr lang="en-IN" smtClean="0"/>
              <a:t>‹#›</a:t>
            </a:fld>
            <a:endParaRPr lang="en-IN"/>
          </a:p>
        </p:txBody>
      </p:sp>
    </p:spTree>
    <p:extLst>
      <p:ext uri="{BB962C8B-B14F-4D97-AF65-F5344CB8AC3E}">
        <p14:creationId xmlns:p14="http://schemas.microsoft.com/office/powerpoint/2010/main" val="2621650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AE86830-96BE-4634-994E-B7CAB4048FC2}" type="datetimeFigureOut">
              <a:rPr lang="en-IN" smtClean="0"/>
              <a:t>18-05-2020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A6BC0A-B5DC-46FF-A979-BBFBE9207CF9}" type="slidenum">
              <a:rPr lang="en-IN" smtClean="0"/>
              <a:t>‹#›</a:t>
            </a:fld>
            <a:endParaRPr lang="en-IN"/>
          </a:p>
        </p:txBody>
      </p:sp>
    </p:spTree>
    <p:extLst>
      <p:ext uri="{BB962C8B-B14F-4D97-AF65-F5344CB8AC3E}">
        <p14:creationId xmlns:p14="http://schemas.microsoft.com/office/powerpoint/2010/main" val="2002736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lvl1pPr>
              <a:defRPr/>
            </a:lvl1pPr>
          </a:lstStyle>
          <a:p>
            <a:pPr>
              <a:defRPr/>
            </a:pPr>
            <a:fld id="{649D91B4-E1F7-46DD-893B-FE7972D0D77B}" type="datetimeFigureOut">
              <a:rPr lang="en-IN">
                <a:solidFill>
                  <a:prstClr val="black">
                    <a:tint val="75000"/>
                  </a:prstClr>
                </a:solidFill>
              </a:rPr>
              <a:pPr>
                <a:defRPr/>
              </a:pPr>
              <a:t>18-05-2020</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1073E68-8565-4694-B0C2-9A0DF71FA9BB}" type="slidenum">
              <a:rPr lang="en-IN">
                <a:solidFill>
                  <a:prstClr val="black">
                    <a:tint val="75000"/>
                  </a:prstClr>
                </a:solidFill>
              </a:rPr>
              <a:pPr>
                <a:defRPr/>
              </a:pPr>
              <a:t>‹#›</a:t>
            </a:fld>
            <a:endParaRPr lang="en-IN">
              <a:solidFill>
                <a:prstClr val="black">
                  <a:tint val="75000"/>
                </a:prstClr>
              </a:solidFill>
            </a:endParaRPr>
          </a:p>
        </p:txBody>
      </p:sp>
    </p:spTree>
    <p:extLst>
      <p:ext uri="{BB962C8B-B14F-4D97-AF65-F5344CB8AC3E}">
        <p14:creationId xmlns:p14="http://schemas.microsoft.com/office/powerpoint/2010/main" val="8247635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fld id="{9F1CC527-0269-4AED-8A47-E05FE9FEA6A8}" type="datetimeFigureOut">
              <a:rPr lang="en-IN">
                <a:solidFill>
                  <a:prstClr val="black">
                    <a:tint val="75000"/>
                  </a:prstClr>
                </a:solidFill>
              </a:rPr>
              <a:pPr>
                <a:defRPr/>
              </a:pPr>
              <a:t>18-05-2020</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939E76B-41FE-4929-B375-9A53834AD18F}" type="slidenum">
              <a:rPr lang="en-IN">
                <a:solidFill>
                  <a:prstClr val="black">
                    <a:tint val="75000"/>
                  </a:prstClr>
                </a:solidFill>
              </a:rPr>
              <a:pPr>
                <a:defRPr/>
              </a:pPr>
              <a:t>‹#›</a:t>
            </a:fld>
            <a:endParaRPr lang="en-IN">
              <a:solidFill>
                <a:prstClr val="black">
                  <a:tint val="75000"/>
                </a:prstClr>
              </a:solidFill>
            </a:endParaRPr>
          </a:p>
        </p:txBody>
      </p:sp>
    </p:spTree>
    <p:extLst>
      <p:ext uri="{BB962C8B-B14F-4D97-AF65-F5344CB8AC3E}">
        <p14:creationId xmlns:p14="http://schemas.microsoft.com/office/powerpoint/2010/main" val="31474786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fld id="{C144F800-3DEA-4C8A-98BB-BC3656CCBD4A}" type="datetimeFigureOut">
              <a:rPr lang="en-IN">
                <a:solidFill>
                  <a:prstClr val="black">
                    <a:tint val="75000"/>
                  </a:prstClr>
                </a:solidFill>
              </a:rPr>
              <a:pPr>
                <a:defRPr/>
              </a:pPr>
              <a:t>18-05-2020</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F65AC0F-91C5-46C2-B225-24384B74CAEB}" type="slidenum">
              <a:rPr lang="en-IN">
                <a:solidFill>
                  <a:prstClr val="black">
                    <a:tint val="75000"/>
                  </a:prstClr>
                </a:solidFill>
              </a:rPr>
              <a:pPr>
                <a:defRPr/>
              </a:pPr>
              <a:t>‹#›</a:t>
            </a:fld>
            <a:endParaRPr lang="en-IN">
              <a:solidFill>
                <a:prstClr val="black">
                  <a:tint val="75000"/>
                </a:prstClr>
              </a:solidFill>
            </a:endParaRPr>
          </a:p>
        </p:txBody>
      </p:sp>
    </p:spTree>
    <p:extLst>
      <p:ext uri="{BB962C8B-B14F-4D97-AF65-F5344CB8AC3E}">
        <p14:creationId xmlns:p14="http://schemas.microsoft.com/office/powerpoint/2010/main" val="3770868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3"/>
          <p:cNvSpPr>
            <a:spLocks noGrp="1"/>
          </p:cNvSpPr>
          <p:nvPr>
            <p:ph type="dt" sz="half" idx="10"/>
          </p:nvPr>
        </p:nvSpPr>
        <p:spPr/>
        <p:txBody>
          <a:bodyPr/>
          <a:lstStyle>
            <a:lvl1pPr>
              <a:defRPr/>
            </a:lvl1pPr>
          </a:lstStyle>
          <a:p>
            <a:pPr>
              <a:defRPr/>
            </a:pPr>
            <a:fld id="{070D9A70-C4B8-4E3C-83C3-D9D059AAB578}" type="datetimeFigureOut">
              <a:rPr lang="en-IN">
                <a:solidFill>
                  <a:prstClr val="black">
                    <a:tint val="75000"/>
                  </a:prstClr>
                </a:solidFill>
              </a:rPr>
              <a:pPr>
                <a:defRPr/>
              </a:pPr>
              <a:t>18-05-2020</a:t>
            </a:fld>
            <a:endParaRPr lang="en-IN">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IN">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C5B9D90-C762-47B9-B47B-D673EBFB6E6C}" type="slidenum">
              <a:rPr lang="en-IN">
                <a:solidFill>
                  <a:prstClr val="black">
                    <a:tint val="75000"/>
                  </a:prstClr>
                </a:solidFill>
              </a:rPr>
              <a:pPr>
                <a:defRPr/>
              </a:pPr>
              <a:t>‹#›</a:t>
            </a:fld>
            <a:endParaRPr lang="en-IN">
              <a:solidFill>
                <a:prstClr val="black">
                  <a:tint val="75000"/>
                </a:prstClr>
              </a:solidFill>
            </a:endParaRPr>
          </a:p>
        </p:txBody>
      </p:sp>
    </p:spTree>
    <p:extLst>
      <p:ext uri="{BB962C8B-B14F-4D97-AF65-F5344CB8AC3E}">
        <p14:creationId xmlns:p14="http://schemas.microsoft.com/office/powerpoint/2010/main" val="42349931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3"/>
          <p:cNvSpPr>
            <a:spLocks noGrp="1"/>
          </p:cNvSpPr>
          <p:nvPr>
            <p:ph type="dt" sz="half" idx="10"/>
          </p:nvPr>
        </p:nvSpPr>
        <p:spPr/>
        <p:txBody>
          <a:bodyPr/>
          <a:lstStyle>
            <a:lvl1pPr>
              <a:defRPr/>
            </a:lvl1pPr>
          </a:lstStyle>
          <a:p>
            <a:pPr>
              <a:defRPr/>
            </a:pPr>
            <a:fld id="{F034ECE9-4F8D-4B04-A739-32130D3E4B8D}" type="datetimeFigureOut">
              <a:rPr lang="en-IN">
                <a:solidFill>
                  <a:prstClr val="black">
                    <a:tint val="75000"/>
                  </a:prstClr>
                </a:solidFill>
              </a:rPr>
              <a:pPr>
                <a:defRPr/>
              </a:pPr>
              <a:t>18-05-2020</a:t>
            </a:fld>
            <a:endParaRPr lang="en-IN">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IN">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F7E65987-62EF-44A8-A9D8-7A0C9A93628F}" type="slidenum">
              <a:rPr lang="en-IN">
                <a:solidFill>
                  <a:prstClr val="black">
                    <a:tint val="75000"/>
                  </a:prstClr>
                </a:solidFill>
              </a:rPr>
              <a:pPr>
                <a:defRPr/>
              </a:pPr>
              <a:t>‹#›</a:t>
            </a:fld>
            <a:endParaRPr lang="en-IN">
              <a:solidFill>
                <a:prstClr val="black">
                  <a:tint val="75000"/>
                </a:prstClr>
              </a:solidFill>
            </a:endParaRPr>
          </a:p>
        </p:txBody>
      </p:sp>
    </p:spTree>
    <p:extLst>
      <p:ext uri="{BB962C8B-B14F-4D97-AF65-F5344CB8AC3E}">
        <p14:creationId xmlns:p14="http://schemas.microsoft.com/office/powerpoint/2010/main" val="15186558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3"/>
          <p:cNvSpPr>
            <a:spLocks noGrp="1"/>
          </p:cNvSpPr>
          <p:nvPr>
            <p:ph type="dt" sz="half" idx="10"/>
          </p:nvPr>
        </p:nvSpPr>
        <p:spPr/>
        <p:txBody>
          <a:bodyPr/>
          <a:lstStyle>
            <a:lvl1pPr>
              <a:defRPr/>
            </a:lvl1pPr>
          </a:lstStyle>
          <a:p>
            <a:pPr>
              <a:defRPr/>
            </a:pPr>
            <a:fld id="{969F7B01-D4D6-4056-A0BE-24544EEAE8BD}" type="datetimeFigureOut">
              <a:rPr lang="en-IN">
                <a:solidFill>
                  <a:prstClr val="black">
                    <a:tint val="75000"/>
                  </a:prstClr>
                </a:solidFill>
              </a:rPr>
              <a:pPr>
                <a:defRPr/>
              </a:pPr>
              <a:t>18-05-2020</a:t>
            </a:fld>
            <a:endParaRPr lang="en-IN">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IN">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11134CBE-27B0-4FA1-A113-827D542C0896}" type="slidenum">
              <a:rPr lang="en-IN">
                <a:solidFill>
                  <a:prstClr val="black">
                    <a:tint val="75000"/>
                  </a:prstClr>
                </a:solidFill>
              </a:rPr>
              <a:pPr>
                <a:defRPr/>
              </a:pPr>
              <a:t>‹#›</a:t>
            </a:fld>
            <a:endParaRPr lang="en-IN">
              <a:solidFill>
                <a:prstClr val="black">
                  <a:tint val="75000"/>
                </a:prstClr>
              </a:solidFill>
            </a:endParaRPr>
          </a:p>
        </p:txBody>
      </p:sp>
    </p:spTree>
    <p:extLst>
      <p:ext uri="{BB962C8B-B14F-4D97-AF65-F5344CB8AC3E}">
        <p14:creationId xmlns:p14="http://schemas.microsoft.com/office/powerpoint/2010/main" val="41181483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D48A233-3953-4715-9A8C-D6730D441E58}" type="datetimeFigureOut">
              <a:rPr lang="en-IN">
                <a:solidFill>
                  <a:prstClr val="black">
                    <a:tint val="75000"/>
                  </a:prstClr>
                </a:solidFill>
              </a:rPr>
              <a:pPr>
                <a:defRPr/>
              </a:pPr>
              <a:t>18-05-2020</a:t>
            </a:fld>
            <a:endParaRPr lang="en-IN">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IN">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F6CF9E2C-70E7-41F0-B7C1-378614DD16EA}" type="slidenum">
              <a:rPr lang="en-IN">
                <a:solidFill>
                  <a:prstClr val="black">
                    <a:tint val="75000"/>
                  </a:prstClr>
                </a:solidFill>
              </a:rPr>
              <a:pPr>
                <a:defRPr/>
              </a:pPr>
              <a:t>‹#›</a:t>
            </a:fld>
            <a:endParaRPr lang="en-IN">
              <a:solidFill>
                <a:prstClr val="black">
                  <a:tint val="75000"/>
                </a:prstClr>
              </a:solidFill>
            </a:endParaRPr>
          </a:p>
        </p:txBody>
      </p:sp>
    </p:spTree>
    <p:extLst>
      <p:ext uri="{BB962C8B-B14F-4D97-AF65-F5344CB8AC3E}">
        <p14:creationId xmlns:p14="http://schemas.microsoft.com/office/powerpoint/2010/main" val="12507082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A7A22C85-D277-41B3-9BEF-F9FFB5937EAE}" type="datetimeFigureOut">
              <a:rPr lang="en-IN">
                <a:solidFill>
                  <a:prstClr val="black">
                    <a:tint val="75000"/>
                  </a:prstClr>
                </a:solidFill>
              </a:rPr>
              <a:pPr>
                <a:defRPr/>
              </a:pPr>
              <a:t>18-05-2020</a:t>
            </a:fld>
            <a:endParaRPr lang="en-IN">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IN">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2B15E8F-E54B-4C0D-B907-2740BD455690}" type="slidenum">
              <a:rPr lang="en-IN">
                <a:solidFill>
                  <a:prstClr val="black">
                    <a:tint val="75000"/>
                  </a:prstClr>
                </a:solidFill>
              </a:rPr>
              <a:pPr>
                <a:defRPr/>
              </a:pPr>
              <a:t>‹#›</a:t>
            </a:fld>
            <a:endParaRPr lang="en-IN">
              <a:solidFill>
                <a:prstClr val="black">
                  <a:tint val="75000"/>
                </a:prstClr>
              </a:solidFill>
            </a:endParaRPr>
          </a:p>
        </p:txBody>
      </p:sp>
    </p:spTree>
    <p:extLst>
      <p:ext uri="{BB962C8B-B14F-4D97-AF65-F5344CB8AC3E}">
        <p14:creationId xmlns:p14="http://schemas.microsoft.com/office/powerpoint/2010/main" val="1329243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AE86830-96BE-4634-994E-B7CAB4048FC2}" type="datetimeFigureOut">
              <a:rPr lang="en-IN" smtClean="0"/>
              <a:t>18-05-2020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A6BC0A-B5DC-46FF-A979-BBFBE9207CF9}" type="slidenum">
              <a:rPr lang="en-IN" smtClean="0"/>
              <a:t>‹#›</a:t>
            </a:fld>
            <a:endParaRPr lang="en-IN"/>
          </a:p>
        </p:txBody>
      </p:sp>
    </p:spTree>
    <p:extLst>
      <p:ext uri="{BB962C8B-B14F-4D97-AF65-F5344CB8AC3E}">
        <p14:creationId xmlns:p14="http://schemas.microsoft.com/office/powerpoint/2010/main" val="36735684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09D56BA3-9FDB-4160-9200-734BC6E4AF07}" type="datetimeFigureOut">
              <a:rPr lang="en-IN">
                <a:solidFill>
                  <a:prstClr val="black">
                    <a:tint val="75000"/>
                  </a:prstClr>
                </a:solidFill>
              </a:rPr>
              <a:pPr>
                <a:defRPr/>
              </a:pPr>
              <a:t>18-05-2020</a:t>
            </a:fld>
            <a:endParaRPr lang="en-IN">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IN">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32D1957-E787-41D8-B367-8E155B7A6AB7}" type="slidenum">
              <a:rPr lang="en-IN">
                <a:solidFill>
                  <a:prstClr val="black">
                    <a:tint val="75000"/>
                  </a:prstClr>
                </a:solidFill>
              </a:rPr>
              <a:pPr>
                <a:defRPr/>
              </a:pPr>
              <a:t>‹#›</a:t>
            </a:fld>
            <a:endParaRPr lang="en-IN">
              <a:solidFill>
                <a:prstClr val="black">
                  <a:tint val="75000"/>
                </a:prstClr>
              </a:solidFill>
            </a:endParaRPr>
          </a:p>
        </p:txBody>
      </p:sp>
    </p:spTree>
    <p:extLst>
      <p:ext uri="{BB962C8B-B14F-4D97-AF65-F5344CB8AC3E}">
        <p14:creationId xmlns:p14="http://schemas.microsoft.com/office/powerpoint/2010/main" val="22036459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fld id="{BE6A275B-98F3-4ABB-B8F3-7E73F6EB2894}" type="datetimeFigureOut">
              <a:rPr lang="en-IN">
                <a:solidFill>
                  <a:prstClr val="black">
                    <a:tint val="75000"/>
                  </a:prstClr>
                </a:solidFill>
              </a:rPr>
              <a:pPr>
                <a:defRPr/>
              </a:pPr>
              <a:t>18-05-2020</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EF8235B-174B-4561-A39E-6B19C7D21BCF}" type="slidenum">
              <a:rPr lang="en-IN">
                <a:solidFill>
                  <a:prstClr val="black">
                    <a:tint val="75000"/>
                  </a:prstClr>
                </a:solidFill>
              </a:rPr>
              <a:pPr>
                <a:defRPr/>
              </a:pPr>
              <a:t>‹#›</a:t>
            </a:fld>
            <a:endParaRPr lang="en-IN">
              <a:solidFill>
                <a:prstClr val="black">
                  <a:tint val="75000"/>
                </a:prstClr>
              </a:solidFill>
            </a:endParaRPr>
          </a:p>
        </p:txBody>
      </p:sp>
    </p:spTree>
    <p:extLst>
      <p:ext uri="{BB962C8B-B14F-4D97-AF65-F5344CB8AC3E}">
        <p14:creationId xmlns:p14="http://schemas.microsoft.com/office/powerpoint/2010/main" val="6912107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fld id="{C73B9F88-728D-4996-A4D7-EBCECF5FBCB5}" type="datetimeFigureOut">
              <a:rPr lang="en-IN">
                <a:solidFill>
                  <a:prstClr val="black">
                    <a:tint val="75000"/>
                  </a:prstClr>
                </a:solidFill>
              </a:rPr>
              <a:pPr>
                <a:defRPr/>
              </a:pPr>
              <a:t>18-05-2020</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5EEB247-A206-4C58-B6A0-4711F468064E}" type="slidenum">
              <a:rPr lang="en-IN">
                <a:solidFill>
                  <a:prstClr val="black">
                    <a:tint val="75000"/>
                  </a:prstClr>
                </a:solidFill>
              </a:rPr>
              <a:pPr>
                <a:defRPr/>
              </a:pPr>
              <a:t>‹#›</a:t>
            </a:fld>
            <a:endParaRPr lang="en-IN">
              <a:solidFill>
                <a:prstClr val="black">
                  <a:tint val="75000"/>
                </a:prstClr>
              </a:solidFill>
            </a:endParaRPr>
          </a:p>
        </p:txBody>
      </p:sp>
    </p:spTree>
    <p:extLst>
      <p:ext uri="{BB962C8B-B14F-4D97-AF65-F5344CB8AC3E}">
        <p14:creationId xmlns:p14="http://schemas.microsoft.com/office/powerpoint/2010/main" val="3457982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E86830-96BE-4634-994E-B7CAB4048FC2}" type="datetimeFigureOut">
              <a:rPr lang="en-IN" smtClean="0"/>
              <a:t>18-05-2020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A6BC0A-B5DC-46FF-A979-BBFBE9207CF9}" type="slidenum">
              <a:rPr lang="en-IN" smtClean="0"/>
              <a:t>‹#›</a:t>
            </a:fld>
            <a:endParaRPr lang="en-IN"/>
          </a:p>
        </p:txBody>
      </p:sp>
    </p:spTree>
    <p:extLst>
      <p:ext uri="{BB962C8B-B14F-4D97-AF65-F5344CB8AC3E}">
        <p14:creationId xmlns:p14="http://schemas.microsoft.com/office/powerpoint/2010/main" val="2818929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AE86830-96BE-4634-994E-B7CAB4048FC2}" type="datetimeFigureOut">
              <a:rPr lang="en-IN" smtClean="0"/>
              <a:t>18-05-2020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A6BC0A-B5DC-46FF-A979-BBFBE9207CF9}" type="slidenum">
              <a:rPr lang="en-IN" smtClean="0"/>
              <a:t>‹#›</a:t>
            </a:fld>
            <a:endParaRPr lang="en-IN"/>
          </a:p>
        </p:txBody>
      </p:sp>
    </p:spTree>
    <p:extLst>
      <p:ext uri="{BB962C8B-B14F-4D97-AF65-F5344CB8AC3E}">
        <p14:creationId xmlns:p14="http://schemas.microsoft.com/office/powerpoint/2010/main" val="1625281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AE86830-96BE-4634-994E-B7CAB4048FC2}" type="datetimeFigureOut">
              <a:rPr lang="en-IN" smtClean="0"/>
              <a:t>18-05-2020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EA6BC0A-B5DC-46FF-A979-BBFBE9207CF9}" type="slidenum">
              <a:rPr lang="en-IN" smtClean="0"/>
              <a:t>‹#›</a:t>
            </a:fld>
            <a:endParaRPr lang="en-IN"/>
          </a:p>
        </p:txBody>
      </p:sp>
    </p:spTree>
    <p:extLst>
      <p:ext uri="{BB962C8B-B14F-4D97-AF65-F5344CB8AC3E}">
        <p14:creationId xmlns:p14="http://schemas.microsoft.com/office/powerpoint/2010/main" val="2037224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AE86830-96BE-4634-994E-B7CAB4048FC2}" type="datetimeFigureOut">
              <a:rPr lang="en-IN" smtClean="0"/>
              <a:t>18-05-2020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EA6BC0A-B5DC-46FF-A979-BBFBE9207CF9}" type="slidenum">
              <a:rPr lang="en-IN" smtClean="0"/>
              <a:t>‹#›</a:t>
            </a:fld>
            <a:endParaRPr lang="en-IN"/>
          </a:p>
        </p:txBody>
      </p:sp>
    </p:spTree>
    <p:extLst>
      <p:ext uri="{BB962C8B-B14F-4D97-AF65-F5344CB8AC3E}">
        <p14:creationId xmlns:p14="http://schemas.microsoft.com/office/powerpoint/2010/main" val="38523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E86830-96BE-4634-994E-B7CAB4048FC2}" type="datetimeFigureOut">
              <a:rPr lang="en-IN" smtClean="0"/>
              <a:t>18-05-2020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EA6BC0A-B5DC-46FF-A979-BBFBE9207CF9}" type="slidenum">
              <a:rPr lang="en-IN" smtClean="0"/>
              <a:t>‹#›</a:t>
            </a:fld>
            <a:endParaRPr lang="en-IN"/>
          </a:p>
        </p:txBody>
      </p:sp>
    </p:spTree>
    <p:extLst>
      <p:ext uri="{BB962C8B-B14F-4D97-AF65-F5344CB8AC3E}">
        <p14:creationId xmlns:p14="http://schemas.microsoft.com/office/powerpoint/2010/main" val="3314579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E86830-96BE-4634-994E-B7CAB4048FC2}" type="datetimeFigureOut">
              <a:rPr lang="en-IN" smtClean="0"/>
              <a:t>18-05-2020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A6BC0A-B5DC-46FF-A979-BBFBE9207CF9}" type="slidenum">
              <a:rPr lang="en-IN" smtClean="0"/>
              <a:t>‹#›</a:t>
            </a:fld>
            <a:endParaRPr lang="en-IN"/>
          </a:p>
        </p:txBody>
      </p:sp>
    </p:spTree>
    <p:extLst>
      <p:ext uri="{BB962C8B-B14F-4D97-AF65-F5344CB8AC3E}">
        <p14:creationId xmlns:p14="http://schemas.microsoft.com/office/powerpoint/2010/main" val="3086213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E86830-96BE-4634-994E-B7CAB4048FC2}" type="datetimeFigureOut">
              <a:rPr lang="en-IN" smtClean="0"/>
              <a:t>18-05-2020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A6BC0A-B5DC-46FF-A979-BBFBE9207CF9}" type="slidenum">
              <a:rPr lang="en-IN" smtClean="0"/>
              <a:t>‹#›</a:t>
            </a:fld>
            <a:endParaRPr lang="en-IN"/>
          </a:p>
        </p:txBody>
      </p:sp>
    </p:spTree>
    <p:extLst>
      <p:ext uri="{BB962C8B-B14F-4D97-AF65-F5344CB8AC3E}">
        <p14:creationId xmlns:p14="http://schemas.microsoft.com/office/powerpoint/2010/main" val="3909754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E86830-96BE-4634-994E-B7CAB4048FC2}" type="datetimeFigureOut">
              <a:rPr lang="en-IN" smtClean="0"/>
              <a:t>18-05-2020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A6BC0A-B5DC-46FF-A979-BBFBE9207CF9}" type="slidenum">
              <a:rPr lang="en-IN" smtClean="0"/>
              <a:t>‹#›</a:t>
            </a:fld>
            <a:endParaRPr lang="en-IN"/>
          </a:p>
        </p:txBody>
      </p:sp>
    </p:spTree>
    <p:extLst>
      <p:ext uri="{BB962C8B-B14F-4D97-AF65-F5344CB8AC3E}">
        <p14:creationId xmlns:p14="http://schemas.microsoft.com/office/powerpoint/2010/main" val="1314644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IN"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IN"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7D7CC63F-34DB-45C7-95D4-CACF0B81B563}" type="datetimeFigureOut">
              <a:rPr lang="en-IN">
                <a:solidFill>
                  <a:prstClr val="black">
                    <a:tint val="75000"/>
                  </a:prstClr>
                </a:solidFill>
              </a:rPr>
              <a:pPr>
                <a:defRPr/>
              </a:pPr>
              <a:t>18-05-2020</a:t>
            </a:fld>
            <a:endParaRPr lang="en-IN">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IN">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27E09EB8-8FDC-4185-9A96-171C9BAE8757}" type="slidenum">
              <a:rPr lang="en-IN">
                <a:solidFill>
                  <a:prstClr val="black">
                    <a:tint val="75000"/>
                  </a:prstClr>
                </a:solidFill>
              </a:rPr>
              <a:pPr>
                <a:defRPr/>
              </a:pPr>
              <a:t>‹#›</a:t>
            </a:fld>
            <a:endParaRPr lang="en-IN">
              <a:solidFill>
                <a:prstClr val="black">
                  <a:tint val="75000"/>
                </a:prstClr>
              </a:solidFill>
            </a:endParaRPr>
          </a:p>
        </p:txBody>
      </p:sp>
    </p:spTree>
    <p:extLst>
      <p:ext uri="{BB962C8B-B14F-4D97-AF65-F5344CB8AC3E}">
        <p14:creationId xmlns:p14="http://schemas.microsoft.com/office/powerpoint/2010/main" val="38192206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838200" y="365125"/>
            <a:ext cx="10515600" cy="890588"/>
          </a:xfrm>
          <a:blipFill dpi="0" rotWithShape="0">
            <a:blip r:embed="rId2"/>
            <a:srcRect/>
            <a:tile tx="0" ty="0" sx="100000" sy="100000" flip="none" algn="tl"/>
          </a:blipFill>
        </p:spPr>
        <p:txBody>
          <a:bodyPr/>
          <a:lstStyle/>
          <a:p>
            <a:pPr algn="ctr" eaLnBrk="1" hangingPunct="1"/>
            <a:r>
              <a:rPr lang="en-IN" altLang="en-US" sz="2400" b="1" i="1" dirty="0" smtClean="0">
                <a:solidFill>
                  <a:srgbClr val="0070C0"/>
                </a:solidFill>
                <a:latin typeface="Arial" panose="020B0604020202020204" pitchFamily="34" charset="0"/>
                <a:cs typeface="Arial" panose="020B0604020202020204" pitchFamily="34" charset="0"/>
              </a:rPr>
              <a:t>BIHAR ANIMAL SCIENCES UNIVERSITY, PATNA, BIHAR</a:t>
            </a:r>
            <a:br>
              <a:rPr lang="en-IN" altLang="en-US" sz="2400" b="1" i="1" dirty="0" smtClean="0">
                <a:solidFill>
                  <a:srgbClr val="0070C0"/>
                </a:solidFill>
                <a:latin typeface="Arial" panose="020B0604020202020204" pitchFamily="34" charset="0"/>
                <a:cs typeface="Arial" panose="020B0604020202020204" pitchFamily="34" charset="0"/>
              </a:rPr>
            </a:br>
            <a:r>
              <a:rPr lang="en-IN" altLang="en-US" sz="2400" b="1" dirty="0" err="1" smtClean="0">
                <a:solidFill>
                  <a:srgbClr val="0070C0"/>
                </a:solidFill>
                <a:latin typeface="Arial" panose="020B0604020202020204" pitchFamily="34" charset="0"/>
                <a:cs typeface="Arial" panose="020B0604020202020204" pitchFamily="34" charset="0"/>
              </a:rPr>
              <a:t>Bihar</a:t>
            </a:r>
            <a:r>
              <a:rPr lang="en-IN" altLang="en-US" sz="2400" b="1" dirty="0" smtClean="0">
                <a:solidFill>
                  <a:srgbClr val="0070C0"/>
                </a:solidFill>
                <a:latin typeface="Arial" panose="020B0604020202020204" pitchFamily="34" charset="0"/>
                <a:cs typeface="Arial" panose="020B0604020202020204" pitchFamily="34" charset="0"/>
              </a:rPr>
              <a:t> Veterinary College, Patna</a:t>
            </a:r>
            <a:endParaRPr lang="en-IN" altLang="en-US" sz="2400" dirty="0" smtClean="0">
              <a:solidFill>
                <a:srgbClr val="0070C0"/>
              </a:solidFill>
              <a:latin typeface="Arial" panose="020B0604020202020204" pitchFamily="34" charset="0"/>
              <a:cs typeface="Arial" panose="020B0604020202020204" pitchFamily="34" charset="0"/>
            </a:endParaRPr>
          </a:p>
        </p:txBody>
      </p:sp>
      <p:pic>
        <p:nvPicPr>
          <p:cNvPr id="3075"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26988" y="19050"/>
            <a:ext cx="1709737" cy="1485900"/>
          </a:xfrm>
        </p:spPr>
      </p:pic>
      <p:pic>
        <p:nvPicPr>
          <p:cNvPr id="307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94988" y="19050"/>
            <a:ext cx="1470025"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Box 4"/>
          <p:cNvSpPr txBox="1">
            <a:spLocks noChangeArrowheads="1"/>
          </p:cNvSpPr>
          <p:nvPr/>
        </p:nvSpPr>
        <p:spPr bwMode="auto">
          <a:xfrm>
            <a:off x="1681163" y="4454525"/>
            <a:ext cx="90138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ts val="0"/>
              </a:spcBef>
              <a:buFont typeface="Arial" panose="020B0604020202020204" pitchFamily="34" charset="0"/>
              <a:buNone/>
            </a:pPr>
            <a:r>
              <a:rPr lang="en-IN" sz="2400" dirty="0">
                <a:solidFill>
                  <a:prstClr val="black"/>
                </a:solidFill>
                <a:latin typeface="Arial" panose="020B0604020202020204" pitchFamily="34" charset="0"/>
                <a:cs typeface="Arial" panose="020B0604020202020204" pitchFamily="34" charset="0"/>
              </a:rPr>
              <a:t> </a:t>
            </a:r>
            <a:r>
              <a:rPr lang="en-IN" sz="2400" dirty="0">
                <a:solidFill>
                  <a:srgbClr val="FF0000"/>
                </a:solidFill>
                <a:latin typeface="Arial" panose="020B0604020202020204" pitchFamily="34" charset="0"/>
                <a:cs typeface="Arial" panose="020B0604020202020204" pitchFamily="34" charset="0"/>
              </a:rPr>
              <a:t>Speaker: </a:t>
            </a:r>
            <a:r>
              <a:rPr lang="en-IN" sz="2400" dirty="0" smtClean="0">
                <a:solidFill>
                  <a:srgbClr val="0070C0"/>
                </a:solidFill>
                <a:latin typeface="Arial" panose="020B0604020202020204" pitchFamily="34" charset="0"/>
                <a:cs typeface="Arial" panose="020B0604020202020204" pitchFamily="34" charset="0"/>
              </a:rPr>
              <a:t>Ramesh Kumar Singh</a:t>
            </a:r>
          </a:p>
          <a:p>
            <a:pPr algn="ctr">
              <a:lnSpc>
                <a:spcPct val="100000"/>
              </a:lnSpc>
              <a:spcBef>
                <a:spcPts val="0"/>
              </a:spcBef>
              <a:buFont typeface="Arial" panose="020B0604020202020204" pitchFamily="34" charset="0"/>
              <a:buNone/>
            </a:pPr>
            <a:r>
              <a:rPr lang="en-IN" sz="2400" dirty="0" smtClean="0">
                <a:solidFill>
                  <a:srgbClr val="0070C0"/>
                </a:solidFill>
                <a:latin typeface="Arial" panose="020B0604020202020204" pitchFamily="34" charset="0"/>
                <a:cs typeface="Arial" panose="020B0604020202020204" pitchFamily="34" charset="0"/>
              </a:rPr>
              <a:t>Assistant Professor cum Jr. Scientist </a:t>
            </a:r>
          </a:p>
          <a:p>
            <a:pPr algn="ctr">
              <a:lnSpc>
                <a:spcPct val="100000"/>
              </a:lnSpc>
              <a:spcBef>
                <a:spcPts val="0"/>
              </a:spcBef>
              <a:buFont typeface="Arial" panose="020B0604020202020204" pitchFamily="34" charset="0"/>
              <a:buNone/>
            </a:pPr>
            <a:r>
              <a:rPr lang="en-IN" sz="2400" dirty="0" smtClean="0">
                <a:solidFill>
                  <a:srgbClr val="0070C0"/>
                </a:solidFill>
                <a:latin typeface="Arial" panose="020B0604020202020204" pitchFamily="34" charset="0"/>
                <a:cs typeface="Arial" panose="020B0604020202020204" pitchFamily="34" charset="0"/>
              </a:rPr>
              <a:t>Division </a:t>
            </a:r>
            <a:r>
              <a:rPr lang="en-IN" sz="2400" dirty="0">
                <a:solidFill>
                  <a:srgbClr val="0070C0"/>
                </a:solidFill>
                <a:latin typeface="Arial" panose="020B0604020202020204" pitchFamily="34" charset="0"/>
                <a:cs typeface="Arial" panose="020B0604020202020204" pitchFamily="34" charset="0"/>
              </a:rPr>
              <a:t>of Animal Genetics </a:t>
            </a:r>
            <a:r>
              <a:rPr lang="en-IN" sz="2400" dirty="0" smtClean="0">
                <a:solidFill>
                  <a:srgbClr val="0070C0"/>
                </a:solidFill>
                <a:latin typeface="Arial" panose="020B0604020202020204" pitchFamily="34" charset="0"/>
                <a:cs typeface="Arial" panose="020B0604020202020204" pitchFamily="34" charset="0"/>
              </a:rPr>
              <a:t>and </a:t>
            </a:r>
            <a:r>
              <a:rPr lang="en-IN" sz="2400" dirty="0">
                <a:solidFill>
                  <a:srgbClr val="0070C0"/>
                </a:solidFill>
                <a:latin typeface="Arial" panose="020B0604020202020204" pitchFamily="34" charset="0"/>
                <a:cs typeface="Arial" panose="020B0604020202020204" pitchFamily="34" charset="0"/>
              </a:rPr>
              <a:t>Breeding </a:t>
            </a:r>
          </a:p>
          <a:p>
            <a:pPr algn="ctr">
              <a:lnSpc>
                <a:spcPct val="100000"/>
              </a:lnSpc>
              <a:spcBef>
                <a:spcPts val="0"/>
              </a:spcBef>
              <a:buFont typeface="Arial" panose="020B0604020202020204" pitchFamily="34" charset="0"/>
              <a:buNone/>
            </a:pPr>
            <a:r>
              <a:rPr lang="en-IN" altLang="en-US" sz="2400" dirty="0">
                <a:solidFill>
                  <a:srgbClr val="0070C0"/>
                </a:solidFill>
                <a:latin typeface="Arial" panose="020B0604020202020204" pitchFamily="34" charset="0"/>
                <a:cs typeface="Arial" panose="020B0604020202020204" pitchFamily="34" charset="0"/>
              </a:rPr>
              <a:t>Bihar Veterinary College, Patna</a:t>
            </a:r>
            <a:endParaRPr lang="en-IN" sz="2400" dirty="0">
              <a:solidFill>
                <a:srgbClr val="0070C0"/>
              </a:solidFill>
              <a:latin typeface="Arial" panose="020B0604020202020204" pitchFamily="34" charset="0"/>
              <a:cs typeface="Arial" panose="020B0604020202020204" pitchFamily="34" charset="0"/>
            </a:endParaRPr>
          </a:p>
        </p:txBody>
      </p:sp>
      <p:sp>
        <p:nvSpPr>
          <p:cNvPr id="2" name="TextBox 1"/>
          <p:cNvSpPr txBox="1"/>
          <p:nvPr/>
        </p:nvSpPr>
        <p:spPr>
          <a:xfrm>
            <a:off x="1338552" y="2439620"/>
            <a:ext cx="9356436" cy="646331"/>
          </a:xfrm>
          <a:prstGeom prst="rect">
            <a:avLst/>
          </a:prstGeom>
          <a:noFill/>
        </p:spPr>
        <p:txBody>
          <a:bodyPr wrap="square" rtlCol="0">
            <a:spAutoFit/>
          </a:bodyPr>
          <a:lstStyle/>
          <a:p>
            <a:pPr algn="ctr"/>
            <a:r>
              <a:rPr lang="en-IN" sz="3600" b="1" dirty="0" smtClean="0">
                <a:solidFill>
                  <a:srgbClr val="FF0000"/>
                </a:solidFill>
                <a:latin typeface="Arial" panose="020B0604020202020204" pitchFamily="34" charset="0"/>
                <a:cs typeface="Arial" panose="020B0604020202020204" pitchFamily="34" charset="0"/>
              </a:rPr>
              <a:t>Selection Index</a:t>
            </a:r>
            <a:endParaRPr lang="en-IN" sz="36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87824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7383" y="368490"/>
            <a:ext cx="10515600" cy="6176963"/>
          </a:xfrm>
        </p:spPr>
        <p:txBody>
          <a:bodyPr>
            <a:normAutofit fontScale="92500" lnSpcReduction="20000"/>
          </a:bodyPr>
          <a:lstStyle/>
          <a:p>
            <a:pPr lvl="0"/>
            <a:r>
              <a:rPr lang="en-US" b="1" dirty="0">
                <a:latin typeface="Times New Roman" panose="02020603050405020304" pitchFamily="18" charset="0"/>
                <a:cs typeface="Times New Roman" panose="02020603050405020304" pitchFamily="18" charset="0"/>
              </a:rPr>
              <a:t>For example, if two traits are considered </a:t>
            </a:r>
            <a:r>
              <a:rPr lang="en-US" b="1" dirty="0" smtClean="0">
                <a:latin typeface="Times New Roman" panose="02020603050405020304" pitchFamily="18" charset="0"/>
                <a:cs typeface="Times New Roman" panose="02020603050405020304" pitchFamily="18" charset="0"/>
              </a:rPr>
              <a:t>for</a:t>
            </a:r>
            <a:r>
              <a:rPr lang="en-US" b="1" dirty="0">
                <a:latin typeface="Times New Roman" panose="02020603050405020304" pitchFamily="18" charset="0"/>
                <a:cs typeface="Times New Roman" panose="02020603050405020304" pitchFamily="18" charset="0"/>
              </a:rPr>
              <a:t> Selection</a:t>
            </a:r>
            <a:r>
              <a:rPr lang="en-US" b="1" dirty="0" smtClean="0">
                <a:latin typeface="Times New Roman" panose="02020603050405020304" pitchFamily="18" charset="0"/>
                <a:cs typeface="Times New Roman" panose="02020603050405020304" pitchFamily="18" charset="0"/>
              </a:rPr>
              <a:t>,</a:t>
            </a:r>
            <a:endParaRPr lang="en-IN" b="1" dirty="0">
              <a:latin typeface="Times New Roman" panose="02020603050405020304" pitchFamily="18" charset="0"/>
              <a:cs typeface="Times New Roman" panose="02020603050405020304" pitchFamily="18" charset="0"/>
            </a:endParaRPr>
          </a:p>
          <a:p>
            <a:pPr marL="0" indent="0" algn="ctr">
              <a:buNone/>
            </a:pPr>
            <a:endParaRPr lang="en-US" b="1" dirty="0" smtClean="0">
              <a:latin typeface="Times New Roman" panose="02020603050405020304" pitchFamily="18" charset="0"/>
              <a:cs typeface="Times New Roman" panose="02020603050405020304" pitchFamily="18" charset="0"/>
            </a:endParaRPr>
          </a:p>
          <a:p>
            <a:pPr marL="0" indent="0" algn="ctr">
              <a:buNone/>
            </a:pPr>
            <a:r>
              <a:rPr lang="en-US" b="1" dirty="0" smtClean="0">
                <a:latin typeface="Times New Roman" panose="02020603050405020304" pitchFamily="18" charset="0"/>
                <a:cs typeface="Times New Roman" panose="02020603050405020304" pitchFamily="18" charset="0"/>
              </a:rPr>
              <a:t>I </a:t>
            </a:r>
            <a:r>
              <a:rPr lang="en-US" b="1" dirty="0">
                <a:latin typeface="Times New Roman" panose="02020603050405020304" pitchFamily="18" charset="0"/>
                <a:cs typeface="Times New Roman" panose="02020603050405020304" pitchFamily="18" charset="0"/>
              </a:rPr>
              <a:t>= b</a:t>
            </a:r>
            <a:r>
              <a:rPr lang="en-US" b="1" baseline="-25000" dirty="0">
                <a:latin typeface="Times New Roman" panose="02020603050405020304" pitchFamily="18" charset="0"/>
                <a:cs typeface="Times New Roman" panose="02020603050405020304" pitchFamily="18" charset="0"/>
              </a:rPr>
              <a:t>1</a:t>
            </a:r>
            <a:r>
              <a:rPr lang="en-US" b="1" dirty="0">
                <a:latin typeface="Times New Roman" panose="02020603050405020304" pitchFamily="18" charset="0"/>
                <a:cs typeface="Times New Roman" panose="02020603050405020304" pitchFamily="18" charset="0"/>
              </a:rPr>
              <a:t>X</a:t>
            </a:r>
            <a:r>
              <a:rPr lang="en-US" b="1" baseline="-25000" dirty="0">
                <a:latin typeface="Times New Roman" panose="02020603050405020304" pitchFamily="18" charset="0"/>
                <a:cs typeface="Times New Roman" panose="02020603050405020304" pitchFamily="18" charset="0"/>
              </a:rPr>
              <a:t>1</a:t>
            </a:r>
            <a:r>
              <a:rPr lang="en-US" b="1" dirty="0">
                <a:latin typeface="Times New Roman" panose="02020603050405020304" pitchFamily="18" charset="0"/>
                <a:cs typeface="Times New Roman" panose="02020603050405020304" pitchFamily="18" charset="0"/>
              </a:rPr>
              <a:t> + </a:t>
            </a:r>
            <a:r>
              <a:rPr lang="en-US" b="1" dirty="0" smtClean="0">
                <a:latin typeface="Times New Roman" panose="02020603050405020304" pitchFamily="18" charset="0"/>
                <a:cs typeface="Times New Roman" panose="02020603050405020304" pitchFamily="18" charset="0"/>
              </a:rPr>
              <a:t>b</a:t>
            </a:r>
            <a:r>
              <a:rPr lang="en-US" b="1" baseline="-25000" dirty="0" smtClean="0">
                <a:latin typeface="Times New Roman" panose="02020603050405020304" pitchFamily="18" charset="0"/>
                <a:cs typeface="Times New Roman" panose="02020603050405020304" pitchFamily="18" charset="0"/>
              </a:rPr>
              <a:t>2</a:t>
            </a:r>
            <a:r>
              <a:rPr lang="en-US" b="1" dirty="0" smtClean="0">
                <a:latin typeface="Times New Roman" panose="02020603050405020304" pitchFamily="18" charset="0"/>
                <a:cs typeface="Times New Roman" panose="02020603050405020304" pitchFamily="18" charset="0"/>
              </a:rPr>
              <a:t>X</a:t>
            </a:r>
            <a:r>
              <a:rPr lang="en-US" b="1" baseline="-25000" dirty="0" smtClean="0">
                <a:latin typeface="Times New Roman" panose="02020603050405020304" pitchFamily="18" charset="0"/>
                <a:cs typeface="Times New Roman" panose="02020603050405020304" pitchFamily="18" charset="0"/>
              </a:rPr>
              <a:t>2</a:t>
            </a:r>
          </a:p>
          <a:p>
            <a:endParaRPr lang="en-IN" b="1" dirty="0">
              <a:latin typeface="Times New Roman" panose="02020603050405020304" pitchFamily="18" charset="0"/>
              <a:cs typeface="Times New Roman" panose="02020603050405020304" pitchFamily="18" charset="0"/>
            </a:endParaRPr>
          </a:p>
          <a:p>
            <a:pPr algn="ctr"/>
            <a:r>
              <a:rPr lang="en-US" b="1" dirty="0">
                <a:latin typeface="Times New Roman" panose="02020603050405020304" pitchFamily="18" charset="0"/>
                <a:cs typeface="Times New Roman" panose="02020603050405020304" pitchFamily="18" charset="0"/>
              </a:rPr>
              <a:t>where</a:t>
            </a:r>
            <a:r>
              <a:rPr lang="en-US" b="1" dirty="0" smtClean="0">
                <a:latin typeface="Times New Roman" panose="02020603050405020304" pitchFamily="18" charset="0"/>
                <a:cs typeface="Times New Roman" panose="02020603050405020304" pitchFamily="18" charset="0"/>
              </a:rPr>
              <a:t>, X</a:t>
            </a:r>
            <a:r>
              <a:rPr lang="en-US" b="1" baseline="-25000" dirty="0" smtClean="0">
                <a:latin typeface="Times New Roman" panose="02020603050405020304" pitchFamily="18" charset="0"/>
                <a:cs typeface="Times New Roman" panose="02020603050405020304" pitchFamily="18" charset="0"/>
              </a:rPr>
              <a:t>1</a:t>
            </a:r>
            <a:r>
              <a:rPr lang="en-US" b="1" dirty="0">
                <a:latin typeface="Times New Roman" panose="02020603050405020304" pitchFamily="18" charset="0"/>
                <a:cs typeface="Times New Roman" panose="02020603050405020304" pitchFamily="18" charset="0"/>
              </a:rPr>
              <a:t> and X</a:t>
            </a:r>
            <a:r>
              <a:rPr lang="en-US" b="1" baseline="-25000" dirty="0">
                <a:latin typeface="Times New Roman" panose="02020603050405020304" pitchFamily="18" charset="0"/>
                <a:cs typeface="Times New Roman" panose="02020603050405020304" pitchFamily="18" charset="0"/>
              </a:rPr>
              <a:t>2</a:t>
            </a:r>
            <a:r>
              <a:rPr lang="en-US" b="1" dirty="0">
                <a:latin typeface="Times New Roman" panose="02020603050405020304" pitchFamily="18" charset="0"/>
                <a:cs typeface="Times New Roman" panose="02020603050405020304" pitchFamily="18" charset="0"/>
              </a:rPr>
              <a:t> are phenotypic values of the traits</a:t>
            </a:r>
            <a:endParaRPr lang="en-IN" b="1" dirty="0">
              <a:latin typeface="Times New Roman" panose="02020603050405020304" pitchFamily="18" charset="0"/>
              <a:cs typeface="Times New Roman" panose="02020603050405020304" pitchFamily="18" charset="0"/>
            </a:endParaRPr>
          </a:p>
          <a:p>
            <a:pPr algn="ctr"/>
            <a:r>
              <a:rPr lang="en-US" b="1" dirty="0">
                <a:latin typeface="Times New Roman" panose="02020603050405020304" pitchFamily="18" charset="0"/>
                <a:cs typeface="Times New Roman" panose="02020603050405020304" pitchFamily="18" charset="0"/>
              </a:rPr>
              <a:t>b</a:t>
            </a:r>
            <a:r>
              <a:rPr lang="en-US" b="1" baseline="-25000" dirty="0">
                <a:latin typeface="Times New Roman" panose="02020603050405020304" pitchFamily="18" charset="0"/>
                <a:cs typeface="Times New Roman" panose="02020603050405020304" pitchFamily="18" charset="0"/>
              </a:rPr>
              <a:t>1</a:t>
            </a:r>
            <a:r>
              <a:rPr lang="en-US" b="1" dirty="0">
                <a:latin typeface="Times New Roman" panose="02020603050405020304" pitchFamily="18" charset="0"/>
                <a:cs typeface="Times New Roman" panose="02020603050405020304" pitchFamily="18" charset="0"/>
              </a:rPr>
              <a:t> and b</a:t>
            </a:r>
            <a:r>
              <a:rPr lang="en-US" b="1" baseline="-25000" dirty="0">
                <a:latin typeface="Times New Roman" panose="02020603050405020304" pitchFamily="18" charset="0"/>
                <a:cs typeface="Times New Roman" panose="02020603050405020304" pitchFamily="18" charset="0"/>
              </a:rPr>
              <a:t>2</a:t>
            </a:r>
            <a:r>
              <a:rPr lang="en-US" b="1" dirty="0">
                <a:latin typeface="Times New Roman" panose="02020603050405020304" pitchFamily="18" charset="0"/>
                <a:cs typeface="Times New Roman" panose="02020603050405020304" pitchFamily="18" charset="0"/>
              </a:rPr>
              <a:t> are the regression coefficient for each trait</a:t>
            </a:r>
            <a:endParaRPr lang="en-IN"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The normal simultaneous equation for two traits is,</a:t>
            </a:r>
            <a:endParaRPr lang="en-IN" b="1" dirty="0">
              <a:latin typeface="Times New Roman" panose="02020603050405020304" pitchFamily="18" charset="0"/>
              <a:cs typeface="Times New Roman" panose="02020603050405020304" pitchFamily="18" charset="0"/>
            </a:endParaRPr>
          </a:p>
          <a:p>
            <a:pPr algn="ctr"/>
            <a:r>
              <a:rPr lang="en-US" b="1" dirty="0">
                <a:latin typeface="Times New Roman" panose="02020603050405020304" pitchFamily="18" charset="0"/>
                <a:cs typeface="Times New Roman" panose="02020603050405020304" pitchFamily="18" charset="0"/>
              </a:rPr>
              <a:t>V</a:t>
            </a:r>
            <a:r>
              <a:rPr lang="en-US" b="1" baseline="-25000" dirty="0">
                <a:latin typeface="Times New Roman" panose="02020603050405020304" pitchFamily="18" charset="0"/>
                <a:cs typeface="Times New Roman" panose="02020603050405020304" pitchFamily="18" charset="0"/>
              </a:rPr>
              <a:t>P (X1)</a:t>
            </a:r>
            <a:r>
              <a:rPr lang="en-US" b="1" dirty="0">
                <a:latin typeface="Times New Roman" panose="02020603050405020304" pitchFamily="18" charset="0"/>
                <a:cs typeface="Times New Roman" panose="02020603050405020304" pitchFamily="18" charset="0"/>
              </a:rPr>
              <a:t> b</a:t>
            </a:r>
            <a:r>
              <a:rPr lang="en-US" b="1" baseline="-25000" dirty="0">
                <a:latin typeface="Times New Roman" panose="02020603050405020304" pitchFamily="18" charset="0"/>
                <a:cs typeface="Times New Roman" panose="02020603050405020304" pitchFamily="18" charset="0"/>
              </a:rPr>
              <a:t>1</a:t>
            </a:r>
            <a:r>
              <a:rPr lang="en-US" b="1" dirty="0">
                <a:latin typeface="Times New Roman" panose="02020603050405020304" pitchFamily="18" charset="0"/>
                <a:cs typeface="Times New Roman" panose="02020603050405020304" pitchFamily="18" charset="0"/>
              </a:rPr>
              <a:t> + </a:t>
            </a:r>
            <a:r>
              <a:rPr lang="en-US" b="1" dirty="0" err="1">
                <a:latin typeface="Times New Roman" panose="02020603050405020304" pitchFamily="18" charset="0"/>
                <a:cs typeface="Times New Roman" panose="02020603050405020304" pitchFamily="18" charset="0"/>
              </a:rPr>
              <a:t>Cov</a:t>
            </a:r>
            <a:r>
              <a:rPr lang="en-US" b="1" baseline="-25000" dirty="0" err="1">
                <a:latin typeface="Times New Roman" panose="02020603050405020304" pitchFamily="18" charset="0"/>
                <a:cs typeface="Times New Roman" panose="02020603050405020304" pitchFamily="18" charset="0"/>
              </a:rPr>
              <a:t>P</a:t>
            </a:r>
            <a:r>
              <a:rPr lang="en-US" b="1" baseline="-25000" dirty="0">
                <a:latin typeface="Times New Roman" panose="02020603050405020304" pitchFamily="18" charset="0"/>
                <a:cs typeface="Times New Roman" panose="02020603050405020304" pitchFamily="18" charset="0"/>
              </a:rPr>
              <a:t> (X1X2)</a:t>
            </a:r>
            <a:r>
              <a:rPr lang="en-US" b="1" dirty="0">
                <a:latin typeface="Times New Roman" panose="02020603050405020304" pitchFamily="18" charset="0"/>
                <a:cs typeface="Times New Roman" panose="02020603050405020304" pitchFamily="18" charset="0"/>
              </a:rPr>
              <a:t> b</a:t>
            </a:r>
            <a:r>
              <a:rPr lang="en-US" b="1" baseline="-25000" dirty="0">
                <a:latin typeface="Times New Roman" panose="02020603050405020304" pitchFamily="18" charset="0"/>
                <a:cs typeface="Times New Roman" panose="02020603050405020304" pitchFamily="18" charset="0"/>
              </a:rPr>
              <a:t>2 </a:t>
            </a:r>
            <a:r>
              <a:rPr lang="en-US" b="1" dirty="0">
                <a:latin typeface="Times New Roman" panose="02020603050405020304" pitchFamily="18" charset="0"/>
                <a:cs typeface="Times New Roman" panose="02020603050405020304" pitchFamily="18" charset="0"/>
              </a:rPr>
              <a:t>= V</a:t>
            </a:r>
            <a:r>
              <a:rPr lang="en-US" b="1" baseline="-25000" dirty="0">
                <a:latin typeface="Times New Roman" panose="02020603050405020304" pitchFamily="18" charset="0"/>
                <a:cs typeface="Times New Roman" panose="02020603050405020304" pitchFamily="18" charset="0"/>
              </a:rPr>
              <a:t>A (X1)</a:t>
            </a:r>
            <a:r>
              <a:rPr lang="en-US" b="1" dirty="0">
                <a:latin typeface="Times New Roman" panose="02020603050405020304" pitchFamily="18" charset="0"/>
                <a:cs typeface="Times New Roman" panose="02020603050405020304" pitchFamily="18" charset="0"/>
              </a:rPr>
              <a:t> a</a:t>
            </a:r>
            <a:r>
              <a:rPr lang="en-US" b="1" baseline="-25000" dirty="0">
                <a:latin typeface="Times New Roman" panose="02020603050405020304" pitchFamily="18" charset="0"/>
                <a:cs typeface="Times New Roman" panose="02020603050405020304" pitchFamily="18" charset="0"/>
              </a:rPr>
              <a:t>1</a:t>
            </a:r>
            <a:r>
              <a:rPr lang="en-US" b="1" dirty="0">
                <a:latin typeface="Times New Roman" panose="02020603050405020304" pitchFamily="18" charset="0"/>
                <a:cs typeface="Times New Roman" panose="02020603050405020304" pitchFamily="18" charset="0"/>
              </a:rPr>
              <a:t> + </a:t>
            </a:r>
            <a:r>
              <a:rPr lang="en-US" b="1" dirty="0" err="1">
                <a:latin typeface="Times New Roman" panose="02020603050405020304" pitchFamily="18" charset="0"/>
                <a:cs typeface="Times New Roman" panose="02020603050405020304" pitchFamily="18" charset="0"/>
              </a:rPr>
              <a:t>Cov</a:t>
            </a:r>
            <a:r>
              <a:rPr lang="en-US" b="1" baseline="-25000" dirty="0" err="1">
                <a:latin typeface="Times New Roman" panose="02020603050405020304" pitchFamily="18" charset="0"/>
                <a:cs typeface="Times New Roman" panose="02020603050405020304" pitchFamily="18" charset="0"/>
              </a:rPr>
              <a:t>A</a:t>
            </a:r>
            <a:r>
              <a:rPr lang="en-US" b="1" baseline="-25000" dirty="0">
                <a:latin typeface="Times New Roman" panose="02020603050405020304" pitchFamily="18" charset="0"/>
                <a:cs typeface="Times New Roman" panose="02020603050405020304" pitchFamily="18" charset="0"/>
              </a:rPr>
              <a:t> (X1X2)</a:t>
            </a:r>
            <a:r>
              <a:rPr lang="en-US" b="1" dirty="0">
                <a:latin typeface="Times New Roman" panose="02020603050405020304" pitchFamily="18" charset="0"/>
                <a:cs typeface="Times New Roman" panose="02020603050405020304" pitchFamily="18" charset="0"/>
              </a:rPr>
              <a:t> a</a:t>
            </a:r>
            <a:r>
              <a:rPr lang="en-US" b="1" baseline="-25000" dirty="0">
                <a:latin typeface="Times New Roman" panose="02020603050405020304" pitchFamily="18" charset="0"/>
                <a:cs typeface="Times New Roman" panose="02020603050405020304" pitchFamily="18" charset="0"/>
              </a:rPr>
              <a:t>2</a:t>
            </a:r>
            <a:r>
              <a:rPr lang="en-US" b="1" dirty="0">
                <a:latin typeface="Times New Roman" panose="02020603050405020304" pitchFamily="18" charset="0"/>
                <a:cs typeface="Times New Roman" panose="02020603050405020304" pitchFamily="18" charset="0"/>
              </a:rPr>
              <a:t> - Equation (I)</a:t>
            </a:r>
            <a:endParaRPr lang="en-IN" b="1" dirty="0">
              <a:latin typeface="Times New Roman" panose="02020603050405020304" pitchFamily="18" charset="0"/>
              <a:cs typeface="Times New Roman" panose="02020603050405020304" pitchFamily="18" charset="0"/>
            </a:endParaRPr>
          </a:p>
          <a:p>
            <a:pPr algn="ctr"/>
            <a:r>
              <a:rPr lang="en-US" b="1" dirty="0" err="1">
                <a:latin typeface="Times New Roman" panose="02020603050405020304" pitchFamily="18" charset="0"/>
                <a:cs typeface="Times New Roman" panose="02020603050405020304" pitchFamily="18" charset="0"/>
              </a:rPr>
              <a:t>Cov</a:t>
            </a:r>
            <a:r>
              <a:rPr lang="en-US" b="1" baseline="-25000" dirty="0" err="1">
                <a:latin typeface="Times New Roman" panose="02020603050405020304" pitchFamily="18" charset="0"/>
                <a:cs typeface="Times New Roman" panose="02020603050405020304" pitchFamily="18" charset="0"/>
              </a:rPr>
              <a:t>P</a:t>
            </a:r>
            <a:r>
              <a:rPr lang="en-US" b="1" baseline="-25000" dirty="0">
                <a:latin typeface="Times New Roman" panose="02020603050405020304" pitchFamily="18" charset="0"/>
                <a:cs typeface="Times New Roman" panose="02020603050405020304" pitchFamily="18" charset="0"/>
              </a:rPr>
              <a:t> (X2X1)</a:t>
            </a:r>
            <a:r>
              <a:rPr lang="en-US" b="1" dirty="0">
                <a:latin typeface="Times New Roman" panose="02020603050405020304" pitchFamily="18" charset="0"/>
                <a:cs typeface="Times New Roman" panose="02020603050405020304" pitchFamily="18" charset="0"/>
              </a:rPr>
              <a:t> b</a:t>
            </a:r>
            <a:r>
              <a:rPr lang="en-US" b="1" baseline="-25000" dirty="0">
                <a:latin typeface="Times New Roman" panose="02020603050405020304" pitchFamily="18" charset="0"/>
                <a:cs typeface="Times New Roman" panose="02020603050405020304" pitchFamily="18" charset="0"/>
              </a:rPr>
              <a:t>1</a:t>
            </a:r>
            <a:r>
              <a:rPr lang="en-US" b="1" dirty="0">
                <a:latin typeface="Times New Roman" panose="02020603050405020304" pitchFamily="18" charset="0"/>
                <a:cs typeface="Times New Roman" panose="02020603050405020304" pitchFamily="18" charset="0"/>
              </a:rPr>
              <a:t> + V</a:t>
            </a:r>
            <a:r>
              <a:rPr lang="en-US" b="1" baseline="-25000" dirty="0">
                <a:latin typeface="Times New Roman" panose="02020603050405020304" pitchFamily="18" charset="0"/>
                <a:cs typeface="Times New Roman" panose="02020603050405020304" pitchFamily="18" charset="0"/>
              </a:rPr>
              <a:t>P(X2)</a:t>
            </a:r>
            <a:r>
              <a:rPr lang="en-US" b="1" dirty="0">
                <a:latin typeface="Times New Roman" panose="02020603050405020304" pitchFamily="18" charset="0"/>
                <a:cs typeface="Times New Roman" panose="02020603050405020304" pitchFamily="18" charset="0"/>
              </a:rPr>
              <a:t> b</a:t>
            </a:r>
            <a:r>
              <a:rPr lang="en-US" b="1" baseline="-25000" dirty="0">
                <a:latin typeface="Times New Roman" panose="02020603050405020304" pitchFamily="18" charset="0"/>
                <a:cs typeface="Times New Roman" panose="02020603050405020304" pitchFamily="18" charset="0"/>
              </a:rPr>
              <a:t>2 </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Cov</a:t>
            </a:r>
            <a:r>
              <a:rPr lang="en-US" b="1" baseline="-25000" dirty="0" err="1">
                <a:latin typeface="Times New Roman" panose="02020603050405020304" pitchFamily="18" charset="0"/>
                <a:cs typeface="Times New Roman" panose="02020603050405020304" pitchFamily="18" charset="0"/>
              </a:rPr>
              <a:t>A</a:t>
            </a:r>
            <a:r>
              <a:rPr lang="en-US" b="1" baseline="-25000" dirty="0">
                <a:latin typeface="Times New Roman" panose="02020603050405020304" pitchFamily="18" charset="0"/>
                <a:cs typeface="Times New Roman" panose="02020603050405020304" pitchFamily="18" charset="0"/>
              </a:rPr>
              <a:t> (X2X1)</a:t>
            </a:r>
            <a:r>
              <a:rPr lang="en-US" b="1" dirty="0">
                <a:latin typeface="Times New Roman" panose="02020603050405020304" pitchFamily="18" charset="0"/>
                <a:cs typeface="Times New Roman" panose="02020603050405020304" pitchFamily="18" charset="0"/>
              </a:rPr>
              <a:t> a</a:t>
            </a:r>
            <a:r>
              <a:rPr lang="en-US" b="1" baseline="-25000" dirty="0">
                <a:latin typeface="Times New Roman" panose="02020603050405020304" pitchFamily="18" charset="0"/>
                <a:cs typeface="Times New Roman" panose="02020603050405020304" pitchFamily="18" charset="0"/>
              </a:rPr>
              <a:t>1</a:t>
            </a:r>
            <a:r>
              <a:rPr lang="en-US" b="1" dirty="0">
                <a:latin typeface="Times New Roman" panose="02020603050405020304" pitchFamily="18" charset="0"/>
                <a:cs typeface="Times New Roman" panose="02020603050405020304" pitchFamily="18" charset="0"/>
              </a:rPr>
              <a:t> + V</a:t>
            </a:r>
            <a:r>
              <a:rPr lang="en-US" b="1" baseline="-25000" dirty="0">
                <a:latin typeface="Times New Roman" panose="02020603050405020304" pitchFamily="18" charset="0"/>
                <a:cs typeface="Times New Roman" panose="02020603050405020304" pitchFamily="18" charset="0"/>
              </a:rPr>
              <a:t>A(X2)</a:t>
            </a:r>
            <a:r>
              <a:rPr lang="en-US" b="1" dirty="0">
                <a:latin typeface="Times New Roman" panose="02020603050405020304" pitchFamily="18" charset="0"/>
                <a:cs typeface="Times New Roman" panose="02020603050405020304" pitchFamily="18" charset="0"/>
              </a:rPr>
              <a:t> a</a:t>
            </a:r>
            <a:r>
              <a:rPr lang="en-US" b="1" baseline="-25000" dirty="0">
                <a:latin typeface="Times New Roman" panose="02020603050405020304" pitchFamily="18" charset="0"/>
                <a:cs typeface="Times New Roman" panose="02020603050405020304" pitchFamily="18" charset="0"/>
              </a:rPr>
              <a:t>2</a:t>
            </a:r>
            <a:r>
              <a:rPr lang="en-US" b="1" dirty="0">
                <a:latin typeface="Times New Roman" panose="02020603050405020304" pitchFamily="18" charset="0"/>
                <a:cs typeface="Times New Roman" panose="02020603050405020304" pitchFamily="18" charset="0"/>
              </a:rPr>
              <a:t> - Equation (II</a:t>
            </a:r>
            <a:r>
              <a:rPr lang="en-US" b="1" dirty="0" smtClean="0">
                <a:latin typeface="Times New Roman" panose="02020603050405020304" pitchFamily="18" charset="0"/>
                <a:cs typeface="Times New Roman" panose="02020603050405020304" pitchFamily="18" charset="0"/>
              </a:rPr>
              <a:t>)</a:t>
            </a:r>
          </a:p>
          <a:p>
            <a:pPr algn="ctr"/>
            <a:endParaRPr lang="en-IN" b="1" dirty="0">
              <a:latin typeface="Times New Roman" panose="02020603050405020304" pitchFamily="18" charset="0"/>
              <a:cs typeface="Times New Roman" panose="02020603050405020304" pitchFamily="18" charset="0"/>
            </a:endParaRPr>
          </a:p>
          <a:p>
            <a:pPr lvl="2"/>
            <a:r>
              <a:rPr lang="en-US" sz="2600" b="1" dirty="0">
                <a:latin typeface="Times New Roman" panose="02020603050405020304" pitchFamily="18" charset="0"/>
                <a:cs typeface="Times New Roman" panose="02020603050405020304" pitchFamily="18" charset="0"/>
              </a:rPr>
              <a:t>where</a:t>
            </a:r>
            <a:r>
              <a:rPr lang="en-US" sz="2600" b="1" dirty="0" smtClean="0">
                <a:latin typeface="Times New Roman" panose="02020603050405020304" pitchFamily="18" charset="0"/>
                <a:cs typeface="Times New Roman" panose="02020603050405020304" pitchFamily="18" charset="0"/>
              </a:rPr>
              <a:t>, V</a:t>
            </a:r>
            <a:r>
              <a:rPr lang="en-US" sz="2600" b="1" baseline="-25000" dirty="0" smtClean="0">
                <a:latin typeface="Times New Roman" panose="02020603050405020304" pitchFamily="18" charset="0"/>
                <a:cs typeface="Times New Roman" panose="02020603050405020304" pitchFamily="18" charset="0"/>
              </a:rPr>
              <a:t>P(Xi</a:t>
            </a:r>
            <a:r>
              <a:rPr lang="en-US" sz="2600" b="1" baseline="-25000" dirty="0">
                <a:latin typeface="Times New Roman" panose="02020603050405020304" pitchFamily="18" charset="0"/>
                <a:cs typeface="Times New Roman" panose="02020603050405020304" pitchFamily="18" charset="0"/>
              </a:rPr>
              <a:t>)</a:t>
            </a:r>
            <a:r>
              <a:rPr lang="en-US" sz="2600" b="1" dirty="0">
                <a:latin typeface="Times New Roman" panose="02020603050405020304" pitchFamily="18" charset="0"/>
                <a:cs typeface="Times New Roman" panose="02020603050405020304" pitchFamily="18" charset="0"/>
              </a:rPr>
              <a:t> = </a:t>
            </a:r>
            <a:r>
              <a:rPr lang="en-US" sz="2600" b="1" dirty="0" smtClean="0">
                <a:latin typeface="Times New Roman" panose="02020603050405020304" pitchFamily="18" charset="0"/>
                <a:cs typeface="Times New Roman" panose="02020603050405020304" pitchFamily="18" charset="0"/>
              </a:rPr>
              <a:t>Phenotypic </a:t>
            </a:r>
            <a:r>
              <a:rPr lang="en-US" sz="2600" b="1" dirty="0">
                <a:latin typeface="Times New Roman" panose="02020603050405020304" pitchFamily="18" charset="0"/>
                <a:cs typeface="Times New Roman" panose="02020603050405020304" pitchFamily="18" charset="0"/>
              </a:rPr>
              <a:t>variance of </a:t>
            </a:r>
            <a:r>
              <a:rPr lang="en-US" sz="2600" b="1" dirty="0" err="1">
                <a:latin typeface="Times New Roman" panose="02020603050405020304" pitchFamily="18" charset="0"/>
                <a:cs typeface="Times New Roman" panose="02020603050405020304" pitchFamily="18" charset="0"/>
              </a:rPr>
              <a:t>i</a:t>
            </a:r>
            <a:r>
              <a:rPr lang="en-US" sz="2600" b="1" baseline="30000" dirty="0" err="1">
                <a:latin typeface="Times New Roman" panose="02020603050405020304" pitchFamily="18" charset="0"/>
                <a:cs typeface="Times New Roman" panose="02020603050405020304" pitchFamily="18" charset="0"/>
              </a:rPr>
              <a:t>th</a:t>
            </a:r>
            <a:r>
              <a:rPr lang="en-US" sz="2600" b="1" dirty="0">
                <a:latin typeface="Times New Roman" panose="02020603050405020304" pitchFamily="18" charset="0"/>
                <a:cs typeface="Times New Roman" panose="02020603050405020304" pitchFamily="18" charset="0"/>
              </a:rPr>
              <a:t> trait</a:t>
            </a:r>
            <a:endParaRPr lang="en-IN" sz="2600" b="1" dirty="0">
              <a:latin typeface="Times New Roman" panose="02020603050405020304" pitchFamily="18" charset="0"/>
              <a:cs typeface="Times New Roman" panose="02020603050405020304" pitchFamily="18" charset="0"/>
            </a:endParaRPr>
          </a:p>
          <a:p>
            <a:pPr lvl="2"/>
            <a:r>
              <a:rPr lang="en-US" sz="2600" b="1" dirty="0">
                <a:latin typeface="Times New Roman" panose="02020603050405020304" pitchFamily="18" charset="0"/>
                <a:cs typeface="Times New Roman" panose="02020603050405020304" pitchFamily="18" charset="0"/>
              </a:rPr>
              <a:t>V</a:t>
            </a:r>
            <a:r>
              <a:rPr lang="en-US" sz="2600" b="1" baseline="-25000" dirty="0">
                <a:latin typeface="Times New Roman" panose="02020603050405020304" pitchFamily="18" charset="0"/>
                <a:cs typeface="Times New Roman" panose="02020603050405020304" pitchFamily="18" charset="0"/>
              </a:rPr>
              <a:t>A(Xi)</a:t>
            </a:r>
            <a:r>
              <a:rPr lang="en-US" sz="2600" b="1" dirty="0">
                <a:latin typeface="Times New Roman" panose="02020603050405020304" pitchFamily="18" charset="0"/>
                <a:cs typeface="Times New Roman" panose="02020603050405020304" pitchFamily="18" charset="0"/>
              </a:rPr>
              <a:t> = additive variance of </a:t>
            </a:r>
            <a:r>
              <a:rPr lang="en-US" sz="2600" b="1" dirty="0" err="1">
                <a:latin typeface="Times New Roman" panose="02020603050405020304" pitchFamily="18" charset="0"/>
                <a:cs typeface="Times New Roman" panose="02020603050405020304" pitchFamily="18" charset="0"/>
              </a:rPr>
              <a:t>i</a:t>
            </a:r>
            <a:r>
              <a:rPr lang="en-US" sz="2600" b="1" baseline="30000" dirty="0" err="1">
                <a:latin typeface="Times New Roman" panose="02020603050405020304" pitchFamily="18" charset="0"/>
                <a:cs typeface="Times New Roman" panose="02020603050405020304" pitchFamily="18" charset="0"/>
              </a:rPr>
              <a:t>th</a:t>
            </a:r>
            <a:r>
              <a:rPr lang="en-US" sz="2600" b="1" dirty="0">
                <a:latin typeface="Times New Roman" panose="02020603050405020304" pitchFamily="18" charset="0"/>
                <a:cs typeface="Times New Roman" panose="02020603050405020304" pitchFamily="18" charset="0"/>
              </a:rPr>
              <a:t> trait</a:t>
            </a:r>
            <a:endParaRPr lang="en-IN" sz="2600" b="1" dirty="0">
              <a:latin typeface="Times New Roman" panose="02020603050405020304" pitchFamily="18" charset="0"/>
              <a:cs typeface="Times New Roman" panose="02020603050405020304" pitchFamily="18" charset="0"/>
            </a:endParaRPr>
          </a:p>
          <a:p>
            <a:pPr lvl="2"/>
            <a:r>
              <a:rPr lang="en-US" sz="2600" b="1" dirty="0" err="1">
                <a:latin typeface="Times New Roman" panose="02020603050405020304" pitchFamily="18" charset="0"/>
                <a:cs typeface="Times New Roman" panose="02020603050405020304" pitchFamily="18" charset="0"/>
              </a:rPr>
              <a:t>Cov</a:t>
            </a:r>
            <a:r>
              <a:rPr lang="en-US" sz="2600" b="1" baseline="-25000" dirty="0" err="1">
                <a:latin typeface="Times New Roman" panose="02020603050405020304" pitchFamily="18" charset="0"/>
                <a:cs typeface="Times New Roman" panose="02020603050405020304" pitchFamily="18" charset="0"/>
              </a:rPr>
              <a:t>P</a:t>
            </a:r>
            <a:r>
              <a:rPr lang="en-US" sz="2600" b="1" baseline="-25000" dirty="0">
                <a:latin typeface="Times New Roman" panose="02020603050405020304" pitchFamily="18" charset="0"/>
                <a:cs typeface="Times New Roman" panose="02020603050405020304" pitchFamily="18" charset="0"/>
              </a:rPr>
              <a:t>(</a:t>
            </a:r>
            <a:r>
              <a:rPr lang="en-US" sz="2600" b="1" baseline="-25000" dirty="0" err="1">
                <a:latin typeface="Times New Roman" panose="02020603050405020304" pitchFamily="18" charset="0"/>
                <a:cs typeface="Times New Roman" panose="02020603050405020304" pitchFamily="18" charset="0"/>
              </a:rPr>
              <a:t>XiXj</a:t>
            </a:r>
            <a:r>
              <a:rPr lang="en-US" sz="2600" b="1" baseline="-25000" dirty="0">
                <a:latin typeface="Times New Roman" panose="02020603050405020304" pitchFamily="18" charset="0"/>
                <a:cs typeface="Times New Roman" panose="02020603050405020304" pitchFamily="18" charset="0"/>
              </a:rPr>
              <a:t>)</a:t>
            </a:r>
            <a:r>
              <a:rPr lang="en-US" sz="2600" b="1" dirty="0">
                <a:latin typeface="Times New Roman" panose="02020603050405020304" pitchFamily="18" charset="0"/>
                <a:cs typeface="Times New Roman" panose="02020603050405020304" pitchFamily="18" charset="0"/>
              </a:rPr>
              <a:t> = phenotypic covariance of </a:t>
            </a:r>
            <a:r>
              <a:rPr lang="en-US" sz="2600" b="1" dirty="0" err="1">
                <a:latin typeface="Times New Roman" panose="02020603050405020304" pitchFamily="18" charset="0"/>
                <a:cs typeface="Times New Roman" panose="02020603050405020304" pitchFamily="18" charset="0"/>
              </a:rPr>
              <a:t>i</a:t>
            </a:r>
            <a:r>
              <a:rPr lang="en-US" sz="2600" b="1" baseline="30000" dirty="0" err="1">
                <a:latin typeface="Times New Roman" panose="02020603050405020304" pitchFamily="18" charset="0"/>
                <a:cs typeface="Times New Roman" panose="02020603050405020304" pitchFamily="18" charset="0"/>
              </a:rPr>
              <a:t>th</a:t>
            </a:r>
            <a:r>
              <a:rPr lang="en-US" sz="2600" b="1" dirty="0">
                <a:latin typeface="Times New Roman" panose="02020603050405020304" pitchFamily="18" charset="0"/>
                <a:cs typeface="Times New Roman" panose="02020603050405020304" pitchFamily="18" charset="0"/>
              </a:rPr>
              <a:t> and </a:t>
            </a:r>
            <a:r>
              <a:rPr lang="en-US" sz="2600" b="1" dirty="0" err="1">
                <a:latin typeface="Times New Roman" panose="02020603050405020304" pitchFamily="18" charset="0"/>
                <a:cs typeface="Times New Roman" panose="02020603050405020304" pitchFamily="18" charset="0"/>
              </a:rPr>
              <a:t>j</a:t>
            </a:r>
            <a:r>
              <a:rPr lang="en-US" sz="2600" b="1" baseline="30000" dirty="0" err="1">
                <a:latin typeface="Times New Roman" panose="02020603050405020304" pitchFamily="18" charset="0"/>
                <a:cs typeface="Times New Roman" panose="02020603050405020304" pitchFamily="18" charset="0"/>
              </a:rPr>
              <a:t>th</a:t>
            </a:r>
            <a:r>
              <a:rPr lang="en-US" sz="2600" b="1" dirty="0">
                <a:latin typeface="Times New Roman" panose="02020603050405020304" pitchFamily="18" charset="0"/>
                <a:cs typeface="Times New Roman" panose="02020603050405020304" pitchFamily="18" charset="0"/>
              </a:rPr>
              <a:t> traits</a:t>
            </a:r>
            <a:endParaRPr lang="en-IN" sz="2600" b="1" dirty="0">
              <a:latin typeface="Times New Roman" panose="02020603050405020304" pitchFamily="18" charset="0"/>
              <a:cs typeface="Times New Roman" panose="02020603050405020304" pitchFamily="18" charset="0"/>
            </a:endParaRPr>
          </a:p>
          <a:p>
            <a:pPr lvl="2"/>
            <a:r>
              <a:rPr lang="en-US" sz="2600" b="1" dirty="0" err="1">
                <a:latin typeface="Times New Roman" panose="02020603050405020304" pitchFamily="18" charset="0"/>
                <a:cs typeface="Times New Roman" panose="02020603050405020304" pitchFamily="18" charset="0"/>
              </a:rPr>
              <a:t>Cov</a:t>
            </a:r>
            <a:r>
              <a:rPr lang="en-US" sz="2600" b="1" baseline="-25000" dirty="0" err="1">
                <a:latin typeface="Times New Roman" panose="02020603050405020304" pitchFamily="18" charset="0"/>
                <a:cs typeface="Times New Roman" panose="02020603050405020304" pitchFamily="18" charset="0"/>
              </a:rPr>
              <a:t>A</a:t>
            </a:r>
            <a:r>
              <a:rPr lang="en-US" sz="2600" b="1" baseline="-25000" dirty="0">
                <a:latin typeface="Times New Roman" panose="02020603050405020304" pitchFamily="18" charset="0"/>
                <a:cs typeface="Times New Roman" panose="02020603050405020304" pitchFamily="18" charset="0"/>
              </a:rPr>
              <a:t>(</a:t>
            </a:r>
            <a:r>
              <a:rPr lang="en-US" sz="2600" b="1" baseline="-25000" dirty="0" err="1">
                <a:latin typeface="Times New Roman" panose="02020603050405020304" pitchFamily="18" charset="0"/>
                <a:cs typeface="Times New Roman" panose="02020603050405020304" pitchFamily="18" charset="0"/>
              </a:rPr>
              <a:t>XiXj</a:t>
            </a:r>
            <a:r>
              <a:rPr lang="en-US" sz="2600" b="1" baseline="-25000" dirty="0">
                <a:latin typeface="Times New Roman" panose="02020603050405020304" pitchFamily="18" charset="0"/>
                <a:cs typeface="Times New Roman" panose="02020603050405020304" pitchFamily="18" charset="0"/>
              </a:rPr>
              <a:t>)</a:t>
            </a:r>
            <a:r>
              <a:rPr lang="en-US" sz="2600" b="1" dirty="0">
                <a:latin typeface="Times New Roman" panose="02020603050405020304" pitchFamily="18" charset="0"/>
                <a:cs typeface="Times New Roman" panose="02020603050405020304" pitchFamily="18" charset="0"/>
              </a:rPr>
              <a:t> = additive covariance of </a:t>
            </a:r>
            <a:r>
              <a:rPr lang="en-US" sz="2600" b="1" dirty="0" err="1">
                <a:latin typeface="Times New Roman" panose="02020603050405020304" pitchFamily="18" charset="0"/>
                <a:cs typeface="Times New Roman" panose="02020603050405020304" pitchFamily="18" charset="0"/>
              </a:rPr>
              <a:t>i</a:t>
            </a:r>
            <a:r>
              <a:rPr lang="en-US" sz="2600" b="1" baseline="30000" dirty="0" err="1">
                <a:latin typeface="Times New Roman" panose="02020603050405020304" pitchFamily="18" charset="0"/>
                <a:cs typeface="Times New Roman" panose="02020603050405020304" pitchFamily="18" charset="0"/>
              </a:rPr>
              <a:t>th</a:t>
            </a:r>
            <a:r>
              <a:rPr lang="en-US" sz="2600" b="1" dirty="0">
                <a:latin typeface="Times New Roman" panose="02020603050405020304" pitchFamily="18" charset="0"/>
                <a:cs typeface="Times New Roman" panose="02020603050405020304" pitchFamily="18" charset="0"/>
              </a:rPr>
              <a:t> and </a:t>
            </a:r>
            <a:r>
              <a:rPr lang="en-US" sz="2600" b="1" dirty="0" err="1">
                <a:latin typeface="Times New Roman" panose="02020603050405020304" pitchFamily="18" charset="0"/>
                <a:cs typeface="Times New Roman" panose="02020603050405020304" pitchFamily="18" charset="0"/>
              </a:rPr>
              <a:t>j</a:t>
            </a:r>
            <a:r>
              <a:rPr lang="en-US" sz="2600" b="1" baseline="30000" dirty="0" err="1">
                <a:latin typeface="Times New Roman" panose="02020603050405020304" pitchFamily="18" charset="0"/>
                <a:cs typeface="Times New Roman" panose="02020603050405020304" pitchFamily="18" charset="0"/>
              </a:rPr>
              <a:t>th</a:t>
            </a:r>
            <a:r>
              <a:rPr lang="en-US" sz="2600" b="1" dirty="0">
                <a:latin typeface="Times New Roman" panose="02020603050405020304" pitchFamily="18" charset="0"/>
                <a:cs typeface="Times New Roman" panose="02020603050405020304" pitchFamily="18" charset="0"/>
              </a:rPr>
              <a:t> traits</a:t>
            </a:r>
            <a:endParaRPr lang="en-IN" sz="2600" b="1" dirty="0">
              <a:latin typeface="Times New Roman" panose="02020603050405020304" pitchFamily="18" charset="0"/>
              <a:cs typeface="Times New Roman" panose="02020603050405020304" pitchFamily="18" charset="0"/>
            </a:endParaRPr>
          </a:p>
          <a:p>
            <a:pPr lvl="2"/>
            <a:r>
              <a:rPr lang="en-US" sz="2600" b="1" dirty="0" err="1">
                <a:latin typeface="Times New Roman" panose="02020603050405020304" pitchFamily="18" charset="0"/>
                <a:cs typeface="Times New Roman" panose="02020603050405020304" pitchFamily="18" charset="0"/>
              </a:rPr>
              <a:t>a</a:t>
            </a:r>
            <a:r>
              <a:rPr lang="en-US" sz="2600" b="1" baseline="-25000" dirty="0" err="1">
                <a:latin typeface="Times New Roman" panose="02020603050405020304" pitchFamily="18" charset="0"/>
                <a:cs typeface="Times New Roman" panose="02020603050405020304" pitchFamily="18" charset="0"/>
              </a:rPr>
              <a:t>i</a:t>
            </a:r>
            <a:r>
              <a:rPr lang="en-US" sz="2600" b="1" dirty="0">
                <a:latin typeface="Times New Roman" panose="02020603050405020304" pitchFamily="18" charset="0"/>
                <a:cs typeface="Times New Roman" panose="02020603050405020304" pitchFamily="18" charset="0"/>
              </a:rPr>
              <a:t> = economic value for </a:t>
            </a:r>
            <a:r>
              <a:rPr lang="en-US" sz="2600" b="1" dirty="0" err="1">
                <a:latin typeface="Times New Roman" panose="02020603050405020304" pitchFamily="18" charset="0"/>
                <a:cs typeface="Times New Roman" panose="02020603050405020304" pitchFamily="18" charset="0"/>
              </a:rPr>
              <a:t>i</a:t>
            </a:r>
            <a:r>
              <a:rPr lang="en-US" sz="2600" b="1" baseline="30000" dirty="0" err="1">
                <a:latin typeface="Times New Roman" panose="02020603050405020304" pitchFamily="18" charset="0"/>
                <a:cs typeface="Times New Roman" panose="02020603050405020304" pitchFamily="18" charset="0"/>
              </a:rPr>
              <a:t>th</a:t>
            </a:r>
            <a:r>
              <a:rPr lang="en-US" sz="2600" b="1" dirty="0">
                <a:latin typeface="Times New Roman" panose="02020603050405020304" pitchFamily="18" charset="0"/>
                <a:cs typeface="Times New Roman" panose="02020603050405020304" pitchFamily="18" charset="0"/>
              </a:rPr>
              <a:t> trait</a:t>
            </a:r>
            <a:endParaRPr lang="en-IN" sz="2600" b="1" dirty="0">
              <a:latin typeface="Times New Roman" panose="02020603050405020304" pitchFamily="18" charset="0"/>
              <a:cs typeface="Times New Roman" panose="02020603050405020304" pitchFamily="18" charset="0"/>
            </a:endParaRPr>
          </a:p>
          <a:p>
            <a:pPr lvl="2"/>
            <a:r>
              <a:rPr lang="en-US" sz="2600" b="1" dirty="0">
                <a:latin typeface="Times New Roman" panose="02020603050405020304" pitchFamily="18" charset="0"/>
                <a:cs typeface="Times New Roman" panose="02020603050405020304" pitchFamily="18" charset="0"/>
              </a:rPr>
              <a:t>b</a:t>
            </a:r>
            <a:r>
              <a:rPr lang="en-US" sz="2600" b="1" baseline="-25000" dirty="0">
                <a:latin typeface="Times New Roman" panose="02020603050405020304" pitchFamily="18" charset="0"/>
                <a:cs typeface="Times New Roman" panose="02020603050405020304" pitchFamily="18" charset="0"/>
              </a:rPr>
              <a:t>i</a:t>
            </a:r>
            <a:r>
              <a:rPr lang="en-US" sz="2600" b="1" dirty="0">
                <a:latin typeface="Times New Roman" panose="02020603050405020304" pitchFamily="18" charset="0"/>
                <a:cs typeface="Times New Roman" panose="02020603050405020304" pitchFamily="18" charset="0"/>
              </a:rPr>
              <a:t> = partial regression coefficient for </a:t>
            </a:r>
            <a:r>
              <a:rPr lang="en-US" sz="2600" b="1" dirty="0" err="1">
                <a:latin typeface="Times New Roman" panose="02020603050405020304" pitchFamily="18" charset="0"/>
                <a:cs typeface="Times New Roman" panose="02020603050405020304" pitchFamily="18" charset="0"/>
              </a:rPr>
              <a:t>i</a:t>
            </a:r>
            <a:r>
              <a:rPr lang="en-US" sz="2600" b="1" baseline="30000" dirty="0" err="1">
                <a:latin typeface="Times New Roman" panose="02020603050405020304" pitchFamily="18" charset="0"/>
                <a:cs typeface="Times New Roman" panose="02020603050405020304" pitchFamily="18" charset="0"/>
              </a:rPr>
              <a:t>th</a:t>
            </a:r>
            <a:r>
              <a:rPr lang="en-US" sz="2600" b="1" dirty="0">
                <a:latin typeface="Times New Roman" panose="02020603050405020304" pitchFamily="18" charset="0"/>
                <a:cs typeface="Times New Roman" panose="02020603050405020304" pitchFamily="18" charset="0"/>
              </a:rPr>
              <a:t> </a:t>
            </a:r>
            <a:r>
              <a:rPr lang="en-US" sz="2600" b="1" dirty="0" smtClean="0">
                <a:latin typeface="Times New Roman" panose="02020603050405020304" pitchFamily="18" charset="0"/>
                <a:cs typeface="Times New Roman" panose="02020603050405020304" pitchFamily="18" charset="0"/>
              </a:rPr>
              <a:t>trait </a:t>
            </a:r>
            <a:endParaRPr lang="en-IN" sz="2600" b="1"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859280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dirty="0" smtClean="0">
                <a:latin typeface="Times New Roman" panose="02020603050405020304" pitchFamily="18" charset="0"/>
                <a:cs typeface="Times New Roman" panose="02020603050405020304" pitchFamily="18" charset="0"/>
              </a:rPr>
              <a:t>Steps of Selection Index Estimation</a:t>
            </a:r>
            <a:endParaRPr lang="en-IN"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lvl="0"/>
            <a:r>
              <a:rPr lang="en-US" b="1" dirty="0">
                <a:latin typeface="Times New Roman" panose="02020603050405020304" pitchFamily="18" charset="0"/>
                <a:cs typeface="Times New Roman" panose="02020603050405020304" pitchFamily="18" charset="0"/>
              </a:rPr>
              <a:t>Multiply the genetic parameters with their corresponding “a</a:t>
            </a:r>
            <a:r>
              <a:rPr lang="en-US" b="1" baseline="-25000" dirty="0">
                <a:latin typeface="Times New Roman" panose="02020603050405020304" pitchFamily="18" charset="0"/>
                <a:cs typeface="Times New Roman" panose="02020603050405020304" pitchFamily="18" charset="0"/>
              </a:rPr>
              <a:t>s</a:t>
            </a:r>
            <a:r>
              <a:rPr lang="en-US" b="1" dirty="0">
                <a:latin typeface="Times New Roman" panose="02020603050405020304" pitchFamily="18" charset="0"/>
                <a:cs typeface="Times New Roman" panose="02020603050405020304" pitchFamily="18" charset="0"/>
              </a:rPr>
              <a:t>” and add.</a:t>
            </a:r>
            <a:endParaRPr lang="en-IN" b="1" dirty="0">
              <a:latin typeface="Times New Roman" panose="02020603050405020304" pitchFamily="18" charset="0"/>
              <a:cs typeface="Times New Roman" panose="02020603050405020304" pitchFamily="18" charset="0"/>
            </a:endParaRPr>
          </a:p>
          <a:p>
            <a:pPr lvl="0"/>
            <a:r>
              <a:rPr lang="en-US" b="1" dirty="0">
                <a:latin typeface="Times New Roman" panose="02020603050405020304" pitchFamily="18" charset="0"/>
                <a:cs typeface="Times New Roman" panose="02020603050405020304" pitchFamily="18" charset="0"/>
              </a:rPr>
              <a:t>Divide equation (I) by </a:t>
            </a:r>
            <a:r>
              <a:rPr lang="en-US" b="1" dirty="0" err="1">
                <a:latin typeface="Times New Roman" panose="02020603050405020304" pitchFamily="18" charset="0"/>
                <a:cs typeface="Times New Roman" panose="02020603050405020304" pitchFamily="18" charset="0"/>
              </a:rPr>
              <a:t>Cov</a:t>
            </a:r>
            <a:r>
              <a:rPr lang="en-US" b="1" baseline="-25000" dirty="0" err="1">
                <a:latin typeface="Times New Roman" panose="02020603050405020304" pitchFamily="18" charset="0"/>
                <a:cs typeface="Times New Roman" panose="02020603050405020304" pitchFamily="18" charset="0"/>
              </a:rPr>
              <a:t>P</a:t>
            </a:r>
            <a:r>
              <a:rPr lang="en-US" b="1" baseline="-25000" dirty="0">
                <a:latin typeface="Times New Roman" panose="02020603050405020304" pitchFamily="18" charset="0"/>
                <a:cs typeface="Times New Roman" panose="02020603050405020304" pitchFamily="18" charset="0"/>
              </a:rPr>
              <a:t>(X1X2)</a:t>
            </a:r>
            <a:r>
              <a:rPr lang="en-US" b="1" dirty="0">
                <a:latin typeface="Times New Roman" panose="02020603050405020304" pitchFamily="18" charset="0"/>
                <a:cs typeface="Times New Roman" panose="02020603050405020304" pitchFamily="18" charset="0"/>
              </a:rPr>
              <a:t> and obtain equation (III).</a:t>
            </a:r>
            <a:endParaRPr lang="en-IN" b="1" dirty="0">
              <a:latin typeface="Times New Roman" panose="02020603050405020304" pitchFamily="18" charset="0"/>
              <a:cs typeface="Times New Roman" panose="02020603050405020304" pitchFamily="18" charset="0"/>
            </a:endParaRPr>
          </a:p>
          <a:p>
            <a:pPr lvl="0"/>
            <a:r>
              <a:rPr lang="en-US" b="1" dirty="0">
                <a:latin typeface="Times New Roman" panose="02020603050405020304" pitchFamily="18" charset="0"/>
                <a:cs typeface="Times New Roman" panose="02020603050405020304" pitchFamily="18" charset="0"/>
              </a:rPr>
              <a:t>Divide equation (II) by V</a:t>
            </a:r>
            <a:r>
              <a:rPr lang="en-US" b="1" baseline="-25000" dirty="0">
                <a:latin typeface="Times New Roman" panose="02020603050405020304" pitchFamily="18" charset="0"/>
                <a:cs typeface="Times New Roman" panose="02020603050405020304" pitchFamily="18" charset="0"/>
              </a:rPr>
              <a:t>P(X2)</a:t>
            </a:r>
            <a:r>
              <a:rPr lang="en-US" b="1" dirty="0">
                <a:latin typeface="Times New Roman" panose="02020603050405020304" pitchFamily="18" charset="0"/>
                <a:cs typeface="Times New Roman" panose="02020603050405020304" pitchFamily="18" charset="0"/>
              </a:rPr>
              <a:t> and obtain equation (IV).</a:t>
            </a:r>
            <a:endParaRPr lang="en-IN" b="1" dirty="0">
              <a:latin typeface="Times New Roman" panose="02020603050405020304" pitchFamily="18" charset="0"/>
              <a:cs typeface="Times New Roman" panose="02020603050405020304" pitchFamily="18" charset="0"/>
            </a:endParaRPr>
          </a:p>
          <a:p>
            <a:pPr lvl="0"/>
            <a:r>
              <a:rPr lang="en-US" b="1" dirty="0">
                <a:latin typeface="Times New Roman" panose="02020603050405020304" pitchFamily="18" charset="0"/>
                <a:cs typeface="Times New Roman" panose="02020603050405020304" pitchFamily="18" charset="0"/>
              </a:rPr>
              <a:t>Subtract equation (III) from equation (IV) to get equation (V).</a:t>
            </a:r>
            <a:endParaRPr lang="en-IN" b="1" dirty="0">
              <a:latin typeface="Times New Roman" panose="02020603050405020304" pitchFamily="18" charset="0"/>
              <a:cs typeface="Times New Roman" panose="02020603050405020304" pitchFamily="18" charset="0"/>
            </a:endParaRPr>
          </a:p>
          <a:p>
            <a:pPr lvl="0"/>
            <a:r>
              <a:rPr lang="en-US" b="1" dirty="0">
                <a:latin typeface="Times New Roman" panose="02020603050405020304" pitchFamily="18" charset="0"/>
                <a:cs typeface="Times New Roman" panose="02020603050405020304" pitchFamily="18" charset="0"/>
              </a:rPr>
              <a:t>Solve for b</a:t>
            </a:r>
            <a:r>
              <a:rPr lang="en-US" b="1" baseline="-25000" dirty="0">
                <a:latin typeface="Times New Roman" panose="02020603050405020304" pitchFamily="18" charset="0"/>
                <a:cs typeface="Times New Roman" panose="02020603050405020304" pitchFamily="18" charset="0"/>
              </a:rPr>
              <a:t>1</a:t>
            </a:r>
            <a:r>
              <a:rPr lang="en-US" b="1" dirty="0">
                <a:latin typeface="Times New Roman" panose="02020603050405020304" pitchFamily="18" charset="0"/>
                <a:cs typeface="Times New Roman" panose="02020603050405020304" pitchFamily="18" charset="0"/>
              </a:rPr>
              <a:t>.</a:t>
            </a:r>
            <a:endParaRPr lang="en-IN" b="1" dirty="0">
              <a:latin typeface="Times New Roman" panose="02020603050405020304" pitchFamily="18" charset="0"/>
              <a:cs typeface="Times New Roman" panose="02020603050405020304" pitchFamily="18" charset="0"/>
            </a:endParaRPr>
          </a:p>
          <a:p>
            <a:pPr lvl="0"/>
            <a:r>
              <a:rPr lang="en-US" b="1" dirty="0">
                <a:latin typeface="Times New Roman" panose="02020603050405020304" pitchFamily="18" charset="0"/>
                <a:cs typeface="Times New Roman" panose="02020603050405020304" pitchFamily="18" charset="0"/>
              </a:rPr>
              <a:t>Substitute b</a:t>
            </a:r>
            <a:r>
              <a:rPr lang="en-US" b="1" baseline="-25000" dirty="0">
                <a:latin typeface="Times New Roman" panose="02020603050405020304" pitchFamily="18" charset="0"/>
                <a:cs typeface="Times New Roman" panose="02020603050405020304" pitchFamily="18" charset="0"/>
              </a:rPr>
              <a:t>1</a:t>
            </a:r>
            <a:r>
              <a:rPr lang="en-US" b="1" dirty="0">
                <a:latin typeface="Times New Roman" panose="02020603050405020304" pitchFamily="18" charset="0"/>
                <a:cs typeface="Times New Roman" panose="02020603050405020304" pitchFamily="18" charset="0"/>
              </a:rPr>
              <a:t> in equation (III) and (IV) and solve for b</a:t>
            </a:r>
            <a:r>
              <a:rPr lang="en-US" b="1" baseline="-25000" dirty="0">
                <a:latin typeface="Times New Roman" panose="02020603050405020304" pitchFamily="18" charset="0"/>
                <a:cs typeface="Times New Roman" panose="02020603050405020304" pitchFamily="18" charset="0"/>
              </a:rPr>
              <a:t>2</a:t>
            </a:r>
            <a:r>
              <a:rPr lang="en-US" b="1" dirty="0">
                <a:latin typeface="Times New Roman" panose="02020603050405020304" pitchFamily="18" charset="0"/>
                <a:cs typeface="Times New Roman" panose="02020603050405020304" pitchFamily="18" charset="0"/>
              </a:rPr>
              <a:t>.</a:t>
            </a:r>
            <a:endParaRPr lang="en-IN" b="1" dirty="0">
              <a:latin typeface="Times New Roman" panose="02020603050405020304" pitchFamily="18" charset="0"/>
              <a:cs typeface="Times New Roman" panose="02020603050405020304" pitchFamily="18" charset="0"/>
            </a:endParaRPr>
          </a:p>
          <a:p>
            <a:pPr lvl="0"/>
            <a:r>
              <a:rPr lang="en-US" b="1" dirty="0">
                <a:latin typeface="Times New Roman" panose="02020603050405020304" pitchFamily="18" charset="0"/>
                <a:cs typeface="Times New Roman" panose="02020603050405020304" pitchFamily="18" charset="0"/>
              </a:rPr>
              <a:t>Construct the </a:t>
            </a:r>
            <a:r>
              <a:rPr lang="en-US" b="1" dirty="0" smtClean="0">
                <a:latin typeface="Times New Roman" panose="02020603050405020304" pitchFamily="18" charset="0"/>
                <a:cs typeface="Times New Roman" panose="02020603050405020304" pitchFamily="18" charset="0"/>
              </a:rPr>
              <a:t>Selection Index </a:t>
            </a:r>
            <a:r>
              <a:rPr lang="en-US" b="1" dirty="0">
                <a:latin typeface="Times New Roman" panose="02020603050405020304" pitchFamily="18" charset="0"/>
                <a:cs typeface="Times New Roman" panose="02020603050405020304" pitchFamily="18" charset="0"/>
              </a:rPr>
              <a:t>I = b</a:t>
            </a:r>
            <a:r>
              <a:rPr lang="en-US" b="1" baseline="-25000" dirty="0">
                <a:latin typeface="Times New Roman" panose="02020603050405020304" pitchFamily="18" charset="0"/>
                <a:cs typeface="Times New Roman" panose="02020603050405020304" pitchFamily="18" charset="0"/>
              </a:rPr>
              <a:t>1</a:t>
            </a:r>
            <a:r>
              <a:rPr lang="en-US" b="1" dirty="0">
                <a:latin typeface="Times New Roman" panose="02020603050405020304" pitchFamily="18" charset="0"/>
                <a:cs typeface="Times New Roman" panose="02020603050405020304" pitchFamily="18" charset="0"/>
              </a:rPr>
              <a:t>X</a:t>
            </a:r>
            <a:r>
              <a:rPr lang="en-US" b="1" baseline="-25000" dirty="0">
                <a:latin typeface="Times New Roman" panose="02020603050405020304" pitchFamily="18" charset="0"/>
                <a:cs typeface="Times New Roman" panose="02020603050405020304" pitchFamily="18" charset="0"/>
              </a:rPr>
              <a:t>1</a:t>
            </a:r>
            <a:r>
              <a:rPr lang="en-US" b="1" dirty="0">
                <a:latin typeface="Times New Roman" panose="02020603050405020304" pitchFamily="18" charset="0"/>
                <a:cs typeface="Times New Roman" panose="02020603050405020304" pitchFamily="18" charset="0"/>
              </a:rPr>
              <a:t> + b</a:t>
            </a:r>
            <a:r>
              <a:rPr lang="en-US" b="1" baseline="-25000" dirty="0">
                <a:latin typeface="Times New Roman" panose="02020603050405020304" pitchFamily="18" charset="0"/>
                <a:cs typeface="Times New Roman" panose="02020603050405020304" pitchFamily="18" charset="0"/>
              </a:rPr>
              <a:t>2</a:t>
            </a:r>
            <a:r>
              <a:rPr lang="en-US" b="1" dirty="0">
                <a:latin typeface="Times New Roman" panose="02020603050405020304" pitchFamily="18" charset="0"/>
                <a:cs typeface="Times New Roman" panose="02020603050405020304" pitchFamily="18" charset="0"/>
              </a:rPr>
              <a:t>X</a:t>
            </a:r>
            <a:r>
              <a:rPr lang="en-US" b="1" baseline="-25000" dirty="0">
                <a:latin typeface="Times New Roman" panose="02020603050405020304" pitchFamily="18" charset="0"/>
                <a:cs typeface="Times New Roman" panose="02020603050405020304" pitchFamily="18" charset="0"/>
              </a:rPr>
              <a:t>2</a:t>
            </a:r>
            <a:endParaRPr lang="en-IN" b="1"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439327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99651"/>
          </a:xfrm>
        </p:spPr>
        <p:txBody>
          <a:bodyPr>
            <a:normAutofit/>
          </a:bodyPr>
          <a:lstStyle/>
          <a:p>
            <a:r>
              <a:rPr lang="en-US" sz="3200" b="1" dirty="0">
                <a:solidFill>
                  <a:srgbClr val="FF0000"/>
                </a:solidFill>
                <a:latin typeface="Times New Roman" panose="02020603050405020304" pitchFamily="18" charset="0"/>
                <a:cs typeface="Times New Roman" panose="02020603050405020304" pitchFamily="18" charset="0"/>
              </a:rPr>
              <a:t>Outcomes</a:t>
            </a:r>
            <a:endParaRPr lang="en-IN" sz="32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999651"/>
            <a:ext cx="10515600" cy="5177312"/>
          </a:xfrm>
        </p:spPr>
        <p:txBody>
          <a:bodyPr>
            <a:normAutofit lnSpcReduction="10000"/>
          </a:bodyPr>
          <a:lstStyle/>
          <a:p>
            <a:pPr lvl="0" algn="just"/>
            <a:r>
              <a:rPr lang="en-US" sz="2400" b="1" dirty="0">
                <a:latin typeface="Times New Roman" panose="02020603050405020304" pitchFamily="18" charset="0"/>
                <a:cs typeface="Times New Roman" panose="02020603050405020304" pitchFamily="18" charset="0"/>
              </a:rPr>
              <a:t>The animals are arranged based on index values and those with the highest scores are kept for breeding purposes and the animals with lower index values are eliminated from the breeding population. </a:t>
            </a:r>
            <a:endParaRPr lang="en-US" sz="2400" b="1" dirty="0" smtClean="0">
              <a:latin typeface="Times New Roman" panose="02020603050405020304" pitchFamily="18" charset="0"/>
              <a:cs typeface="Times New Roman" panose="02020603050405020304" pitchFamily="18" charset="0"/>
            </a:endParaRPr>
          </a:p>
          <a:p>
            <a:pPr marL="0" lvl="0" indent="0" algn="just">
              <a:buNone/>
            </a:pPr>
            <a:endParaRPr lang="en-IN" sz="2400" b="1" dirty="0" smtClean="0">
              <a:latin typeface="Times New Roman" panose="02020603050405020304" pitchFamily="18" charset="0"/>
              <a:cs typeface="Times New Roman" panose="02020603050405020304" pitchFamily="18" charset="0"/>
            </a:endParaRPr>
          </a:p>
          <a:p>
            <a:pPr lvl="0" algn="just"/>
            <a:r>
              <a:rPr lang="en-US" sz="2400" b="1" dirty="0" smtClean="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net value of an animal is dependent upon several traits that may not be of equal economic value or that may be independent of each other</a:t>
            </a:r>
            <a:r>
              <a:rPr lang="en-US" sz="2400" b="1" dirty="0" smtClean="0">
                <a:latin typeface="Times New Roman" panose="02020603050405020304" pitchFamily="18" charset="0"/>
                <a:cs typeface="Times New Roman" panose="02020603050405020304" pitchFamily="18" charset="0"/>
              </a:rPr>
              <a:t>.</a:t>
            </a:r>
          </a:p>
          <a:p>
            <a:pPr marL="0" lvl="0" indent="0" algn="just">
              <a:buNone/>
            </a:pPr>
            <a:r>
              <a:rPr lang="en-US" sz="2400" b="1" dirty="0" smtClean="0">
                <a:latin typeface="Times New Roman" panose="02020603050405020304" pitchFamily="18" charset="0"/>
                <a:cs typeface="Times New Roman" panose="02020603050405020304" pitchFamily="18" charset="0"/>
              </a:rPr>
              <a:t> </a:t>
            </a:r>
            <a:endParaRPr lang="en-IN" sz="2400" b="1" dirty="0">
              <a:latin typeface="Times New Roman" panose="02020603050405020304" pitchFamily="18" charset="0"/>
              <a:cs typeface="Times New Roman" panose="02020603050405020304" pitchFamily="18" charset="0"/>
            </a:endParaRPr>
          </a:p>
          <a:p>
            <a:pPr lvl="0" algn="just"/>
            <a:r>
              <a:rPr lang="en-US" sz="2400" b="1" dirty="0" smtClean="0">
                <a:latin typeface="Times New Roman" panose="02020603050405020304" pitchFamily="18" charset="0"/>
                <a:cs typeface="Times New Roman" panose="02020603050405020304" pitchFamily="18" charset="0"/>
              </a:rPr>
              <a:t>Hence</a:t>
            </a:r>
            <a:r>
              <a:rPr lang="en-US" sz="2400" b="1" dirty="0">
                <a:latin typeface="Times New Roman" panose="02020603050405020304" pitchFamily="18" charset="0"/>
                <a:cs typeface="Times New Roman" panose="02020603050405020304" pitchFamily="18" charset="0"/>
              </a:rPr>
              <a:t>, it is necessary to select more than one trait at a time</a:t>
            </a:r>
            <a:r>
              <a:rPr lang="en-US" sz="2400" b="1" dirty="0" smtClean="0">
                <a:latin typeface="Times New Roman" panose="02020603050405020304" pitchFamily="18" charset="0"/>
                <a:cs typeface="Times New Roman" panose="02020603050405020304" pitchFamily="18" charset="0"/>
              </a:rPr>
              <a:t>.</a:t>
            </a:r>
          </a:p>
          <a:p>
            <a:pPr marL="0" lvl="0" indent="0" algn="just">
              <a:buNone/>
            </a:pPr>
            <a:endParaRPr lang="en-IN" sz="2400" b="1" dirty="0">
              <a:latin typeface="Times New Roman" panose="02020603050405020304" pitchFamily="18" charset="0"/>
              <a:cs typeface="Times New Roman" panose="02020603050405020304" pitchFamily="18" charset="0"/>
            </a:endParaRPr>
          </a:p>
          <a:p>
            <a:pPr lvl="0" algn="just"/>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The desired traits will depend upon their economic value</a:t>
            </a:r>
            <a:r>
              <a:rPr lang="en-US" sz="2400" b="1" dirty="0" smtClean="0">
                <a:latin typeface="Times New Roman" panose="02020603050405020304" pitchFamily="18" charset="0"/>
                <a:cs typeface="Times New Roman" panose="02020603050405020304" pitchFamily="18" charset="0"/>
              </a:rPr>
              <a:t>.</a:t>
            </a:r>
          </a:p>
          <a:p>
            <a:pPr marL="0" lvl="0" indent="0" algn="just">
              <a:buNone/>
            </a:pPr>
            <a:endParaRPr lang="en-IN" sz="2400" b="1" dirty="0">
              <a:latin typeface="Times New Roman" panose="02020603050405020304" pitchFamily="18" charset="0"/>
              <a:cs typeface="Times New Roman" panose="02020603050405020304" pitchFamily="18" charset="0"/>
            </a:endParaRPr>
          </a:p>
          <a:p>
            <a:pPr lvl="0" algn="just"/>
            <a:r>
              <a:rPr lang="en-US" sz="2400" b="1" dirty="0" smtClean="0">
                <a:latin typeface="Times New Roman" panose="02020603050405020304" pitchFamily="18" charset="0"/>
                <a:cs typeface="Times New Roman" panose="02020603050405020304" pitchFamily="18" charset="0"/>
              </a:rPr>
              <a:t>This </a:t>
            </a:r>
            <a:r>
              <a:rPr lang="en-US" sz="2400" b="1" dirty="0">
                <a:latin typeface="Times New Roman" panose="02020603050405020304" pitchFamily="18" charset="0"/>
                <a:cs typeface="Times New Roman" panose="02020603050405020304" pitchFamily="18" charset="0"/>
              </a:rPr>
              <a:t>method of </a:t>
            </a:r>
            <a:r>
              <a:rPr lang="en-US" sz="2400" b="1" dirty="0" smtClean="0">
                <a:latin typeface="Times New Roman" panose="02020603050405020304" pitchFamily="18" charset="0"/>
                <a:cs typeface="Times New Roman" panose="02020603050405020304" pitchFamily="18" charset="0"/>
              </a:rPr>
              <a:t>Selection leads </a:t>
            </a:r>
            <a:r>
              <a:rPr lang="en-US" sz="2400" b="1" dirty="0">
                <a:latin typeface="Times New Roman" panose="02020603050405020304" pitchFamily="18" charset="0"/>
                <a:cs typeface="Times New Roman" panose="02020603050405020304" pitchFamily="18" charset="0"/>
              </a:rPr>
              <a:t>to most efficient improvement in livestock breeding. </a:t>
            </a:r>
            <a:endParaRPr lang="en-IN" sz="2400" b="1" dirty="0">
              <a:latin typeface="Times New Roman" panose="02020603050405020304" pitchFamily="18" charset="0"/>
              <a:cs typeface="Times New Roman" panose="02020603050405020304" pitchFamily="18" charset="0"/>
            </a:endParaRPr>
          </a:p>
          <a:p>
            <a:pPr marL="0" indent="0">
              <a:buNone/>
            </a:pPr>
            <a:endParaRPr lang="en-IN" dirty="0"/>
          </a:p>
          <a:p>
            <a:endParaRPr lang="en-IN" dirty="0"/>
          </a:p>
        </p:txBody>
      </p:sp>
    </p:spTree>
    <p:extLst>
      <p:ext uri="{BB962C8B-B14F-4D97-AF65-F5344CB8AC3E}">
        <p14:creationId xmlns:p14="http://schemas.microsoft.com/office/powerpoint/2010/main" val="1957012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214651"/>
          </a:xfrm>
        </p:spPr>
        <p:txBody>
          <a:bodyPr>
            <a:normAutofit/>
          </a:bodyPr>
          <a:lstStyle/>
          <a:p>
            <a:r>
              <a:rPr lang="en-IN" sz="3200" b="1" dirty="0" err="1" smtClean="0">
                <a:solidFill>
                  <a:srgbClr val="FF0000"/>
                </a:solidFill>
                <a:latin typeface="Times New Roman" panose="02020603050405020304" pitchFamily="18" charset="0"/>
                <a:cs typeface="Times New Roman" panose="02020603050405020304" pitchFamily="18" charset="0"/>
              </a:rPr>
              <a:t>Contd</a:t>
            </a:r>
            <a:r>
              <a:rPr lang="en-IN" sz="3200" b="1" dirty="0" smtClean="0">
                <a:solidFill>
                  <a:srgbClr val="FF0000"/>
                </a:solidFill>
                <a:latin typeface="Times New Roman" panose="02020603050405020304" pitchFamily="18" charset="0"/>
                <a:cs typeface="Times New Roman" panose="02020603050405020304" pitchFamily="18" charset="0"/>
              </a:rPr>
              <a:t>…</a:t>
            </a:r>
            <a:endParaRPr lang="en-IN" sz="32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037230"/>
            <a:ext cx="10515600" cy="5139733"/>
          </a:xfrm>
        </p:spPr>
        <p:txBody>
          <a:bodyPr>
            <a:normAutofit fontScale="55000" lnSpcReduction="20000"/>
          </a:bodyPr>
          <a:lstStyle/>
          <a:p>
            <a:pPr marL="342900" marR="152400" lvl="0" indent="-342900" algn="just">
              <a:lnSpc>
                <a:spcPct val="115000"/>
              </a:lnSpc>
              <a:spcAft>
                <a:spcPts val="0"/>
              </a:spcAft>
              <a:buSzPts val="1000"/>
              <a:buFont typeface="Symbol" panose="05050102010706020507" pitchFamily="18" charset="2"/>
              <a:buChar char=""/>
              <a:tabLst>
                <a:tab pos="457200" algn="l"/>
              </a:tabLst>
            </a:pPr>
            <a:r>
              <a:rPr lang="en-US" sz="4400" b="1" dirty="0">
                <a:latin typeface="Times New Roman" panose="02020603050405020304" pitchFamily="18" charset="0"/>
                <a:cs typeface="Times New Roman" panose="02020603050405020304" pitchFamily="18" charset="0"/>
              </a:rPr>
              <a:t>Selection  Index  </a:t>
            </a:r>
            <a:r>
              <a:rPr lang="en-US" sz="4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has been more widely used with sheep and swine than in beef and dairy cattle</a:t>
            </a:r>
            <a:r>
              <a:rPr lang="en-US" sz="4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0" marR="152400" lvl="0" indent="0" algn="just">
              <a:lnSpc>
                <a:spcPct val="115000"/>
              </a:lnSpc>
              <a:spcAft>
                <a:spcPts val="0"/>
              </a:spcAft>
              <a:buSzPts val="1000"/>
              <a:buNone/>
              <a:tabLst>
                <a:tab pos="457200" algn="l"/>
              </a:tabLst>
            </a:pPr>
            <a:endParaRPr lang="en-IN" sz="4400" b="1" dirty="0">
              <a:latin typeface="Times New Roman" panose="02020603050405020304" pitchFamily="18" charset="0"/>
              <a:ea typeface="Calibri" panose="020F0502020204030204" pitchFamily="34" charset="0"/>
              <a:cs typeface="Times New Roman" panose="02020603050405020304" pitchFamily="18" charset="0"/>
            </a:endParaRPr>
          </a:p>
          <a:p>
            <a:pPr marL="342900" marR="152400" lvl="0" indent="-342900" algn="just">
              <a:lnSpc>
                <a:spcPct val="115000"/>
              </a:lnSpc>
              <a:spcAft>
                <a:spcPts val="0"/>
              </a:spcAft>
              <a:buSzPts val="1000"/>
              <a:buFont typeface="Symbol" panose="05050102010706020507" pitchFamily="18" charset="2"/>
              <a:buChar char=""/>
              <a:tabLst>
                <a:tab pos="457200" algn="l"/>
              </a:tabLst>
            </a:pPr>
            <a:r>
              <a:rPr lang="en-US" sz="4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Large volume of accurate data of population is necessary to provide information to compute the </a:t>
            </a:r>
            <a:r>
              <a:rPr lang="en-US" sz="4400" b="1" dirty="0">
                <a:latin typeface="Times New Roman" panose="02020603050405020304" pitchFamily="18" charset="0"/>
                <a:cs typeface="Times New Roman" panose="02020603050405020304" pitchFamily="18" charset="0"/>
              </a:rPr>
              <a:t>Selection  </a:t>
            </a:r>
            <a:r>
              <a:rPr lang="en-US" sz="4400" b="1" dirty="0" smtClean="0">
                <a:latin typeface="Times New Roman" panose="02020603050405020304" pitchFamily="18" charset="0"/>
                <a:cs typeface="Times New Roman" panose="02020603050405020304" pitchFamily="18" charset="0"/>
              </a:rPr>
              <a:t>Index</a:t>
            </a:r>
            <a:r>
              <a:rPr lang="en-US" sz="4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IN" sz="4400" b="1" dirty="0">
              <a:latin typeface="Times New Roman" panose="02020603050405020304" pitchFamily="18" charset="0"/>
              <a:ea typeface="Calibri" panose="020F0502020204030204" pitchFamily="34" charset="0"/>
              <a:cs typeface="Times New Roman" panose="02020603050405020304" pitchFamily="18" charset="0"/>
            </a:endParaRPr>
          </a:p>
          <a:p>
            <a:pPr marL="0" marR="152400" lvl="0" indent="0" algn="just">
              <a:lnSpc>
                <a:spcPct val="115000"/>
              </a:lnSpc>
              <a:spcAft>
                <a:spcPts val="0"/>
              </a:spcAft>
              <a:buSzPts val="1000"/>
              <a:buNone/>
              <a:tabLst>
                <a:tab pos="457200" algn="l"/>
              </a:tabLst>
            </a:pPr>
            <a:endParaRPr lang="en-IN" sz="4400" b="1" dirty="0">
              <a:latin typeface="Times New Roman" panose="02020603050405020304" pitchFamily="18" charset="0"/>
              <a:ea typeface="Calibri" panose="020F0502020204030204" pitchFamily="34" charset="0"/>
              <a:cs typeface="Times New Roman" panose="02020603050405020304" pitchFamily="18" charset="0"/>
            </a:endParaRPr>
          </a:p>
          <a:p>
            <a:pPr marL="342900" marR="152400" lvl="0" indent="-342900" algn="just">
              <a:lnSpc>
                <a:spcPct val="115000"/>
              </a:lnSpc>
              <a:spcAft>
                <a:spcPts val="0"/>
              </a:spcAft>
              <a:buSzPts val="1000"/>
              <a:buFont typeface="Symbol" panose="05050102010706020507" pitchFamily="18" charset="2"/>
              <a:buChar char=""/>
              <a:tabLst>
                <a:tab pos="457200" algn="l"/>
              </a:tabLst>
            </a:pPr>
            <a:r>
              <a:rPr lang="en-US" sz="4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Indices computed from inadequate or erroneous information can be ineffective in </a:t>
            </a:r>
            <a:r>
              <a:rPr lang="en-US" sz="4400" b="1" dirty="0">
                <a:solidFill>
                  <a:prstClr val="black"/>
                </a:solidFill>
                <a:latin typeface="Times New Roman" panose="02020603050405020304" pitchFamily="18" charset="0"/>
                <a:cs typeface="Times New Roman" panose="02020603050405020304" pitchFamily="18" charset="0"/>
              </a:rPr>
              <a:t> Selection</a:t>
            </a:r>
            <a:r>
              <a:rPr lang="en-US" sz="4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IN" sz="4400" b="1" dirty="0">
              <a:latin typeface="Times New Roman" panose="02020603050405020304" pitchFamily="18" charset="0"/>
              <a:ea typeface="Calibri" panose="020F0502020204030204" pitchFamily="34" charset="0"/>
              <a:cs typeface="Times New Roman" panose="02020603050405020304" pitchFamily="18" charset="0"/>
            </a:endParaRPr>
          </a:p>
          <a:p>
            <a:pPr marL="0" marR="152400" lvl="0" indent="0" algn="just">
              <a:lnSpc>
                <a:spcPct val="115000"/>
              </a:lnSpc>
              <a:spcAft>
                <a:spcPts val="0"/>
              </a:spcAft>
              <a:buSzPts val="1000"/>
              <a:buNone/>
              <a:tabLst>
                <a:tab pos="457200" algn="l"/>
              </a:tabLst>
            </a:pPr>
            <a:r>
              <a:rPr lang="en-US" sz="4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IN" sz="4400" b="1" dirty="0">
              <a:latin typeface="Times New Roman" panose="02020603050405020304" pitchFamily="18" charset="0"/>
              <a:ea typeface="Calibri" panose="020F0502020204030204" pitchFamily="34" charset="0"/>
              <a:cs typeface="Times New Roman" panose="02020603050405020304" pitchFamily="18" charset="0"/>
            </a:endParaRPr>
          </a:p>
          <a:p>
            <a:pPr marL="342900" marR="152400" lvl="0" indent="-342900" algn="just">
              <a:lnSpc>
                <a:spcPct val="115000"/>
              </a:lnSpc>
              <a:spcAft>
                <a:spcPts val="0"/>
              </a:spcAft>
              <a:buSzPts val="1000"/>
              <a:buFont typeface="Symbol" panose="05050102010706020507" pitchFamily="18" charset="2"/>
              <a:buChar char=""/>
              <a:tabLst>
                <a:tab pos="457200" algn="l"/>
              </a:tabLst>
            </a:pPr>
            <a:r>
              <a:rPr lang="en-US" sz="4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 trait that is highly heritable can be given adequate weightage than one with low heritability.</a:t>
            </a:r>
            <a:endParaRPr lang="en-IN" sz="4400" b="1" dirty="0">
              <a:latin typeface="Times New Roman" panose="02020603050405020304" pitchFamily="18"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851274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FF0000"/>
                </a:solidFill>
                <a:latin typeface="Times New Roman" panose="02020603050405020304" pitchFamily="18" charset="0"/>
                <a:cs typeface="Times New Roman" panose="02020603050405020304" pitchFamily="18" charset="0"/>
              </a:rPr>
              <a:t>D</a:t>
            </a:r>
            <a:r>
              <a:rPr lang="en-US" sz="3200" b="1" dirty="0" smtClean="0">
                <a:solidFill>
                  <a:srgbClr val="FF0000"/>
                </a:solidFill>
                <a:latin typeface="Times New Roman" panose="02020603050405020304" pitchFamily="18" charset="0"/>
                <a:cs typeface="Times New Roman" panose="02020603050405020304" pitchFamily="18" charset="0"/>
              </a:rPr>
              <a:t>isadvantage</a:t>
            </a:r>
            <a:endParaRPr lang="en-IN" sz="32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342900" marR="152400" lvl="0" indent="-342900" algn="just">
              <a:lnSpc>
                <a:spcPct val="115000"/>
              </a:lnSpc>
              <a:spcAft>
                <a:spcPts val="0"/>
              </a:spcAft>
              <a:buSzPts val="1000"/>
              <a:buFont typeface="Symbol" panose="05050102010706020507" pitchFamily="18" charset="2"/>
              <a:buChar char=""/>
              <a:tabLst>
                <a:tab pos="457200" algn="l"/>
              </a:tabLst>
            </a:pPr>
            <a:r>
              <a:rPr lang="en-US" dirty="0">
                <a:solidFill>
                  <a:srgbClr val="FF0000"/>
                </a:solidFill>
                <a:latin typeface="Arial" panose="020B0604020202020204" pitchFamily="34" charset="0"/>
                <a:ea typeface="Times New Roman" panose="02020603050405020304" pitchFamily="18" charset="0"/>
                <a:cs typeface="Mangal" panose="02040503050203030202" pitchFamily="18" charset="0"/>
              </a:rPr>
              <a:t>The only disadvantage </a:t>
            </a:r>
            <a:r>
              <a:rPr lang="en-US" dirty="0">
                <a:solidFill>
                  <a:srgbClr val="000000"/>
                </a:solidFill>
                <a:latin typeface="Arial" panose="020B0604020202020204" pitchFamily="34" charset="0"/>
                <a:ea typeface="Times New Roman" panose="02020603050405020304" pitchFamily="18" charset="0"/>
                <a:cs typeface="Mangal" panose="02040503050203030202" pitchFamily="18" charset="0"/>
              </a:rPr>
              <a:t>is that the traits vary in importance from time to time and the index built at one time will not be applicable for all times. Hence, it has to be constructed and modified from time to time.</a:t>
            </a:r>
            <a:endParaRPr lang="en-IN" sz="2000" dirty="0">
              <a:latin typeface="Calibri" panose="020F0502020204030204" pitchFamily="34" charset="0"/>
              <a:ea typeface="Calibri" panose="020F0502020204030204" pitchFamily="34" charset="0"/>
              <a:cs typeface="Mangal" panose="02040503050203030202" pitchFamily="18" charset="0"/>
            </a:endParaRPr>
          </a:p>
          <a:p>
            <a:pPr marL="0" indent="0">
              <a:buNone/>
            </a:pPr>
            <a:endParaRPr lang="en-IN" dirty="0"/>
          </a:p>
        </p:txBody>
      </p:sp>
    </p:spTree>
    <p:extLst>
      <p:ext uri="{BB962C8B-B14F-4D97-AF65-F5344CB8AC3E}">
        <p14:creationId xmlns:p14="http://schemas.microsoft.com/office/powerpoint/2010/main" val="3412832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5878"/>
          </a:xfrm>
        </p:spPr>
        <p:txBody>
          <a:bodyPr>
            <a:normAutofit/>
          </a:bodyPr>
          <a:lstStyle/>
          <a:p>
            <a:r>
              <a:rPr lang="en-US" sz="3200" b="1" dirty="0" smtClean="0">
                <a:solidFill>
                  <a:srgbClr val="FF0000"/>
                </a:solidFill>
                <a:latin typeface="Times New Roman" panose="02020603050405020304" pitchFamily="18" charset="0"/>
                <a:cs typeface="Times New Roman" panose="02020603050405020304" pitchFamily="18" charset="0"/>
              </a:rPr>
              <a:t>Conclusions</a:t>
            </a:r>
            <a:endParaRPr lang="en-IN" sz="32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10185"/>
            <a:ext cx="10515600" cy="4866778"/>
          </a:xfrm>
        </p:spPr>
        <p:txBody>
          <a:bodyPr>
            <a:normAutofit fontScale="92500" lnSpcReduction="10000"/>
          </a:bodyPr>
          <a:lstStyle/>
          <a:p>
            <a:pPr algn="just"/>
            <a:r>
              <a:rPr lang="en-US" b="1" dirty="0" smtClean="0">
                <a:latin typeface="Times New Roman" panose="02020603050405020304" pitchFamily="18" charset="0"/>
                <a:cs typeface="Times New Roman" panose="02020603050405020304" pitchFamily="18" charset="0"/>
              </a:rPr>
              <a:t>The</a:t>
            </a:r>
            <a:r>
              <a:rPr lang="en-US" b="1"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Selection </a:t>
            </a:r>
            <a:r>
              <a:rPr lang="en-US" b="1" dirty="0">
                <a:latin typeface="Times New Roman" panose="02020603050405020304" pitchFamily="18" charset="0"/>
                <a:cs typeface="Times New Roman" panose="02020603050405020304" pitchFamily="18" charset="0"/>
              </a:rPr>
              <a:t> index is a total score that includes all the advantages and disadvantages of an animal for those traits considered for </a:t>
            </a:r>
            <a:r>
              <a:rPr lang="en-US" b="1" dirty="0">
                <a:latin typeface="Times New Roman" panose="02020603050405020304" pitchFamily="18" charset="0"/>
                <a:cs typeface="Times New Roman" panose="02020603050405020304" pitchFamily="18" charset="0"/>
              </a:rPr>
              <a:t> Selection</a:t>
            </a:r>
            <a:r>
              <a:rPr lang="en-US" b="1" dirty="0" smtClean="0">
                <a:latin typeface="Times New Roman" panose="02020603050405020304" pitchFamily="18" charset="0"/>
                <a:cs typeface="Times New Roman" panose="02020603050405020304" pitchFamily="18" charset="0"/>
              </a:rPr>
              <a:t>.</a:t>
            </a:r>
          </a:p>
          <a:p>
            <a:pPr algn="just"/>
            <a:r>
              <a:rPr lang="en-US" b="1"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amount of weightage given to each trait depends on their relative economic value, heritability of the character and genetic correlation between characters. </a:t>
            </a:r>
            <a:endParaRPr lang="en-US" b="1" dirty="0" smtClean="0">
              <a:latin typeface="Times New Roman" panose="02020603050405020304" pitchFamily="18" charset="0"/>
              <a:cs typeface="Times New Roman" panose="02020603050405020304" pitchFamily="18" charset="0"/>
            </a:endParaRPr>
          </a:p>
          <a:p>
            <a:pPr algn="just"/>
            <a:r>
              <a:rPr lang="en-US" b="1" dirty="0" smtClean="0">
                <a:latin typeface="Times New Roman" panose="02020603050405020304" pitchFamily="18" charset="0"/>
                <a:cs typeface="Times New Roman" panose="02020603050405020304" pitchFamily="18" charset="0"/>
              </a:rPr>
              <a:t>A </a:t>
            </a:r>
            <a:r>
              <a:rPr lang="en-US" b="1" dirty="0">
                <a:latin typeface="Times New Roman" panose="02020603050405020304" pitchFamily="18" charset="0"/>
                <a:cs typeface="Times New Roman" panose="02020603050405020304" pitchFamily="18" charset="0"/>
              </a:rPr>
              <a:t>trait, which is highly heritable, can be given greater score than a trait, which has a low heritability</a:t>
            </a:r>
            <a:r>
              <a:rPr lang="en-US" b="1" dirty="0" smtClean="0">
                <a:latin typeface="Times New Roman" panose="02020603050405020304" pitchFamily="18" charset="0"/>
                <a:cs typeface="Times New Roman" panose="02020603050405020304" pitchFamily="18" charset="0"/>
              </a:rPr>
              <a:t>.</a:t>
            </a:r>
          </a:p>
          <a:p>
            <a:pPr algn="just"/>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 Selection  Index </a:t>
            </a:r>
            <a:r>
              <a:rPr lang="en-US" b="1" dirty="0" smtClean="0">
                <a:latin typeface="Times New Roman" panose="02020603050405020304" pitchFamily="18" charset="0"/>
                <a:cs typeface="Times New Roman" panose="02020603050405020304" pitchFamily="18" charset="0"/>
              </a:rPr>
              <a:t>Method</a:t>
            </a:r>
            <a:r>
              <a:rPr lang="en-US" b="1" dirty="0">
                <a:latin typeface="Times New Roman" panose="02020603050405020304" pitchFamily="18" charset="0"/>
                <a:cs typeface="Times New Roman" panose="02020603050405020304" pitchFamily="18" charset="0"/>
              </a:rPr>
              <a:t> is the most efficient (best method) among the three (Tandem, Independent </a:t>
            </a:r>
            <a:r>
              <a:rPr lang="en-US" b="1" dirty="0" smtClean="0">
                <a:latin typeface="Times New Roman" panose="02020603050405020304" pitchFamily="18" charset="0"/>
                <a:cs typeface="Times New Roman" panose="02020603050405020304" pitchFamily="18" charset="0"/>
              </a:rPr>
              <a:t>Culling and</a:t>
            </a:r>
            <a:r>
              <a:rPr lang="en-US" b="1"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Selection </a:t>
            </a:r>
            <a:r>
              <a:rPr lang="en-US" b="1" dirty="0">
                <a:latin typeface="Times New Roman" panose="02020603050405020304" pitchFamily="18" charset="0"/>
                <a:cs typeface="Times New Roman" panose="02020603050405020304" pitchFamily="18" charset="0"/>
              </a:rPr>
              <a:t> Index) methods because it results in better genetic improvement. </a:t>
            </a:r>
            <a:endParaRPr lang="en-US" b="1" dirty="0" smtClean="0">
              <a:latin typeface="Times New Roman" panose="02020603050405020304" pitchFamily="18" charset="0"/>
              <a:cs typeface="Times New Roman" panose="02020603050405020304" pitchFamily="18" charset="0"/>
            </a:endParaRPr>
          </a:p>
          <a:p>
            <a:pPr algn="just"/>
            <a:r>
              <a:rPr lang="en-US" b="1"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index is the best estimate of an animal’s breeding value. </a:t>
            </a:r>
            <a:endParaRPr lang="en-IN" b="1" dirty="0">
              <a:latin typeface="Times New Roman" panose="02020603050405020304" pitchFamily="18" charset="0"/>
              <a:cs typeface="Times New Roman" panose="02020603050405020304" pitchFamily="18" charset="0"/>
            </a:endParaRPr>
          </a:p>
          <a:p>
            <a:endParaRPr lang="en-IN" b="1" dirty="0"/>
          </a:p>
        </p:txBody>
      </p:sp>
    </p:spTree>
    <p:extLst>
      <p:ext uri="{BB962C8B-B14F-4D97-AF65-F5344CB8AC3E}">
        <p14:creationId xmlns:p14="http://schemas.microsoft.com/office/powerpoint/2010/main" val="1441168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u="sng" dirty="0" smtClean="0">
                <a:solidFill>
                  <a:srgbClr val="FF0000"/>
                </a:solidFill>
                <a:latin typeface="Times New Roman" panose="02020603050405020304" pitchFamily="18" charset="0"/>
                <a:cs typeface="Times New Roman" panose="02020603050405020304" pitchFamily="18" charset="0"/>
              </a:rPr>
              <a:t>Selection Index or Index </a:t>
            </a:r>
            <a:r>
              <a:rPr lang="en-US" sz="3200" b="1" u="sng" dirty="0">
                <a:solidFill>
                  <a:srgbClr val="FF0000"/>
                </a:solidFill>
                <a:latin typeface="Times New Roman" panose="02020603050405020304" pitchFamily="18" charset="0"/>
                <a:cs typeface="Times New Roman" panose="02020603050405020304" pitchFamily="18" charset="0"/>
              </a:rPr>
              <a:t> Selection </a:t>
            </a:r>
            <a:r>
              <a:rPr lang="en-US" sz="3200" b="1" u="sng" dirty="0" smtClean="0">
                <a:solidFill>
                  <a:srgbClr val="FF0000"/>
                </a:solidFill>
                <a:latin typeface="Times New Roman" panose="02020603050405020304" pitchFamily="18" charset="0"/>
                <a:cs typeface="Times New Roman" panose="02020603050405020304" pitchFamily="18" charset="0"/>
              </a:rPr>
              <a:t>or Total Score Method</a:t>
            </a:r>
            <a:r>
              <a:rPr lang="en-IN" sz="3200" u="sng" dirty="0" smtClean="0">
                <a:solidFill>
                  <a:srgbClr val="FF0000"/>
                </a:solidFill>
                <a:latin typeface="Times New Roman" panose="02020603050405020304" pitchFamily="18" charset="0"/>
                <a:cs typeface="Times New Roman" panose="02020603050405020304" pitchFamily="18" charset="0"/>
              </a:rPr>
              <a:t/>
            </a:r>
            <a:br>
              <a:rPr lang="en-IN" sz="3200" u="sng" dirty="0" smtClean="0">
                <a:solidFill>
                  <a:srgbClr val="FF0000"/>
                </a:solidFill>
                <a:latin typeface="Times New Roman" panose="02020603050405020304" pitchFamily="18" charset="0"/>
                <a:cs typeface="Times New Roman" panose="02020603050405020304" pitchFamily="18" charset="0"/>
              </a:rPr>
            </a:br>
            <a:endParaRPr lang="en-IN" sz="3200" u="sng"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sz="2600" b="1" dirty="0">
                <a:latin typeface="Times New Roman" panose="02020603050405020304" pitchFamily="18" charset="0"/>
                <a:cs typeface="Times New Roman" panose="02020603050405020304" pitchFamily="18" charset="0"/>
              </a:rPr>
              <a:t>The foundational method for overcoming </a:t>
            </a:r>
            <a:r>
              <a:rPr lang="en-US" sz="2600" b="1" dirty="0" smtClean="0">
                <a:latin typeface="Times New Roman" panose="02020603050405020304" pitchFamily="18" charset="0"/>
                <a:cs typeface="Times New Roman" panose="02020603050405020304" pitchFamily="18" charset="0"/>
              </a:rPr>
              <a:t>the demerits of Tandem and Independent Culling Level (ICL) methods and </a:t>
            </a:r>
            <a:r>
              <a:rPr lang="en-US" sz="2600" b="1" dirty="0">
                <a:latin typeface="Times New Roman" panose="02020603050405020304" pitchFamily="18" charset="0"/>
                <a:cs typeface="Times New Roman" panose="02020603050405020304" pitchFamily="18" charset="0"/>
              </a:rPr>
              <a:t>for incorporating the economics of production into selection decisions and genetic improvement was developed by Hazel (1943) and is commonly referred to as selection indexes.</a:t>
            </a:r>
            <a:endParaRPr lang="en-IN" sz="2600" b="1" dirty="0">
              <a:latin typeface="Times New Roman" panose="02020603050405020304" pitchFamily="18" charset="0"/>
              <a:cs typeface="Times New Roman" panose="02020603050405020304" pitchFamily="18" charset="0"/>
            </a:endParaRPr>
          </a:p>
          <a:p>
            <a:pPr algn="just"/>
            <a:endParaRPr lang="en-IN" sz="2600" b="1" dirty="0">
              <a:latin typeface="Times New Roman" panose="02020603050405020304" pitchFamily="18" charset="0"/>
              <a:cs typeface="Times New Roman" panose="02020603050405020304" pitchFamily="18" charset="0"/>
            </a:endParaRPr>
          </a:p>
          <a:p>
            <a:pPr algn="just"/>
            <a:r>
              <a:rPr lang="en-US" sz="2600" b="1" dirty="0">
                <a:latin typeface="Times New Roman" panose="02020603050405020304" pitchFamily="18" charset="0"/>
                <a:cs typeface="Times New Roman" panose="02020603050405020304" pitchFamily="18" charset="0"/>
              </a:rPr>
              <a:t>Hazel developed the concept of aggregate merit which represents the total monetary value of an animal in a given production system due to the genetic potential of that individual. </a:t>
            </a:r>
            <a:endParaRPr lang="en-IN" sz="2600" b="1" dirty="0">
              <a:latin typeface="Times New Roman" panose="02020603050405020304" pitchFamily="18" charset="0"/>
              <a:cs typeface="Times New Roman" panose="02020603050405020304" pitchFamily="18" charset="0"/>
            </a:endParaRPr>
          </a:p>
          <a:p>
            <a:pPr algn="just"/>
            <a:endParaRPr lang="en-IN" sz="2600" b="1" dirty="0">
              <a:latin typeface="Times New Roman" panose="02020603050405020304" pitchFamily="18" charset="0"/>
              <a:cs typeface="Times New Roman" panose="02020603050405020304" pitchFamily="18" charset="0"/>
            </a:endParaRPr>
          </a:p>
          <a:p>
            <a:pPr algn="just"/>
            <a:r>
              <a:rPr lang="en-US" sz="2600" b="1" dirty="0" smtClean="0">
                <a:latin typeface="Times New Roman" panose="02020603050405020304" pitchFamily="18" charset="0"/>
                <a:cs typeface="Times New Roman" panose="02020603050405020304" pitchFamily="18" charset="0"/>
              </a:rPr>
              <a:t>Selection Index method </a:t>
            </a:r>
            <a:r>
              <a:rPr lang="en-US" sz="2600" b="1" dirty="0">
                <a:latin typeface="Times New Roman" panose="02020603050405020304" pitchFamily="18" charset="0"/>
                <a:cs typeface="Times New Roman" panose="02020603050405020304" pitchFamily="18" charset="0"/>
              </a:rPr>
              <a:t>is used when more than one trait has to be selected at one go or simultaneously. </a:t>
            </a:r>
            <a:endParaRPr lang="en-IN" sz="2600" b="1"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593349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8615"/>
            <a:ext cx="10515600" cy="5658348"/>
          </a:xfrm>
        </p:spPr>
        <p:txBody>
          <a:bodyPr>
            <a:noAutofit/>
          </a:bodyPr>
          <a:lstStyle/>
          <a:p>
            <a:pPr algn="just">
              <a:lnSpc>
                <a:spcPct val="115000"/>
              </a:lnSpc>
              <a:spcAft>
                <a:spcPts val="0"/>
              </a:spcAft>
            </a:pP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 this method, the animal is scored for its merit in each of the traits included </a:t>
            </a:r>
            <a:r>
              <a:rPr lang="en-US" sz="2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a:t>
            </a:r>
            <a:r>
              <a:rPr lang="en-US" sz="2400" b="1" dirty="0">
                <a:latin typeface="Times New Roman" panose="02020603050405020304" pitchFamily="18" charset="0"/>
                <a:cs typeface="Times New Roman" panose="02020603050405020304" pitchFamily="18" charset="0"/>
              </a:rPr>
              <a:t> Selection</a:t>
            </a:r>
            <a:r>
              <a:rPr lang="en-US" sz="2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IN" sz="2400" b="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Each trait is weighted, by giving score and an individual trait score is summed up to the total score for the each animal within </a:t>
            </a:r>
            <a:r>
              <a:rPr lang="en-US" sz="2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dirty="0" smtClean="0">
                <a:latin typeface="Times New Roman" panose="02020603050405020304" pitchFamily="18" charset="0"/>
                <a:cs typeface="Times New Roman" panose="02020603050405020304" pitchFamily="18" charset="0"/>
              </a:rPr>
              <a:t>Selection </a:t>
            </a:r>
            <a:r>
              <a:rPr lang="en-US" sz="2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criteria.</a:t>
            </a: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IN" sz="2400" b="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score for each trait is added up and it is an selection index of the total performance of the animal. </a:t>
            </a:r>
            <a:endParaRPr lang="en-US" sz="2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en-US" sz="2400" b="1" dirty="0">
                <a:latin typeface="Times New Roman" panose="02020603050405020304" pitchFamily="18" charset="0"/>
                <a:cs typeface="Times New Roman" panose="02020603050405020304" pitchFamily="18" charset="0"/>
              </a:rPr>
              <a:t>Selection </a:t>
            </a: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index is a single numerical value within the total scores given for each trait considered in the </a:t>
            </a:r>
            <a:r>
              <a:rPr lang="en-US" sz="2400" b="1" dirty="0">
                <a:latin typeface="Times New Roman" panose="02020603050405020304" pitchFamily="18" charset="0"/>
                <a:cs typeface="Times New Roman" panose="02020603050405020304" pitchFamily="18" charset="0"/>
              </a:rPr>
              <a:t> Selection</a:t>
            </a:r>
            <a:r>
              <a:rPr lang="en-US" sz="2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IN" sz="2400" b="1" dirty="0">
              <a:latin typeface="Times New Roman" panose="02020603050405020304" pitchFamily="18" charset="0"/>
              <a:ea typeface="Calibri" panose="020F0502020204030204" pitchFamily="34" charset="0"/>
              <a:cs typeface="Times New Roman" panose="02020603050405020304" pitchFamily="18" charset="0"/>
            </a:endParaRPr>
          </a:p>
          <a:p>
            <a:pPr marR="152400" algn="just">
              <a:lnSpc>
                <a:spcPct val="115000"/>
              </a:lnSpc>
              <a:spcAft>
                <a:spcPts val="0"/>
              </a:spcAft>
            </a:pP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individual specification for a number of traits can vary greatly and is combined into one value for the animal called a Total score or an Index. </a:t>
            </a:r>
            <a:endParaRPr lang="en-IN" sz="2400" b="1"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6805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3734" y="0"/>
            <a:ext cx="10515600" cy="1325563"/>
          </a:xfrm>
        </p:spPr>
        <p:txBody>
          <a:bodyPr>
            <a:normAutofit/>
          </a:bodyPr>
          <a:lstStyle/>
          <a:p>
            <a:r>
              <a:rPr lang="en-IN" sz="3200" b="1" dirty="0" smtClean="0">
                <a:latin typeface="Times New Roman" panose="02020603050405020304" pitchFamily="18" charset="0"/>
                <a:cs typeface="Times New Roman" panose="02020603050405020304" pitchFamily="18" charset="0"/>
              </a:rPr>
              <a:t>Information Needed to Form Selection Index</a:t>
            </a:r>
            <a:endParaRPr lang="en-IN"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10904" y="1143237"/>
            <a:ext cx="10515600" cy="4875426"/>
          </a:xfrm>
        </p:spPr>
        <p:txBody>
          <a:bodyPr>
            <a:normAutofit/>
          </a:bodyPr>
          <a:lstStyle/>
          <a:p>
            <a:pPr algn="just"/>
            <a:r>
              <a:rPr lang="en-US" sz="2400" b="1" dirty="0">
                <a:latin typeface="Times New Roman" panose="02020603050405020304" pitchFamily="18" charset="0"/>
                <a:cs typeface="Times New Roman" panose="02020603050405020304" pitchFamily="18" charset="0"/>
              </a:rPr>
              <a:t>The traits of selection objective linked to the net phenotypic efficiency or profitability of the animal are listed in the order of preference and score fixed for each based on relative economic importance, heritability of the traits and genetic correlations between the traits</a:t>
            </a:r>
            <a:r>
              <a:rPr lang="en-US" sz="2400" b="1" dirty="0" smtClean="0">
                <a:latin typeface="Times New Roman" panose="02020603050405020304" pitchFamily="18" charset="0"/>
                <a:cs typeface="Times New Roman" panose="02020603050405020304" pitchFamily="18" charset="0"/>
              </a:rPr>
              <a:t>.</a:t>
            </a:r>
          </a:p>
          <a:p>
            <a:pPr marL="0" indent="0" algn="just">
              <a:buNone/>
            </a:pPr>
            <a:endParaRPr lang="en-IN" sz="2400" b="1" dirty="0">
              <a:latin typeface="Times New Roman" panose="02020603050405020304" pitchFamily="18" charset="0"/>
              <a:cs typeface="Times New Roman" panose="02020603050405020304" pitchFamily="18" charset="0"/>
            </a:endParaRPr>
          </a:p>
          <a:p>
            <a:pPr lvl="0" algn="just"/>
            <a:r>
              <a:rPr lang="en-US" sz="2400" b="1" dirty="0">
                <a:latin typeface="Times New Roman" panose="02020603050405020304" pitchFamily="18" charset="0"/>
                <a:cs typeface="Times New Roman" panose="02020603050405020304" pitchFamily="18" charset="0"/>
              </a:rPr>
              <a:t>The information and the score should be fixed based on</a:t>
            </a:r>
            <a:endParaRPr lang="en-IN" sz="2400" b="1" dirty="0">
              <a:latin typeface="Times New Roman" panose="02020603050405020304" pitchFamily="18" charset="0"/>
              <a:cs typeface="Times New Roman" panose="02020603050405020304" pitchFamily="18" charset="0"/>
            </a:endParaRPr>
          </a:p>
          <a:p>
            <a:pPr lvl="1" algn="just"/>
            <a:r>
              <a:rPr lang="en-US" b="1" dirty="0">
                <a:latin typeface="Times New Roman" panose="02020603050405020304" pitchFamily="18" charset="0"/>
                <a:cs typeface="Times New Roman" panose="02020603050405020304" pitchFamily="18" charset="0"/>
              </a:rPr>
              <a:t>Variation seen in each trait – the phenotypic standard deviation</a:t>
            </a:r>
            <a:endParaRPr lang="en-IN" b="1" dirty="0">
              <a:latin typeface="Times New Roman" panose="02020603050405020304" pitchFamily="18" charset="0"/>
              <a:cs typeface="Times New Roman" panose="02020603050405020304" pitchFamily="18" charset="0"/>
            </a:endParaRPr>
          </a:p>
          <a:p>
            <a:pPr lvl="1" algn="just"/>
            <a:r>
              <a:rPr lang="en-US" b="1" dirty="0">
                <a:latin typeface="Times New Roman" panose="02020603050405020304" pitchFamily="18" charset="0"/>
                <a:cs typeface="Times New Roman" panose="02020603050405020304" pitchFamily="18" charset="0"/>
              </a:rPr>
              <a:t>Heritability of the traits</a:t>
            </a:r>
            <a:endParaRPr lang="en-IN" b="1" dirty="0">
              <a:latin typeface="Times New Roman" panose="02020603050405020304" pitchFamily="18" charset="0"/>
              <a:cs typeface="Times New Roman" panose="02020603050405020304" pitchFamily="18" charset="0"/>
            </a:endParaRPr>
          </a:p>
          <a:p>
            <a:pPr lvl="0" algn="just"/>
            <a:r>
              <a:rPr lang="en-US" sz="2400" b="1" dirty="0">
                <a:latin typeface="Times New Roman" panose="02020603050405020304" pitchFamily="18" charset="0"/>
                <a:cs typeface="Times New Roman" panose="02020603050405020304" pitchFamily="18" charset="0"/>
              </a:rPr>
              <a:t>Phenotypic and genetic relationships </a:t>
            </a:r>
            <a:r>
              <a:rPr lang="en-US" sz="2400" b="1" dirty="0" smtClean="0">
                <a:latin typeface="Times New Roman" panose="02020603050405020304" pitchFamily="18" charset="0"/>
                <a:cs typeface="Times New Roman" panose="02020603050405020304" pitchFamily="18" charset="0"/>
              </a:rPr>
              <a:t>(</a:t>
            </a:r>
            <a:r>
              <a:rPr lang="en-US" sz="2400" b="1" dirty="0" smtClean="0">
                <a:solidFill>
                  <a:srgbClr val="FF0000"/>
                </a:solidFill>
                <a:latin typeface="Times New Roman" panose="02020603050405020304" pitchFamily="18" charset="0"/>
                <a:cs typeface="Times New Roman" panose="02020603050405020304" pitchFamily="18" charset="0"/>
              </a:rPr>
              <a:t>correlation</a:t>
            </a:r>
            <a:r>
              <a:rPr lang="en-US" sz="2400" b="1" dirty="0">
                <a:latin typeface="Times New Roman" panose="02020603050405020304" pitchFamily="18" charset="0"/>
                <a:cs typeface="Times New Roman" panose="02020603050405020304" pitchFamily="18" charset="0"/>
              </a:rPr>
              <a:t>) between the traits</a:t>
            </a:r>
            <a:endParaRPr lang="en-IN" sz="2400" b="1" dirty="0">
              <a:latin typeface="Times New Roman" panose="02020603050405020304" pitchFamily="18" charset="0"/>
              <a:cs typeface="Times New Roman" panose="02020603050405020304" pitchFamily="18" charset="0"/>
            </a:endParaRPr>
          </a:p>
          <a:p>
            <a:pPr lvl="0" algn="just"/>
            <a:r>
              <a:rPr lang="en-US" sz="2400" b="1" dirty="0">
                <a:latin typeface="Times New Roman" panose="02020603050405020304" pitchFamily="18" charset="0"/>
                <a:cs typeface="Times New Roman" panose="02020603050405020304" pitchFamily="18" charset="0"/>
              </a:rPr>
              <a:t>Relative economic value of the traits </a:t>
            </a:r>
            <a:endParaRPr lang="en-IN" sz="2400" b="1" dirty="0">
              <a:latin typeface="Times New Roman" panose="02020603050405020304" pitchFamily="18" charset="0"/>
              <a:cs typeface="Times New Roman" panose="02020603050405020304" pitchFamily="18" charset="0"/>
            </a:endParaRPr>
          </a:p>
          <a:p>
            <a:endParaRPr lang="en-IN" sz="2000" dirty="0"/>
          </a:p>
          <a:p>
            <a:endParaRPr lang="en-IN" dirty="0"/>
          </a:p>
        </p:txBody>
      </p:sp>
    </p:spTree>
    <p:extLst>
      <p:ext uri="{BB962C8B-B14F-4D97-AF65-F5344CB8AC3E}">
        <p14:creationId xmlns:p14="http://schemas.microsoft.com/office/powerpoint/2010/main" val="677019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b="1" dirty="0" err="1" smtClean="0">
                <a:latin typeface="Times New Roman" panose="02020603050405020304" pitchFamily="18" charset="0"/>
                <a:cs typeface="Times New Roman" panose="02020603050405020304" pitchFamily="18" charset="0"/>
              </a:rPr>
              <a:t>Contd</a:t>
            </a:r>
            <a:r>
              <a:rPr lang="en-IN" dirty="0" smtClean="0"/>
              <a:t>…</a:t>
            </a:r>
            <a:endParaRPr lang="en-IN" dirty="0"/>
          </a:p>
        </p:txBody>
      </p:sp>
      <p:sp>
        <p:nvSpPr>
          <p:cNvPr id="3" name="Content Placeholder 2"/>
          <p:cNvSpPr>
            <a:spLocks noGrp="1"/>
          </p:cNvSpPr>
          <p:nvPr>
            <p:ph idx="1"/>
          </p:nvPr>
        </p:nvSpPr>
        <p:spPr/>
        <p:txBody>
          <a:bodyPr/>
          <a:lstStyle/>
          <a:p>
            <a:pPr algn="just"/>
            <a:r>
              <a:rPr lang="en-US" b="1" dirty="0" smtClean="0">
                <a:latin typeface="Times New Roman" panose="02020603050405020304" pitchFamily="18" charset="0"/>
                <a:cs typeface="Times New Roman" panose="02020603050405020304" pitchFamily="18" charset="0"/>
              </a:rPr>
              <a:t>An </a:t>
            </a:r>
            <a:r>
              <a:rPr lang="en-US" b="1" dirty="0">
                <a:latin typeface="Times New Roman" panose="02020603050405020304" pitchFamily="18" charset="0"/>
                <a:cs typeface="Times New Roman" panose="02020603050405020304" pitchFamily="18" charset="0"/>
              </a:rPr>
              <a:t>index is simply a means of putting a whole lot of different information into one value.</a:t>
            </a:r>
            <a:endParaRPr lang="en-IN" b="1" dirty="0">
              <a:latin typeface="Times New Roman" panose="02020603050405020304" pitchFamily="18" charset="0"/>
              <a:cs typeface="Times New Roman" panose="02020603050405020304" pitchFamily="18" charset="0"/>
            </a:endParaRPr>
          </a:p>
          <a:p>
            <a:pPr algn="just"/>
            <a:endParaRPr lang="en-IN" b="1"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The animals with the high index values are selected for future breeding</a:t>
            </a:r>
            <a:r>
              <a:rPr lang="en-US" b="1" dirty="0" smtClean="0">
                <a:latin typeface="Times New Roman" panose="02020603050405020304" pitchFamily="18" charset="0"/>
                <a:cs typeface="Times New Roman" panose="02020603050405020304" pitchFamily="18" charset="0"/>
              </a:rPr>
              <a:t>.</a:t>
            </a:r>
          </a:p>
          <a:p>
            <a:pPr marL="0" indent="0" algn="just">
              <a:buNone/>
            </a:pPr>
            <a:endParaRPr lang="en-IN" b="1"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 This is the best method of </a:t>
            </a:r>
            <a:r>
              <a:rPr lang="en-US" b="1" dirty="0">
                <a:latin typeface="Times New Roman" panose="02020603050405020304" pitchFamily="18" charset="0"/>
                <a:cs typeface="Times New Roman" panose="02020603050405020304" pitchFamily="18" charset="0"/>
              </a:rPr>
              <a:t> Selection </a:t>
            </a:r>
            <a:r>
              <a:rPr lang="en-US" b="1" dirty="0" smtClean="0">
                <a:latin typeface="Times New Roman" panose="02020603050405020304" pitchFamily="18" charset="0"/>
                <a:cs typeface="Times New Roman" panose="02020603050405020304" pitchFamily="18" charset="0"/>
              </a:rPr>
              <a:t>since </a:t>
            </a:r>
            <a:r>
              <a:rPr lang="en-US" b="1" dirty="0">
                <a:latin typeface="Times New Roman" panose="02020603050405020304" pitchFamily="18" charset="0"/>
                <a:cs typeface="Times New Roman" panose="02020603050405020304" pitchFamily="18" charset="0"/>
              </a:rPr>
              <a:t>it would permit high merit in one trait to make up slight deficiencies in the other traits. </a:t>
            </a:r>
            <a:endParaRPr lang="en-IN" b="1"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72262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509"/>
            <a:ext cx="10515600" cy="1325563"/>
          </a:xfrm>
        </p:spPr>
        <p:txBody>
          <a:bodyPr/>
          <a:lstStyle/>
          <a:p>
            <a:r>
              <a:rPr lang="en-US" sz="3200" b="1" dirty="0">
                <a:solidFill>
                  <a:srgbClr val="FF0000"/>
                </a:solidFill>
                <a:latin typeface="Times New Roman" panose="02020603050405020304" pitchFamily="18" charset="0"/>
                <a:cs typeface="Times New Roman" panose="02020603050405020304" pitchFamily="18" charset="0"/>
              </a:rPr>
              <a:t>Advantages</a:t>
            </a:r>
            <a:endParaRPr lang="en-IN" sz="32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92072"/>
            <a:ext cx="10515600" cy="4784891"/>
          </a:xfrm>
        </p:spPr>
        <p:txBody>
          <a:bodyPr>
            <a:normAutofit lnSpcReduction="10000"/>
          </a:bodyPr>
          <a:lstStyle/>
          <a:p>
            <a:pPr lvl="0" algn="just"/>
            <a:r>
              <a:rPr lang="en-US" b="1" dirty="0">
                <a:latin typeface="Times New Roman" panose="02020603050405020304" pitchFamily="18" charset="0"/>
                <a:cs typeface="Times New Roman" panose="02020603050405020304" pitchFamily="18" charset="0"/>
              </a:rPr>
              <a:t>The high merit in one trait can certainly be used to compensate the deficiencies in other traits.</a:t>
            </a:r>
            <a:endParaRPr lang="en-IN" b="1" dirty="0">
              <a:latin typeface="Times New Roman" panose="02020603050405020304" pitchFamily="18" charset="0"/>
              <a:cs typeface="Times New Roman" panose="02020603050405020304" pitchFamily="18" charset="0"/>
            </a:endParaRPr>
          </a:p>
          <a:p>
            <a:pPr algn="just"/>
            <a:endParaRPr lang="en-IN" b="1" dirty="0">
              <a:latin typeface="Times New Roman" panose="02020603050405020304" pitchFamily="18" charset="0"/>
              <a:cs typeface="Times New Roman" panose="02020603050405020304" pitchFamily="18" charset="0"/>
            </a:endParaRPr>
          </a:p>
          <a:p>
            <a:pPr lvl="0" algn="just"/>
            <a:r>
              <a:rPr lang="en-US" b="1" dirty="0">
                <a:latin typeface="Times New Roman" panose="02020603050405020304" pitchFamily="18" charset="0"/>
                <a:cs typeface="Times New Roman" panose="02020603050405020304" pitchFamily="18" charset="0"/>
              </a:rPr>
              <a:t>The aim in computing an index is to derive an estimate in which the various traits are approximately weighted to give the best prediction of the animal’s breeding value i.e. what it will produce when the animal breeds. </a:t>
            </a:r>
            <a:endParaRPr lang="en-IN" b="1" dirty="0">
              <a:latin typeface="Times New Roman" panose="02020603050405020304" pitchFamily="18" charset="0"/>
              <a:cs typeface="Times New Roman" panose="02020603050405020304" pitchFamily="18" charset="0"/>
            </a:endParaRPr>
          </a:p>
          <a:p>
            <a:pPr lvl="0" algn="just"/>
            <a:endParaRPr lang="en-IN" b="1" dirty="0">
              <a:latin typeface="Times New Roman" panose="02020603050405020304" pitchFamily="18" charset="0"/>
              <a:cs typeface="Times New Roman" panose="02020603050405020304" pitchFamily="18" charset="0"/>
            </a:endParaRPr>
          </a:p>
          <a:p>
            <a:pPr lvl="0" algn="just"/>
            <a:r>
              <a:rPr lang="en-US" b="1" dirty="0">
                <a:latin typeface="Times New Roman" panose="02020603050405020304" pitchFamily="18" charset="0"/>
                <a:cs typeface="Times New Roman" panose="02020603050405020304" pitchFamily="18" charset="0"/>
              </a:rPr>
              <a:t>An advantage of this index is suppose if one component is missing then benefit can be obtained by predicting the missing one from the others that are present.</a:t>
            </a:r>
            <a:endParaRPr lang="en-IN" b="1"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929706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err="1" smtClean="0">
                <a:solidFill>
                  <a:srgbClr val="FF0000"/>
                </a:solidFill>
                <a:latin typeface="Times New Roman" panose="02020603050405020304" pitchFamily="18" charset="0"/>
                <a:cs typeface="Times New Roman" panose="02020603050405020304" pitchFamily="18" charset="0"/>
              </a:rPr>
              <a:t>Contd</a:t>
            </a:r>
            <a:r>
              <a:rPr lang="en-IN" sz="3200" b="1" dirty="0" smtClean="0">
                <a:solidFill>
                  <a:srgbClr val="FF0000"/>
                </a:solidFill>
                <a:latin typeface="Times New Roman" panose="02020603050405020304" pitchFamily="18" charset="0"/>
                <a:cs typeface="Times New Roman" panose="02020603050405020304" pitchFamily="18" charset="0"/>
              </a:rPr>
              <a:t>…</a:t>
            </a:r>
            <a:endParaRPr lang="en-IN" sz="3200" b="1" dirty="0">
              <a:solidFill>
                <a:srgbClr val="FF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vl="0" algn="just"/>
                <a:r>
                  <a:rPr lang="en-US" b="1" dirty="0">
                    <a:latin typeface="Times New Roman" panose="02020603050405020304" pitchFamily="18" charset="0"/>
                    <a:cs typeface="Times New Roman" panose="02020603050405020304" pitchFamily="18" charset="0"/>
                  </a:rPr>
                  <a:t>Index </a:t>
                </a:r>
                <a:r>
                  <a:rPr lang="en-US" b="1" dirty="0" smtClean="0">
                    <a:latin typeface="Times New Roman" panose="02020603050405020304" pitchFamily="18" charset="0"/>
                    <a:cs typeface="Times New Roman" panose="02020603050405020304" pitchFamily="18" charset="0"/>
                  </a:rPr>
                  <a:t>Selection is </a:t>
                </a:r>
                <a:r>
                  <a:rPr lang="en-US" b="1" dirty="0">
                    <a:latin typeface="Times New Roman" panose="02020603050405020304" pitchFamily="18" charset="0"/>
                    <a:cs typeface="Times New Roman" panose="02020603050405020304" pitchFamily="18" charset="0"/>
                  </a:rPr>
                  <a:t>predicted to be </a:t>
                </a:r>
                <a14:m>
                  <m:oMath xmlns:m="http://schemas.openxmlformats.org/officeDocument/2006/math">
                    <m:rad>
                      <m:radPr>
                        <m:degHide m:val="on"/>
                        <m:ctrlPr>
                          <a:rPr lang="en-IN" b="1" i="1"/>
                        </m:ctrlPr>
                      </m:radPr>
                      <m:deg/>
                      <m:e>
                        <m:r>
                          <a:rPr lang="en-US" b="1" i="1"/>
                          <m:t>𝒏</m:t>
                        </m:r>
                      </m:e>
                    </m:rad>
                  </m:oMath>
                </a14:m>
                <a:r>
                  <a:rPr lang="en-US" b="1" dirty="0">
                    <a:latin typeface="Times New Roman" panose="02020603050405020304" pitchFamily="18" charset="0"/>
                    <a:cs typeface="Times New Roman" panose="02020603050405020304" pitchFamily="18" charset="0"/>
                  </a:rPr>
                  <a:t> times as efficient as independent </a:t>
                </a:r>
                <a:r>
                  <a:rPr lang="en-US" b="1" dirty="0" smtClean="0">
                    <a:latin typeface="Times New Roman" panose="02020603050405020304" pitchFamily="18" charset="0"/>
                    <a:cs typeface="Times New Roman" panose="02020603050405020304" pitchFamily="18" charset="0"/>
                  </a:rPr>
                  <a:t>Culling levels </a:t>
                </a:r>
                <a:r>
                  <a:rPr lang="en-US" b="1" dirty="0">
                    <a:latin typeface="Times New Roman" panose="02020603050405020304" pitchFamily="18" charset="0"/>
                    <a:cs typeface="Times New Roman" panose="02020603050405020304" pitchFamily="18" charset="0"/>
                  </a:rPr>
                  <a:t>where n is the number of traits </a:t>
                </a:r>
                <a:r>
                  <a:rPr lang="en-US" b="1" dirty="0" smtClean="0">
                    <a:latin typeface="Times New Roman" panose="02020603050405020304" pitchFamily="18" charset="0"/>
                    <a:cs typeface="Times New Roman" panose="02020603050405020304" pitchFamily="18" charset="0"/>
                  </a:rPr>
                  <a:t>involved.</a:t>
                </a:r>
              </a:p>
              <a:p>
                <a:pPr lvl="0" algn="just"/>
                <a:endParaRPr lang="en-US" b="1" dirty="0">
                  <a:latin typeface="Times New Roman" panose="02020603050405020304" pitchFamily="18" charset="0"/>
                  <a:cs typeface="Times New Roman" panose="02020603050405020304" pitchFamily="18" charset="0"/>
                </a:endParaRPr>
              </a:p>
              <a:p>
                <a:pPr lvl="0" algn="just"/>
                <a:r>
                  <a:rPr lang="en-US" b="1"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greater the number of traits involved, the index becomes more reliable than the </a:t>
                </a:r>
                <a:r>
                  <a:rPr lang="en-US" b="1" dirty="0" smtClean="0">
                    <a:latin typeface="Times New Roman" panose="02020603050405020304" pitchFamily="18" charset="0"/>
                    <a:cs typeface="Times New Roman" panose="02020603050405020304" pitchFamily="18" charset="0"/>
                  </a:rPr>
                  <a:t>independent </a:t>
                </a:r>
                <a:r>
                  <a:rPr lang="en-US" b="1" dirty="0">
                    <a:latin typeface="Times New Roman" panose="02020603050405020304" pitchFamily="18" charset="0"/>
                    <a:cs typeface="Times New Roman" panose="02020603050405020304" pitchFamily="18" charset="0"/>
                  </a:rPr>
                  <a:t>Culling </a:t>
                </a:r>
                <a:r>
                  <a:rPr lang="en-US" b="1" dirty="0" smtClean="0">
                    <a:latin typeface="Times New Roman" panose="02020603050405020304" pitchFamily="18" charset="0"/>
                    <a:cs typeface="Times New Roman" panose="02020603050405020304" pitchFamily="18" charset="0"/>
                  </a:rPr>
                  <a:t>method</a:t>
                </a:r>
                <a:r>
                  <a:rPr lang="en-US" b="1" dirty="0">
                    <a:latin typeface="Times New Roman" panose="02020603050405020304" pitchFamily="18" charset="0"/>
                    <a:cs typeface="Times New Roman" panose="02020603050405020304" pitchFamily="18" charset="0"/>
                  </a:rPr>
                  <a:t>.</a:t>
                </a:r>
                <a:endParaRPr lang="en-IN" b="1" dirty="0">
                  <a:latin typeface="Times New Roman" panose="02020603050405020304" pitchFamily="18" charset="0"/>
                  <a:cs typeface="Times New Roman" panose="02020603050405020304" pitchFamily="18" charset="0"/>
                </a:endParaRPr>
              </a:p>
              <a:p>
                <a:pPr algn="just"/>
                <a:endParaRPr lang="en-IN" b="1" dirty="0">
                  <a:latin typeface="Times New Roman" panose="02020603050405020304" pitchFamily="18" charset="0"/>
                  <a:cs typeface="Times New Roman" panose="02020603050405020304" pitchFamily="18" charset="0"/>
                </a:endParaRPr>
              </a:p>
              <a:p>
                <a:pPr lvl="0" algn="just"/>
                <a:r>
                  <a:rPr lang="en-US" b="1" dirty="0">
                    <a:latin typeface="Times New Roman" panose="02020603050405020304" pitchFamily="18" charset="0"/>
                    <a:cs typeface="Times New Roman" panose="02020603050405020304" pitchFamily="18" charset="0"/>
                  </a:rPr>
                  <a:t>It is the most effective method of </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Selection.</a:t>
                </a:r>
                <a:endParaRPr lang="en-IN" b="1" dirty="0">
                  <a:latin typeface="Times New Roman" panose="02020603050405020304" pitchFamily="18" charset="0"/>
                  <a:cs typeface="Times New Roman" panose="02020603050405020304" pitchFamily="18" charset="0"/>
                </a:endParaRPr>
              </a:p>
              <a:p>
                <a:endParaRPr lang="en-IN"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101" r="-1159"/>
                </a:stretch>
              </a:blipFill>
            </p:spPr>
            <p:txBody>
              <a:bodyPr/>
              <a:lstStyle/>
              <a:p>
                <a:r>
                  <a:rPr lang="en-IN">
                    <a:noFill/>
                  </a:rPr>
                  <a:t> </a:t>
                </a:r>
              </a:p>
            </p:txBody>
          </p:sp>
        </mc:Fallback>
      </mc:AlternateContent>
    </p:spTree>
    <p:extLst>
      <p:ext uri="{BB962C8B-B14F-4D97-AF65-F5344CB8AC3E}">
        <p14:creationId xmlns:p14="http://schemas.microsoft.com/office/powerpoint/2010/main" val="2066160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26947"/>
          </a:xfrm>
        </p:spPr>
        <p:txBody>
          <a:bodyPr>
            <a:normAutofit fontScale="90000"/>
          </a:bodyPr>
          <a:lstStyle/>
          <a:p>
            <a:r>
              <a:rPr lang="en-US" sz="3600" dirty="0">
                <a:latin typeface="Times New Roman" panose="02020603050405020304" pitchFamily="18" charset="0"/>
                <a:cs typeface="Times New Roman" panose="02020603050405020304" pitchFamily="18" charset="0"/>
              </a:rPr>
              <a:t>To construct a </a:t>
            </a:r>
            <a:r>
              <a:rPr lang="en-US" sz="3600" b="1" dirty="0">
                <a:latin typeface="Times New Roman" panose="02020603050405020304" pitchFamily="18" charset="0"/>
                <a:cs typeface="Times New Roman" panose="02020603050405020304" pitchFamily="18" charset="0"/>
              </a:rPr>
              <a:t> Selection </a:t>
            </a:r>
            <a:r>
              <a:rPr lang="en-US" sz="3600" dirty="0" smtClean="0">
                <a:latin typeface="Times New Roman" panose="02020603050405020304" pitchFamily="18" charset="0"/>
                <a:cs typeface="Times New Roman" panose="02020603050405020304" pitchFamily="18" charset="0"/>
              </a:rPr>
              <a:t>index </a:t>
            </a:r>
            <a:r>
              <a:rPr lang="en-US" sz="3600" dirty="0">
                <a:latin typeface="Times New Roman" panose="02020603050405020304" pitchFamily="18" charset="0"/>
                <a:cs typeface="Times New Roman" panose="02020603050405020304" pitchFamily="18" charset="0"/>
              </a:rPr>
              <a:t>the following are necessary:</a:t>
            </a:r>
            <a:r>
              <a:rPr lang="en-IN" dirty="0"/>
              <a:t/>
            </a:r>
            <a:br>
              <a:rPr lang="en-IN" dirty="0"/>
            </a:br>
            <a:endParaRPr lang="en-IN" dirty="0"/>
          </a:p>
        </p:txBody>
      </p:sp>
      <p:sp>
        <p:nvSpPr>
          <p:cNvPr id="3" name="Content Placeholder 2"/>
          <p:cNvSpPr>
            <a:spLocks noGrp="1"/>
          </p:cNvSpPr>
          <p:nvPr>
            <p:ph idx="1"/>
          </p:nvPr>
        </p:nvSpPr>
        <p:spPr/>
        <p:txBody>
          <a:bodyPr/>
          <a:lstStyle/>
          <a:p>
            <a:pPr lvl="0"/>
            <a:r>
              <a:rPr lang="en-US" dirty="0"/>
              <a:t>Required information</a:t>
            </a:r>
            <a:endParaRPr lang="en-IN" sz="2000" dirty="0"/>
          </a:p>
          <a:p>
            <a:pPr lvl="1"/>
            <a:r>
              <a:rPr lang="en-US" dirty="0"/>
              <a:t>Genetic and phenotypic variances for each trait</a:t>
            </a:r>
            <a:endParaRPr lang="en-IN" sz="1800" dirty="0"/>
          </a:p>
          <a:p>
            <a:pPr marL="0" indent="0">
              <a:buNone/>
            </a:pPr>
            <a:r>
              <a:rPr lang="en-US" dirty="0" smtClean="0"/>
              <a:t>		V</a:t>
            </a:r>
            <a:r>
              <a:rPr lang="en-US" baseline="-25000" dirty="0" smtClean="0"/>
              <a:t>A</a:t>
            </a:r>
            <a:r>
              <a:rPr lang="en-US" dirty="0"/>
              <a:t> = 4 σ</a:t>
            </a:r>
            <a:r>
              <a:rPr lang="en-US" baseline="30000" dirty="0"/>
              <a:t>2</a:t>
            </a:r>
            <a:r>
              <a:rPr lang="en-US" dirty="0"/>
              <a:t> </a:t>
            </a:r>
            <a:r>
              <a:rPr lang="en-US" baseline="-25000" dirty="0"/>
              <a:t>s </a:t>
            </a:r>
            <a:r>
              <a:rPr lang="en-US" dirty="0"/>
              <a:t>V</a:t>
            </a:r>
            <a:r>
              <a:rPr lang="en-US" baseline="-25000" dirty="0"/>
              <a:t>P</a:t>
            </a:r>
            <a:r>
              <a:rPr lang="en-US" dirty="0"/>
              <a:t> = σ</a:t>
            </a:r>
            <a:r>
              <a:rPr lang="en-US" baseline="30000" dirty="0"/>
              <a:t>2</a:t>
            </a:r>
            <a:r>
              <a:rPr lang="en-US" dirty="0"/>
              <a:t> </a:t>
            </a:r>
            <a:r>
              <a:rPr lang="en-US" baseline="-25000" dirty="0"/>
              <a:t>s </a:t>
            </a:r>
            <a:r>
              <a:rPr lang="en-US" dirty="0"/>
              <a:t>+ σ</a:t>
            </a:r>
            <a:r>
              <a:rPr lang="en-US" baseline="30000" dirty="0"/>
              <a:t>2</a:t>
            </a:r>
            <a:r>
              <a:rPr lang="en-US" dirty="0"/>
              <a:t> </a:t>
            </a:r>
            <a:r>
              <a:rPr lang="en-US" baseline="-25000" dirty="0"/>
              <a:t>d </a:t>
            </a:r>
            <a:r>
              <a:rPr lang="en-US" dirty="0"/>
              <a:t>+ σ</a:t>
            </a:r>
            <a:r>
              <a:rPr lang="en-US" baseline="30000" dirty="0"/>
              <a:t>2</a:t>
            </a:r>
            <a:r>
              <a:rPr lang="en-US" dirty="0"/>
              <a:t> </a:t>
            </a:r>
            <a:r>
              <a:rPr lang="en-US" baseline="-25000" dirty="0"/>
              <a:t>w</a:t>
            </a:r>
            <a:endParaRPr lang="en-IN" sz="2000" dirty="0"/>
          </a:p>
          <a:p>
            <a:pPr lvl="1"/>
            <a:r>
              <a:rPr lang="en-US" dirty="0"/>
              <a:t>Genetic and phenotypic </a:t>
            </a:r>
            <a:r>
              <a:rPr lang="en-US" dirty="0" err="1"/>
              <a:t>covariances</a:t>
            </a:r>
            <a:r>
              <a:rPr lang="en-US" dirty="0"/>
              <a:t> between each trait</a:t>
            </a:r>
            <a:endParaRPr lang="en-IN" sz="1800" dirty="0"/>
          </a:p>
          <a:p>
            <a:pPr marL="0" indent="0">
              <a:buNone/>
            </a:pPr>
            <a:r>
              <a:rPr lang="en-US" dirty="0" smtClean="0"/>
              <a:t>		</a:t>
            </a:r>
            <a:r>
              <a:rPr lang="en-US" dirty="0" err="1" smtClean="0"/>
              <a:t>Cov</a:t>
            </a:r>
            <a:r>
              <a:rPr lang="en-US" baseline="-25000" dirty="0" err="1" smtClean="0"/>
              <a:t>A</a:t>
            </a:r>
            <a:r>
              <a:rPr lang="en-US" dirty="0"/>
              <a:t> = 4 </a:t>
            </a:r>
            <a:r>
              <a:rPr lang="en-US" dirty="0" err="1"/>
              <a:t>CovS</a:t>
            </a:r>
            <a:r>
              <a:rPr lang="en-US" baseline="-25000" dirty="0"/>
              <a:t>(</a:t>
            </a:r>
            <a:r>
              <a:rPr lang="en-US" baseline="-25000" dirty="0" err="1"/>
              <a:t>xy</a:t>
            </a:r>
            <a:r>
              <a:rPr lang="en-US" baseline="-25000" dirty="0"/>
              <a:t>)</a:t>
            </a:r>
            <a:endParaRPr lang="en-IN" sz="2000" dirty="0"/>
          </a:p>
          <a:p>
            <a:pPr marL="0" indent="0">
              <a:buNone/>
            </a:pPr>
            <a:r>
              <a:rPr lang="en-US" dirty="0" smtClean="0"/>
              <a:t>		</a:t>
            </a:r>
            <a:r>
              <a:rPr lang="en-US" dirty="0" err="1" smtClean="0"/>
              <a:t>Cov</a:t>
            </a:r>
            <a:r>
              <a:rPr lang="en-US" baseline="-25000" dirty="0" err="1" smtClean="0"/>
              <a:t>P</a:t>
            </a:r>
            <a:r>
              <a:rPr lang="en-US" dirty="0"/>
              <a:t> = </a:t>
            </a:r>
            <a:r>
              <a:rPr lang="en-US" dirty="0" err="1"/>
              <a:t>CovS</a:t>
            </a:r>
            <a:r>
              <a:rPr lang="en-US" baseline="-25000" dirty="0"/>
              <a:t>(</a:t>
            </a:r>
            <a:r>
              <a:rPr lang="en-US" baseline="-25000" dirty="0" err="1"/>
              <a:t>xy</a:t>
            </a:r>
            <a:r>
              <a:rPr lang="en-US" baseline="-25000" dirty="0"/>
              <a:t>) </a:t>
            </a:r>
            <a:r>
              <a:rPr lang="en-US" dirty="0"/>
              <a:t>+ </a:t>
            </a:r>
            <a:r>
              <a:rPr lang="en-US" dirty="0" err="1"/>
              <a:t>CovD</a:t>
            </a:r>
            <a:r>
              <a:rPr lang="en-US" baseline="-25000" dirty="0"/>
              <a:t>(</a:t>
            </a:r>
            <a:r>
              <a:rPr lang="en-US" baseline="-25000" dirty="0" err="1"/>
              <a:t>xy</a:t>
            </a:r>
            <a:r>
              <a:rPr lang="en-US" baseline="-25000" dirty="0"/>
              <a:t>) </a:t>
            </a:r>
            <a:r>
              <a:rPr lang="en-US" dirty="0"/>
              <a:t>+ </a:t>
            </a:r>
            <a:r>
              <a:rPr lang="en-US" dirty="0" err="1"/>
              <a:t>CovW</a:t>
            </a:r>
            <a:r>
              <a:rPr lang="en-US" baseline="-25000" dirty="0"/>
              <a:t>(</a:t>
            </a:r>
            <a:r>
              <a:rPr lang="en-US" baseline="-25000" dirty="0" err="1"/>
              <a:t>xy</a:t>
            </a:r>
            <a:r>
              <a:rPr lang="en-US" baseline="-25000" dirty="0"/>
              <a:t>)</a:t>
            </a:r>
            <a:endParaRPr lang="en-IN" sz="2000" dirty="0"/>
          </a:p>
          <a:p>
            <a:pPr lvl="1"/>
            <a:r>
              <a:rPr lang="en-US" dirty="0"/>
              <a:t>Relative economic value of the traits</a:t>
            </a:r>
            <a:endParaRPr lang="en-IN" sz="1800" dirty="0"/>
          </a:p>
          <a:p>
            <a:pPr marL="0" indent="0">
              <a:buNone/>
            </a:pPr>
            <a:r>
              <a:rPr lang="en-US" dirty="0" smtClean="0"/>
              <a:t>		a</a:t>
            </a:r>
            <a:r>
              <a:rPr lang="en-US" baseline="-25000" dirty="0" smtClean="0"/>
              <a:t>1</a:t>
            </a:r>
            <a:r>
              <a:rPr lang="en-US" dirty="0"/>
              <a:t>, a</a:t>
            </a:r>
            <a:r>
              <a:rPr lang="en-US" baseline="-25000" dirty="0"/>
              <a:t>2</a:t>
            </a:r>
            <a:r>
              <a:rPr lang="en-US" dirty="0"/>
              <a:t>, a</a:t>
            </a:r>
            <a:r>
              <a:rPr lang="en-US" baseline="-25000" dirty="0"/>
              <a:t>3</a:t>
            </a:r>
            <a:r>
              <a:rPr lang="en-US" dirty="0"/>
              <a:t>, . . . . . . . ., </a:t>
            </a:r>
            <a:r>
              <a:rPr lang="en-US" dirty="0" err="1"/>
              <a:t>a</a:t>
            </a:r>
            <a:r>
              <a:rPr lang="en-US" baseline="-25000" dirty="0" err="1"/>
              <a:t>k</a:t>
            </a:r>
            <a:endParaRPr lang="en-IN" sz="2000" dirty="0"/>
          </a:p>
          <a:p>
            <a:endParaRPr lang="en-IN" dirty="0"/>
          </a:p>
        </p:txBody>
      </p:sp>
    </p:spTree>
    <p:extLst>
      <p:ext uri="{BB962C8B-B14F-4D97-AF65-F5344CB8AC3E}">
        <p14:creationId xmlns:p14="http://schemas.microsoft.com/office/powerpoint/2010/main" val="2271995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3200" b="1" dirty="0">
                <a:latin typeface="Times New Roman" panose="02020603050405020304" pitchFamily="18" charset="0"/>
                <a:cs typeface="Times New Roman" panose="02020603050405020304" pitchFamily="18" charset="0"/>
              </a:rPr>
              <a:t>Set up normal simultaneous equations to obtain partial regression coefficients (b) to get the index.</a:t>
            </a:r>
            <a:endParaRPr lang="en-IN"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0" algn="just"/>
            <a:r>
              <a:rPr lang="en-US" sz="2600" b="1" dirty="0">
                <a:latin typeface="Times New Roman" panose="02020603050405020304" pitchFamily="18" charset="0"/>
                <a:cs typeface="Times New Roman" panose="02020603050405020304" pitchFamily="18" charset="0"/>
              </a:rPr>
              <a:t>For Example, if n numbers of traits are taken in evaluation of evaluation </a:t>
            </a:r>
            <a:endParaRPr lang="en-IN" sz="2600" b="1" dirty="0">
              <a:latin typeface="Times New Roman" panose="02020603050405020304" pitchFamily="18" charset="0"/>
              <a:cs typeface="Times New Roman" panose="02020603050405020304" pitchFamily="18" charset="0"/>
            </a:endParaRPr>
          </a:p>
          <a:p>
            <a:pPr algn="just"/>
            <a:r>
              <a:rPr lang="en-US" sz="2600" b="1" dirty="0" smtClean="0">
                <a:latin typeface="Times New Roman" panose="02020603050405020304" pitchFamily="18" charset="0"/>
                <a:cs typeface="Times New Roman" panose="02020603050405020304" pitchFamily="18" charset="0"/>
              </a:rPr>
              <a:t>I </a:t>
            </a:r>
            <a:r>
              <a:rPr lang="en-US" sz="2600" b="1" dirty="0">
                <a:latin typeface="Times New Roman" panose="02020603050405020304" pitchFamily="18" charset="0"/>
                <a:cs typeface="Times New Roman" panose="02020603050405020304" pitchFamily="18" charset="0"/>
              </a:rPr>
              <a:t>= b</a:t>
            </a:r>
            <a:r>
              <a:rPr lang="en-US" sz="2600" b="1" baseline="-25000" dirty="0">
                <a:latin typeface="Times New Roman" panose="02020603050405020304" pitchFamily="18" charset="0"/>
                <a:cs typeface="Times New Roman" panose="02020603050405020304" pitchFamily="18" charset="0"/>
              </a:rPr>
              <a:t>1</a:t>
            </a:r>
            <a:r>
              <a:rPr lang="en-US" sz="2600" b="1" dirty="0">
                <a:latin typeface="Times New Roman" panose="02020603050405020304" pitchFamily="18" charset="0"/>
                <a:cs typeface="Times New Roman" panose="02020603050405020304" pitchFamily="18" charset="0"/>
              </a:rPr>
              <a:t>X</a:t>
            </a:r>
            <a:r>
              <a:rPr lang="en-US" sz="2600" b="1" baseline="-25000" dirty="0">
                <a:latin typeface="Times New Roman" panose="02020603050405020304" pitchFamily="18" charset="0"/>
                <a:cs typeface="Times New Roman" panose="02020603050405020304" pitchFamily="18" charset="0"/>
              </a:rPr>
              <a:t>1</a:t>
            </a:r>
            <a:r>
              <a:rPr lang="en-US" sz="2600" b="1" dirty="0">
                <a:latin typeface="Times New Roman" panose="02020603050405020304" pitchFamily="18" charset="0"/>
                <a:cs typeface="Times New Roman" panose="02020603050405020304" pitchFamily="18" charset="0"/>
              </a:rPr>
              <a:t> + b</a:t>
            </a:r>
            <a:r>
              <a:rPr lang="en-US" sz="2600" b="1" baseline="-25000" dirty="0">
                <a:latin typeface="Times New Roman" panose="02020603050405020304" pitchFamily="18" charset="0"/>
                <a:cs typeface="Times New Roman" panose="02020603050405020304" pitchFamily="18" charset="0"/>
              </a:rPr>
              <a:t>2</a:t>
            </a:r>
            <a:r>
              <a:rPr lang="en-US" sz="2600" b="1" dirty="0">
                <a:latin typeface="Times New Roman" panose="02020603050405020304" pitchFamily="18" charset="0"/>
                <a:cs typeface="Times New Roman" panose="02020603050405020304" pitchFamily="18" charset="0"/>
              </a:rPr>
              <a:t>X</a:t>
            </a:r>
            <a:r>
              <a:rPr lang="en-US" sz="2600" b="1" baseline="-25000" dirty="0">
                <a:latin typeface="Times New Roman" panose="02020603050405020304" pitchFamily="18" charset="0"/>
                <a:cs typeface="Times New Roman" panose="02020603050405020304" pitchFamily="18" charset="0"/>
              </a:rPr>
              <a:t>2</a:t>
            </a:r>
            <a:r>
              <a:rPr lang="en-US" sz="2600" b="1" dirty="0">
                <a:latin typeface="Times New Roman" panose="02020603050405020304" pitchFamily="18" charset="0"/>
                <a:cs typeface="Times New Roman" panose="02020603050405020304" pitchFamily="18" charset="0"/>
              </a:rPr>
              <a:t> + b</a:t>
            </a:r>
            <a:r>
              <a:rPr lang="en-US" sz="2600" b="1" baseline="-25000" dirty="0">
                <a:latin typeface="Times New Roman" panose="02020603050405020304" pitchFamily="18" charset="0"/>
                <a:cs typeface="Times New Roman" panose="02020603050405020304" pitchFamily="18" charset="0"/>
              </a:rPr>
              <a:t>3</a:t>
            </a:r>
            <a:r>
              <a:rPr lang="en-US" sz="2600" b="1" dirty="0">
                <a:latin typeface="Times New Roman" panose="02020603050405020304" pitchFamily="18" charset="0"/>
                <a:cs typeface="Times New Roman" panose="02020603050405020304" pitchFamily="18" charset="0"/>
              </a:rPr>
              <a:t>X</a:t>
            </a:r>
            <a:r>
              <a:rPr lang="en-US" sz="2600" b="1" baseline="-25000" dirty="0">
                <a:latin typeface="Times New Roman" panose="02020603050405020304" pitchFamily="18" charset="0"/>
                <a:cs typeface="Times New Roman" panose="02020603050405020304" pitchFamily="18" charset="0"/>
              </a:rPr>
              <a:t>3</a:t>
            </a:r>
            <a:r>
              <a:rPr lang="en-US" sz="2600" b="1" dirty="0">
                <a:latin typeface="Times New Roman" panose="02020603050405020304" pitchFamily="18" charset="0"/>
                <a:cs typeface="Times New Roman" panose="02020603050405020304" pitchFamily="18" charset="0"/>
              </a:rPr>
              <a:t> + …….. + </a:t>
            </a:r>
            <a:r>
              <a:rPr lang="en-US" sz="2600" b="1" dirty="0" err="1">
                <a:latin typeface="Times New Roman" panose="02020603050405020304" pitchFamily="18" charset="0"/>
                <a:cs typeface="Times New Roman" panose="02020603050405020304" pitchFamily="18" charset="0"/>
              </a:rPr>
              <a:t>b</a:t>
            </a:r>
            <a:r>
              <a:rPr lang="en-US" sz="2600" b="1" baseline="-25000" dirty="0" err="1">
                <a:latin typeface="Times New Roman" panose="02020603050405020304" pitchFamily="18" charset="0"/>
                <a:cs typeface="Times New Roman" panose="02020603050405020304" pitchFamily="18" charset="0"/>
              </a:rPr>
              <a:t>n</a:t>
            </a:r>
            <a:r>
              <a:rPr lang="en-US" sz="2600" b="1" dirty="0" err="1">
                <a:latin typeface="Times New Roman" panose="02020603050405020304" pitchFamily="18" charset="0"/>
                <a:cs typeface="Times New Roman" panose="02020603050405020304" pitchFamily="18" charset="0"/>
              </a:rPr>
              <a:t>X</a:t>
            </a:r>
            <a:r>
              <a:rPr lang="en-US" sz="2600" b="1" baseline="-25000" dirty="0" err="1">
                <a:latin typeface="Times New Roman" panose="02020603050405020304" pitchFamily="18" charset="0"/>
                <a:cs typeface="Times New Roman" panose="02020603050405020304" pitchFamily="18" charset="0"/>
              </a:rPr>
              <a:t>n</a:t>
            </a:r>
            <a:endParaRPr lang="en-IN" sz="2600" b="1" dirty="0">
              <a:latin typeface="Times New Roman" panose="02020603050405020304" pitchFamily="18" charset="0"/>
              <a:cs typeface="Times New Roman" panose="02020603050405020304" pitchFamily="18" charset="0"/>
            </a:endParaRPr>
          </a:p>
          <a:p>
            <a:pPr algn="just"/>
            <a:r>
              <a:rPr lang="en-US" sz="2600" b="1" dirty="0">
                <a:latin typeface="Times New Roman" panose="02020603050405020304" pitchFamily="18" charset="0"/>
                <a:cs typeface="Times New Roman" panose="02020603050405020304" pitchFamily="18" charset="0"/>
              </a:rPr>
              <a:t>Where,</a:t>
            </a:r>
            <a:endParaRPr lang="en-IN" sz="2600" b="1" dirty="0">
              <a:latin typeface="Times New Roman" panose="02020603050405020304" pitchFamily="18" charset="0"/>
              <a:cs typeface="Times New Roman" panose="02020603050405020304" pitchFamily="18" charset="0"/>
            </a:endParaRPr>
          </a:p>
          <a:p>
            <a:pPr marL="457200" lvl="1" indent="0" algn="just">
              <a:buNone/>
            </a:pPr>
            <a:r>
              <a:rPr lang="en-US" b="1" dirty="0">
                <a:latin typeface="Times New Roman" panose="02020603050405020304" pitchFamily="18" charset="0"/>
                <a:cs typeface="Times New Roman" panose="02020603050405020304" pitchFamily="18" charset="0"/>
              </a:rPr>
              <a:t>I – Index value or genetic prediction</a:t>
            </a:r>
            <a:endParaRPr lang="en-IN" b="1" dirty="0">
              <a:latin typeface="Times New Roman" panose="02020603050405020304" pitchFamily="18" charset="0"/>
              <a:cs typeface="Times New Roman" panose="02020603050405020304" pitchFamily="18" charset="0"/>
            </a:endParaRPr>
          </a:p>
          <a:p>
            <a:pPr marL="457200" lvl="1" indent="0" algn="just">
              <a:buNone/>
            </a:pPr>
            <a:r>
              <a:rPr lang="en-US" b="1" dirty="0">
                <a:latin typeface="Times New Roman" panose="02020603050405020304" pitchFamily="18" charset="0"/>
                <a:cs typeface="Times New Roman" panose="02020603050405020304" pitchFamily="18" charset="0"/>
              </a:rPr>
              <a:t>n – Number of traits of information</a:t>
            </a:r>
            <a:endParaRPr lang="en-IN" b="1" dirty="0">
              <a:latin typeface="Times New Roman" panose="02020603050405020304" pitchFamily="18" charset="0"/>
              <a:cs typeface="Times New Roman" panose="02020603050405020304" pitchFamily="18" charset="0"/>
            </a:endParaRPr>
          </a:p>
          <a:p>
            <a:pPr marL="457200" lvl="1" indent="0" algn="just">
              <a:buNone/>
            </a:pPr>
            <a:r>
              <a:rPr lang="en-US" b="1" dirty="0">
                <a:latin typeface="Times New Roman" panose="02020603050405020304" pitchFamily="18" charset="0"/>
                <a:cs typeface="Times New Roman" panose="02020603050405020304" pitchFamily="18" charset="0"/>
              </a:rPr>
              <a:t>b</a:t>
            </a:r>
            <a:r>
              <a:rPr lang="en-US" b="1" baseline="-25000" dirty="0">
                <a:latin typeface="Times New Roman" panose="02020603050405020304" pitchFamily="18" charset="0"/>
                <a:cs typeface="Times New Roman" panose="02020603050405020304" pitchFamily="18" charset="0"/>
              </a:rPr>
              <a:t>1</a:t>
            </a:r>
            <a:r>
              <a:rPr lang="en-US" b="1" dirty="0">
                <a:latin typeface="Times New Roman" panose="02020603050405020304" pitchFamily="18" charset="0"/>
                <a:cs typeface="Times New Roman" panose="02020603050405020304" pitchFamily="18" charset="0"/>
              </a:rPr>
              <a:t> to </a:t>
            </a:r>
            <a:r>
              <a:rPr lang="en-US" b="1" dirty="0" err="1">
                <a:latin typeface="Times New Roman" panose="02020603050405020304" pitchFamily="18" charset="0"/>
                <a:cs typeface="Times New Roman" panose="02020603050405020304" pitchFamily="18" charset="0"/>
              </a:rPr>
              <a:t>b</a:t>
            </a:r>
            <a:r>
              <a:rPr lang="en-US" b="1" baseline="-25000" dirty="0" err="1">
                <a:latin typeface="Times New Roman" panose="02020603050405020304" pitchFamily="18" charset="0"/>
                <a:cs typeface="Times New Roman" panose="02020603050405020304" pitchFamily="18" charset="0"/>
              </a:rPr>
              <a:t>n</a:t>
            </a:r>
            <a:r>
              <a:rPr lang="en-US" b="1" dirty="0">
                <a:latin typeface="Times New Roman" panose="02020603050405020304" pitchFamily="18" charset="0"/>
                <a:cs typeface="Times New Roman" panose="02020603050405020304" pitchFamily="18" charset="0"/>
              </a:rPr>
              <a:t> – </a:t>
            </a:r>
            <a:r>
              <a:rPr lang="en-US" b="1" dirty="0" smtClean="0">
                <a:latin typeface="Times New Roman" panose="02020603050405020304" pitchFamily="18" charset="0"/>
                <a:cs typeface="Times New Roman" panose="02020603050405020304" pitchFamily="18" charset="0"/>
              </a:rPr>
              <a:t>Coefficients </a:t>
            </a:r>
            <a:r>
              <a:rPr lang="en-US" b="1" dirty="0">
                <a:latin typeface="Times New Roman" panose="02020603050405020304" pitchFamily="18" charset="0"/>
                <a:cs typeface="Times New Roman" panose="02020603050405020304" pitchFamily="18" charset="0"/>
              </a:rPr>
              <a:t>obtained based on the relative importance of heritability of each trait and genetic relationships of the traits concerned.</a:t>
            </a:r>
            <a:endParaRPr lang="en-IN" b="1" dirty="0">
              <a:latin typeface="Times New Roman" panose="02020603050405020304" pitchFamily="18" charset="0"/>
              <a:cs typeface="Times New Roman" panose="02020603050405020304" pitchFamily="18" charset="0"/>
            </a:endParaRPr>
          </a:p>
          <a:p>
            <a:pPr marL="457200" lvl="1" indent="0" algn="just">
              <a:buNone/>
            </a:pPr>
            <a:r>
              <a:rPr lang="en-US" b="1" dirty="0">
                <a:latin typeface="Times New Roman" panose="02020603050405020304" pitchFamily="18" charset="0"/>
                <a:cs typeface="Times New Roman" panose="02020603050405020304" pitchFamily="18" charset="0"/>
              </a:rPr>
              <a:t>X</a:t>
            </a:r>
            <a:r>
              <a:rPr lang="en-US" b="1" baseline="-25000" dirty="0">
                <a:latin typeface="Times New Roman" panose="02020603050405020304" pitchFamily="18" charset="0"/>
                <a:cs typeface="Times New Roman" panose="02020603050405020304" pitchFamily="18" charset="0"/>
              </a:rPr>
              <a:t>1</a:t>
            </a:r>
            <a:r>
              <a:rPr lang="en-US" b="1" dirty="0">
                <a:latin typeface="Times New Roman" panose="02020603050405020304" pitchFamily="18" charset="0"/>
                <a:cs typeface="Times New Roman" panose="02020603050405020304" pitchFamily="18" charset="0"/>
              </a:rPr>
              <a:t> to </a:t>
            </a:r>
            <a:r>
              <a:rPr lang="en-US" b="1" dirty="0" err="1">
                <a:latin typeface="Times New Roman" panose="02020603050405020304" pitchFamily="18" charset="0"/>
                <a:cs typeface="Times New Roman" panose="02020603050405020304" pitchFamily="18" charset="0"/>
              </a:rPr>
              <a:t>X</a:t>
            </a:r>
            <a:r>
              <a:rPr lang="en-US" b="1" baseline="-25000" dirty="0" err="1">
                <a:latin typeface="Times New Roman" panose="02020603050405020304" pitchFamily="18" charset="0"/>
                <a:cs typeface="Times New Roman" panose="02020603050405020304" pitchFamily="18" charset="0"/>
              </a:rPr>
              <a:t>n</a:t>
            </a:r>
            <a:r>
              <a:rPr lang="en-US" b="1" dirty="0">
                <a:latin typeface="Times New Roman" panose="02020603050405020304" pitchFamily="18" charset="0"/>
                <a:cs typeface="Times New Roman" panose="02020603050405020304" pitchFamily="18" charset="0"/>
              </a:rPr>
              <a:t> – Measurement of each of the traits incorporated (phenotypic values)</a:t>
            </a:r>
            <a:endParaRPr lang="en-IN" b="1"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324941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600</Words>
  <Application>Microsoft Office PowerPoint</Application>
  <PresentationFormat>Widescreen</PresentationFormat>
  <Paragraphs>110</Paragraphs>
  <Slides>15</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Calibri Light</vt:lpstr>
      <vt:lpstr>Mangal</vt:lpstr>
      <vt:lpstr>Symbol</vt:lpstr>
      <vt:lpstr>Times New Roman</vt:lpstr>
      <vt:lpstr>Office Theme</vt:lpstr>
      <vt:lpstr>1_Office Theme</vt:lpstr>
      <vt:lpstr>BIHAR ANIMAL SCIENCES UNIVERSITY, PATNA, BIHAR Bihar Veterinary College, Patna</vt:lpstr>
      <vt:lpstr>Selection Index or Index  Selection or Total Score Method </vt:lpstr>
      <vt:lpstr>PowerPoint Presentation</vt:lpstr>
      <vt:lpstr>Information Needed to Form Selection Index</vt:lpstr>
      <vt:lpstr>Contd…</vt:lpstr>
      <vt:lpstr>Advantages</vt:lpstr>
      <vt:lpstr>Contd…</vt:lpstr>
      <vt:lpstr>To construct a  Selection index the following are necessary: </vt:lpstr>
      <vt:lpstr>Set up normal simultaneous equations to obtain partial regression coefficients (b) to get the index.</vt:lpstr>
      <vt:lpstr>PowerPoint Presentation</vt:lpstr>
      <vt:lpstr>Steps of Selection Index Estimation</vt:lpstr>
      <vt:lpstr>Outcomes</vt:lpstr>
      <vt:lpstr>Contd…</vt:lpstr>
      <vt:lpstr>Disadvantage</vt:lpstr>
      <vt:lpstr>Conclusions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BIHAR ANIMAL SCIENCES UNIVERSITY, PATNA, BIHAR Bihar Veterinary College, Patna</dc:title>
  <dc:creator>user</dc:creator>
  <cp:lastModifiedBy>user</cp:lastModifiedBy>
  <cp:revision>24</cp:revision>
  <dcterms:created xsi:type="dcterms:W3CDTF">2020-05-17T19:55:04Z</dcterms:created>
  <dcterms:modified xsi:type="dcterms:W3CDTF">2020-05-17T21:23:54Z</dcterms:modified>
</cp:coreProperties>
</file>