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85" r:id="rId6"/>
    <p:sldId id="281" r:id="rId7"/>
    <p:sldId id="283" r:id="rId8"/>
    <p:sldId id="289" r:id="rId9"/>
    <p:sldId id="288" r:id="rId10"/>
    <p:sldId id="286" r:id="rId11"/>
    <p:sldId id="287" r:id="rId12"/>
    <p:sldId id="27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5/15/2020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5/15/2020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857232"/>
            <a:ext cx="7243786" cy="1928826"/>
          </a:xfrm>
        </p:spPr>
        <p:txBody>
          <a:bodyPr>
            <a:noAutofit/>
          </a:bodyPr>
          <a:lstStyle/>
          <a:p>
            <a:pPr algn="ctr"/>
            <a:r>
              <a:rPr lang="en-IN" sz="3600" b="1" smtClean="0">
                <a:solidFill>
                  <a:srgbClr val="002060"/>
                </a:solidFill>
              </a:rPr>
              <a:t>PROCESS SIGMA &amp; Six Sigma</a:t>
            </a:r>
            <a:r>
              <a:rPr lang="en-IN" sz="3600" dirty="0"/>
              <a:t/>
            </a:r>
            <a:br>
              <a:rPr lang="en-IN" sz="3600" dirty="0"/>
            </a:br>
            <a:endParaRPr lang="en-IN" sz="3600" dirty="0"/>
          </a:p>
        </p:txBody>
      </p:sp>
      <p:sp>
        <p:nvSpPr>
          <p:cNvPr id="3" name="Subtitle 2"/>
          <p:cNvSpPr>
            <a:spLocks noGrp="1"/>
          </p:cNvSpPr>
          <p:nvPr>
            <p:ph type="subTitle" idx="1"/>
          </p:nvPr>
        </p:nvSpPr>
        <p:spPr>
          <a:xfrm>
            <a:off x="1432560" y="3143248"/>
            <a:ext cx="7406640" cy="2214578"/>
          </a:xfrm>
        </p:spPr>
        <p:txBody>
          <a:bodyPr>
            <a:normAutofit lnSpcReduction="10000"/>
          </a:bodyPr>
          <a:lstStyle/>
          <a:p>
            <a:pPr algn="ctr"/>
            <a:r>
              <a:rPr lang="en-IN" b="1" dirty="0" smtClean="0">
                <a:solidFill>
                  <a:srgbClr val="C00000"/>
                </a:solidFill>
              </a:rPr>
              <a:t>Dairy Plant Management (DTE- 421)</a:t>
            </a:r>
          </a:p>
          <a:p>
            <a:pPr algn="ctr"/>
            <a:endParaRPr lang="en-IN" dirty="0" smtClean="0"/>
          </a:p>
          <a:p>
            <a:pPr algn="ctr"/>
            <a:r>
              <a:rPr lang="en-IN" b="1" dirty="0" smtClean="0">
                <a:solidFill>
                  <a:srgbClr val="002060"/>
                </a:solidFill>
              </a:rPr>
              <a:t>Dr. J. </a:t>
            </a:r>
            <a:r>
              <a:rPr lang="en-IN" b="1" dirty="0" err="1" smtClean="0">
                <a:solidFill>
                  <a:srgbClr val="002060"/>
                </a:solidFill>
              </a:rPr>
              <a:t>Badshah</a:t>
            </a:r>
            <a:endParaRPr lang="en-IN" b="1" dirty="0" smtClean="0">
              <a:solidFill>
                <a:srgbClr val="002060"/>
              </a:solidFill>
            </a:endParaRPr>
          </a:p>
          <a:p>
            <a:pPr algn="ctr"/>
            <a:r>
              <a:rPr lang="en-IN" dirty="0" smtClean="0">
                <a:solidFill>
                  <a:srgbClr val="002060"/>
                </a:solidFill>
              </a:rPr>
              <a:t>Head, Dairy Engineering, SGIDT, Patna</a:t>
            </a:r>
          </a:p>
          <a:p>
            <a:pPr algn="ctr"/>
            <a:r>
              <a:rPr lang="en-IN" dirty="0" smtClean="0">
                <a:solidFill>
                  <a:srgbClr val="002060"/>
                </a:solidFill>
              </a:rPr>
              <a:t>(Bihar Animal Sciences University, Patna)</a:t>
            </a:r>
            <a:endParaRPr lang="en-IN" dirty="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3565020" cy="582594"/>
          </a:xfrm>
        </p:spPr>
        <p:txBody>
          <a:bodyPr>
            <a:normAutofit fontScale="90000"/>
          </a:bodyPr>
          <a:lstStyle/>
          <a:p>
            <a:r>
              <a:rPr lang="en-IN" dirty="0" smtClean="0">
                <a:solidFill>
                  <a:srgbClr val="FF0000"/>
                </a:solidFill>
              </a:rPr>
              <a:t>Six Sigma</a:t>
            </a:r>
            <a:endParaRPr lang="en-IN" dirty="0">
              <a:solidFill>
                <a:srgbClr val="FF0000"/>
              </a:solidFill>
            </a:endParaRPr>
          </a:p>
        </p:txBody>
      </p:sp>
      <p:sp>
        <p:nvSpPr>
          <p:cNvPr id="3" name="Content Placeholder 2"/>
          <p:cNvSpPr>
            <a:spLocks noGrp="1"/>
          </p:cNvSpPr>
          <p:nvPr>
            <p:ph idx="1"/>
          </p:nvPr>
        </p:nvSpPr>
        <p:spPr>
          <a:xfrm>
            <a:off x="785786" y="1071546"/>
            <a:ext cx="8147902" cy="5176854"/>
          </a:xfrm>
        </p:spPr>
        <p:txBody>
          <a:bodyPr>
            <a:normAutofit fontScale="70000" lnSpcReduction="20000"/>
          </a:bodyPr>
          <a:lstStyle/>
          <a:p>
            <a:pPr algn="just"/>
            <a:r>
              <a:rPr lang="en-IN" dirty="0" smtClean="0"/>
              <a:t>Six Sigma is a </a:t>
            </a:r>
            <a:r>
              <a:rPr lang="en-IN" dirty="0" err="1" smtClean="0"/>
              <a:t>systematical</a:t>
            </a:r>
            <a:r>
              <a:rPr lang="en-IN" dirty="0" smtClean="0"/>
              <a:t> process of “quality improvement through the disciplined data-analyzing approach, and by improving the organizational process by eliminating the defects or the obstacles which prevents the organizations to reach the perfection”.</a:t>
            </a:r>
          </a:p>
          <a:p>
            <a:pPr algn="just">
              <a:buNone/>
            </a:pPr>
            <a:endParaRPr lang="en-IN" dirty="0" smtClean="0"/>
          </a:p>
          <a:p>
            <a:pPr algn="just"/>
            <a:r>
              <a:rPr lang="en-IN" dirty="0" smtClean="0"/>
              <a:t>Six sigma points out the total number of the defects that has come across in an organizational performance. Any type of defects, apart from the customer specification, is considered as the defect, according to Six Sigma. </a:t>
            </a:r>
          </a:p>
          <a:p>
            <a:pPr algn="just">
              <a:buNone/>
            </a:pPr>
            <a:endParaRPr lang="en-IN" dirty="0" smtClean="0"/>
          </a:p>
          <a:p>
            <a:pPr algn="just"/>
            <a:r>
              <a:rPr lang="en-IN" dirty="0" smtClean="0"/>
              <a:t>With the help of the statistical representation of the Six Sigma, it is easy to find out how a process is performing on quantitatively aspects. A Defect according to Six Sigma is nonconformity of the product or the service of an organization.</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82594"/>
          </a:xfrm>
        </p:spPr>
        <p:txBody>
          <a:bodyPr>
            <a:normAutofit fontScale="90000"/>
          </a:bodyPr>
          <a:lstStyle/>
          <a:p>
            <a:r>
              <a:rPr lang="en-IN" dirty="0" smtClean="0"/>
              <a:t>Six Sigma</a:t>
            </a:r>
            <a:endParaRPr lang="en-IN" dirty="0"/>
          </a:p>
        </p:txBody>
      </p:sp>
      <p:sp>
        <p:nvSpPr>
          <p:cNvPr id="3" name="Content Placeholder 2"/>
          <p:cNvSpPr>
            <a:spLocks noGrp="1"/>
          </p:cNvSpPr>
          <p:nvPr>
            <p:ph idx="1"/>
          </p:nvPr>
        </p:nvSpPr>
        <p:spPr>
          <a:xfrm>
            <a:off x="785786" y="1000108"/>
            <a:ext cx="8147902" cy="5248292"/>
          </a:xfrm>
        </p:spPr>
        <p:txBody>
          <a:bodyPr>
            <a:normAutofit/>
          </a:bodyPr>
          <a:lstStyle/>
          <a:p>
            <a:pPr algn="just"/>
            <a:r>
              <a:rPr lang="en-IN" sz="2400" dirty="0" smtClean="0"/>
              <a:t>Since the fundamental aim of the Six Sigma is the application of the improvement on the specified process, through a measurement-based strategy, Six Sigma is considered as a registered service mark or the trade mark. </a:t>
            </a:r>
          </a:p>
          <a:p>
            <a:pPr algn="just">
              <a:buNone/>
            </a:pPr>
            <a:endParaRPr lang="en-IN" sz="2400" dirty="0" smtClean="0"/>
          </a:p>
          <a:p>
            <a:pPr algn="just"/>
            <a:r>
              <a:rPr lang="en-IN" sz="2400" dirty="0" smtClean="0"/>
              <a:t>Six Sigma has its own rules and methodologies to be applied. In order to achieve this service mark, the process should not produce defects more than 3.4. </a:t>
            </a:r>
          </a:p>
          <a:p>
            <a:pPr algn="just">
              <a:buNone/>
            </a:pPr>
            <a:endParaRPr lang="en-IN" sz="2400" dirty="0" smtClean="0"/>
          </a:p>
          <a:p>
            <a:pPr algn="just"/>
            <a:r>
              <a:rPr lang="en-IN" sz="2400" dirty="0" smtClean="0"/>
              <a:t>These numbers of defects are considered as “the rate of the defects in a process should not exceed beyond the rate 3.4 per million opportunities”. </a:t>
            </a:r>
            <a:endParaRPr lang="en-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071678"/>
            <a:ext cx="3543315" cy="2571767"/>
          </a:xfrm>
          <a:prstGeom prst="rect">
            <a:avLst/>
          </a:prstGeom>
        </p:spPr>
        <p:txBody>
          <a:bodyPr wrap="none" fromWordArt="1">
            <a:prstTxWarp prst="textSlantUp">
              <a:avLst>
                <a:gd name="adj" fmla="val 55556"/>
              </a:avLst>
            </a:prstTxWarp>
          </a:bodyPr>
          <a:lstStyle/>
          <a:p>
            <a:pPr algn="ctr"/>
            <a:r>
              <a:rPr lang="en-US" sz="3200" kern="10" dirty="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11156"/>
          </a:xfrm>
        </p:spPr>
        <p:txBody>
          <a:bodyPr>
            <a:normAutofit fontScale="90000"/>
          </a:bodyPr>
          <a:lstStyle/>
          <a:p>
            <a:r>
              <a:rPr lang="en-IN" sz="2800" b="1" dirty="0" smtClean="0">
                <a:solidFill>
                  <a:srgbClr val="FF0000"/>
                </a:solidFill>
              </a:rPr>
              <a:t>PROCESS SIGMA OR SIGMA LEVEL</a:t>
            </a:r>
            <a:endParaRPr lang="en-IN" sz="2800" b="1" dirty="0">
              <a:solidFill>
                <a:srgbClr val="FF0000"/>
              </a:solidFill>
            </a:endParaRPr>
          </a:p>
        </p:txBody>
      </p:sp>
      <p:sp>
        <p:nvSpPr>
          <p:cNvPr id="3" name="Content Placeholder 2"/>
          <p:cNvSpPr>
            <a:spLocks noGrp="1"/>
          </p:cNvSpPr>
          <p:nvPr>
            <p:ph idx="1"/>
          </p:nvPr>
        </p:nvSpPr>
        <p:spPr>
          <a:xfrm>
            <a:off x="357158" y="785794"/>
            <a:ext cx="8566905" cy="5715040"/>
          </a:xfrm>
        </p:spPr>
        <p:txBody>
          <a:bodyPr>
            <a:normAutofit/>
          </a:bodyPr>
          <a:lstStyle/>
          <a:p>
            <a:pPr algn="just">
              <a:buFont typeface="Wingdings" pitchFamily="2" charset="2"/>
              <a:buChar char="Ø"/>
            </a:pPr>
            <a:r>
              <a:rPr lang="en-US" sz="2400" dirty="0" smtClean="0">
                <a:solidFill>
                  <a:srgbClr val="002060"/>
                </a:solidFill>
              </a:rPr>
              <a:t>Process sigma (also referred to as sigma level) is a measure of process capability.</a:t>
            </a:r>
          </a:p>
          <a:p>
            <a:pPr algn="just">
              <a:buNone/>
            </a:pPr>
            <a:endParaRPr lang="en-US" sz="2400" dirty="0" smtClean="0">
              <a:solidFill>
                <a:srgbClr val="002060"/>
              </a:solidFill>
            </a:endParaRPr>
          </a:p>
          <a:p>
            <a:pPr algn="just">
              <a:buFont typeface="Wingdings" pitchFamily="2" charset="2"/>
              <a:buChar char="Ø"/>
            </a:pPr>
            <a:r>
              <a:rPr lang="en-US" sz="2400" dirty="0" smtClean="0">
                <a:solidFill>
                  <a:srgbClr val="002060"/>
                </a:solidFill>
              </a:rPr>
              <a:t> The higher the process sigma, the more capable the process is.  A Six Sigma process has a short-term process sigma of 6, and a long-term process sigma of 4.5.  The theoretical defect rate for a Six Sigma process is 3.4 defects per million (DPM).</a:t>
            </a:r>
          </a:p>
          <a:p>
            <a:pPr algn="just">
              <a:buNone/>
            </a:pPr>
            <a:endParaRPr lang="en-US" sz="2400" dirty="0" smtClean="0">
              <a:solidFill>
                <a:srgbClr val="002060"/>
              </a:solidFill>
            </a:endParaRPr>
          </a:p>
          <a:p>
            <a:pPr algn="just">
              <a:buFont typeface="Wingdings" pitchFamily="2" charset="2"/>
              <a:buChar char="Ø"/>
            </a:pPr>
            <a:r>
              <a:rPr lang="en-US" sz="2400" dirty="0" smtClean="0">
                <a:solidFill>
                  <a:srgbClr val="002060"/>
                </a:solidFill>
              </a:rPr>
              <a:t>In simple term, the process sigma indicates how many standard deviations (“</a:t>
            </a:r>
            <a:r>
              <a:rPr lang="en-US" sz="2400" dirty="0" err="1" smtClean="0">
                <a:solidFill>
                  <a:srgbClr val="002060"/>
                </a:solidFill>
              </a:rPr>
              <a:t>Sigmas</a:t>
            </a:r>
            <a:r>
              <a:rPr lang="en-US" sz="2400" dirty="0" smtClean="0">
                <a:solidFill>
                  <a:srgbClr val="002060"/>
                </a:solidFill>
              </a:rPr>
              <a:t>”) can fit inside the gap between the process average and the nearest specification limit.</a:t>
            </a:r>
          </a:p>
          <a:p>
            <a:pPr>
              <a:buNone/>
            </a:pPr>
            <a:endParaRPr lang="en-US" sz="2400" dirty="0" smtClean="0">
              <a:solidFill>
                <a:srgbClr val="002060"/>
              </a:solidFill>
            </a:endParaRPr>
          </a:p>
          <a:p>
            <a:pPr algn="just">
              <a:buFont typeface="Wingdings" pitchFamily="2" charset="2"/>
              <a:buChar char="Ø"/>
            </a:pPr>
            <a:endParaRPr lang="en-IN" sz="2400" baseline="30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4422"/>
          </a:xfrm>
        </p:spPr>
        <p:txBody>
          <a:bodyPr>
            <a:normAutofit/>
          </a:bodyPr>
          <a:lstStyle/>
          <a:p>
            <a:r>
              <a:rPr lang="en-US" sz="3600" b="1" dirty="0" smtClean="0">
                <a:solidFill>
                  <a:srgbClr val="FF0000"/>
                </a:solidFill>
              </a:rPr>
              <a:t>    Process Sigma Level Calculation</a:t>
            </a:r>
            <a:endParaRPr lang="en-US" sz="3600" dirty="0" smtClean="0">
              <a:solidFill>
                <a:srgbClr val="FF0000"/>
              </a:solidFill>
            </a:endParaRPr>
          </a:p>
        </p:txBody>
      </p:sp>
      <p:sp>
        <p:nvSpPr>
          <p:cNvPr id="3" name="Content Placeholder 2"/>
          <p:cNvSpPr>
            <a:spLocks noGrp="1"/>
          </p:cNvSpPr>
          <p:nvPr>
            <p:ph idx="1"/>
          </p:nvPr>
        </p:nvSpPr>
        <p:spPr>
          <a:xfrm>
            <a:off x="457200" y="714356"/>
            <a:ext cx="8229600" cy="5929330"/>
          </a:xfrm>
        </p:spPr>
        <p:txBody>
          <a:bodyPr>
            <a:normAutofit/>
          </a:bodyPr>
          <a:lstStyle/>
          <a:p>
            <a:pPr lvl="2"/>
            <a:endParaRPr lang="en-IN" dirty="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pPr algn="just">
              <a:buFont typeface="Wingdings" pitchFamily="2" charset="2"/>
              <a:buChar char="Ø"/>
            </a:pPr>
            <a:r>
              <a:rPr lang="en-US" sz="2400" dirty="0" smtClean="0"/>
              <a:t>Note that the above example shows a histogram for a particular</a:t>
            </a:r>
            <a:r>
              <a:rPr lang="en-US" sz="2400" smtClean="0"/>
              <a:t> CTQ, </a:t>
            </a:r>
            <a:r>
              <a:rPr lang="en-US" sz="2400" dirty="0" smtClean="0"/>
              <a:t>so the process sigma of 4.5 applies to the specific CTQ being studied.</a:t>
            </a:r>
            <a:endParaRPr lang="en-IN" sz="2400" dirty="0"/>
          </a:p>
        </p:txBody>
      </p:sp>
      <p:pic>
        <p:nvPicPr>
          <p:cNvPr id="1026" name="Picture 2" descr="C:\Users\jhangir\Desktop\sigmalevel figure.png"/>
          <p:cNvPicPr>
            <a:picLocks noChangeAspect="1" noChangeArrowheads="1"/>
          </p:cNvPicPr>
          <p:nvPr/>
        </p:nvPicPr>
        <p:blipFill>
          <a:blip r:embed="rId2"/>
          <a:srcRect/>
          <a:stretch>
            <a:fillRect/>
          </a:stretch>
        </p:blipFill>
        <p:spPr bwMode="auto">
          <a:xfrm>
            <a:off x="2214546" y="1571612"/>
            <a:ext cx="5214974" cy="350046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Autofit/>
          </a:bodyPr>
          <a:lstStyle/>
          <a:p>
            <a:r>
              <a:rPr lang="en-IN" sz="3600" b="1" dirty="0" smtClean="0"/>
              <a:t/>
            </a:r>
            <a:br>
              <a:rPr lang="en-IN" sz="3600" b="1" dirty="0" smtClean="0"/>
            </a:br>
            <a:r>
              <a:rPr lang="en-IN" sz="3600" b="1" dirty="0" smtClean="0">
                <a:solidFill>
                  <a:srgbClr val="FF0000"/>
                </a:solidFill>
              </a:rPr>
              <a:t>CTC (Critical to Quality) Features</a:t>
            </a:r>
            <a:r>
              <a:rPr lang="en-IN" sz="3600" dirty="0"/>
              <a:t/>
            </a:r>
            <a:br>
              <a:rPr lang="en-IN" sz="3600" dirty="0"/>
            </a:br>
            <a:endParaRPr lang="en-IN" sz="3600" dirty="0"/>
          </a:p>
        </p:txBody>
      </p:sp>
      <p:sp>
        <p:nvSpPr>
          <p:cNvPr id="3" name="Content Placeholder 2"/>
          <p:cNvSpPr>
            <a:spLocks noGrp="1"/>
          </p:cNvSpPr>
          <p:nvPr>
            <p:ph idx="1"/>
          </p:nvPr>
        </p:nvSpPr>
        <p:spPr>
          <a:xfrm>
            <a:off x="457200" y="928670"/>
            <a:ext cx="8229600" cy="5197493"/>
          </a:xfrm>
        </p:spPr>
        <p:txBody>
          <a:bodyPr>
            <a:normAutofit fontScale="70000" lnSpcReduction="20000"/>
          </a:bodyPr>
          <a:lstStyle/>
          <a:p>
            <a:pPr>
              <a:buNone/>
            </a:pPr>
            <a:endParaRPr lang="en-US" sz="2000" dirty="0" smtClean="0"/>
          </a:p>
          <a:p>
            <a:pPr algn="just">
              <a:buFont typeface="Wingdings" pitchFamily="2" charset="2"/>
              <a:buChar char="Ø"/>
            </a:pPr>
            <a:r>
              <a:rPr lang="en-IN" sz="3100" dirty="0" smtClean="0"/>
              <a:t>A CTQ is a </a:t>
            </a:r>
            <a:r>
              <a:rPr lang="en-IN" sz="3100" b="1" i="1" dirty="0" smtClean="0"/>
              <a:t>Critical to Quality</a:t>
            </a:r>
            <a:r>
              <a:rPr lang="en-IN" sz="3100" dirty="0" smtClean="0"/>
              <a:t> product feature that must be maintained in order to meet customer expectations in deciding Sigma level.</a:t>
            </a:r>
          </a:p>
          <a:p>
            <a:pPr algn="just">
              <a:buFont typeface="Wingdings" pitchFamily="2" charset="2"/>
              <a:buChar char="Ø"/>
            </a:pPr>
            <a:endParaRPr lang="en-IN" sz="3100" dirty="0" smtClean="0"/>
          </a:p>
          <a:p>
            <a:pPr algn="just">
              <a:buFont typeface="Wingdings" pitchFamily="2" charset="2"/>
              <a:buChar char="Ø"/>
            </a:pPr>
            <a:r>
              <a:rPr lang="en-IN" sz="3100" dirty="0" smtClean="0"/>
              <a:t>CTQ’s are useful in helping product designers and manufacturing teams know where to focus their efforts in designing robust products and processes. </a:t>
            </a:r>
          </a:p>
          <a:p>
            <a:pPr algn="just">
              <a:buFont typeface="Wingdings" pitchFamily="2" charset="2"/>
              <a:buChar char="Ø"/>
            </a:pPr>
            <a:endParaRPr lang="en-IN" sz="3100" dirty="0" smtClean="0"/>
          </a:p>
          <a:p>
            <a:pPr algn="just">
              <a:buFont typeface="Wingdings" pitchFamily="2" charset="2"/>
              <a:buChar char="Ø"/>
            </a:pPr>
            <a:r>
              <a:rPr lang="en-IN" sz="3100" dirty="0" smtClean="0"/>
              <a:t>The Engineering drawing of each component of a structure must be maintained to optimum level of CTC features. It should consider the design and manufacturing facilities as well as input resources cost along with the market value of products</a:t>
            </a:r>
            <a:r>
              <a:rPr lang="en-IN" sz="2800" dirty="0" smtClean="0"/>
              <a:t>. </a:t>
            </a:r>
            <a:r>
              <a:rPr lang="en-US" sz="9600" dirty="0" smtClean="0"/>
              <a:t/>
            </a:r>
            <a:br>
              <a:rPr lang="en-US" sz="9600" dirty="0" smtClean="0"/>
            </a:br>
            <a:endParaRPr lang="en-US" sz="9600" dirty="0" smtClean="0"/>
          </a:p>
          <a:p>
            <a:r>
              <a:rPr lang="en-US" sz="2000" dirty="0" smtClean="0"/>
              <a:t/>
            </a:r>
            <a:br>
              <a:rPr lang="en-US" sz="2000" dirty="0" smtClean="0"/>
            </a:br>
            <a:endParaRPr lang="en-IN"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54032"/>
          </a:xfrm>
        </p:spPr>
        <p:txBody>
          <a:bodyPr>
            <a:normAutofit fontScale="90000"/>
          </a:bodyPr>
          <a:lstStyle/>
          <a:p>
            <a:r>
              <a:rPr lang="en-IN" sz="3200" b="1" dirty="0" smtClean="0"/>
              <a:t/>
            </a:r>
            <a:br>
              <a:rPr lang="en-IN" sz="3200" b="1" dirty="0" smtClean="0"/>
            </a:br>
            <a:r>
              <a:rPr lang="en-IN" sz="3200" b="1" dirty="0" smtClean="0">
                <a:solidFill>
                  <a:srgbClr val="FF0000"/>
                </a:solidFill>
              </a:rPr>
              <a:t>How to Calculate Process Sigma</a:t>
            </a:r>
            <a:r>
              <a:rPr lang="en-IN" sz="3200" b="1" dirty="0" smtClean="0"/>
              <a:t/>
            </a:r>
            <a:br>
              <a:rPr lang="en-IN" sz="3200" b="1" dirty="0" smtClean="0"/>
            </a:br>
            <a:endParaRPr lang="en-IN" sz="3200" dirty="0"/>
          </a:p>
        </p:txBody>
      </p:sp>
      <p:sp>
        <p:nvSpPr>
          <p:cNvPr id="3" name="Content Placeholder 2"/>
          <p:cNvSpPr>
            <a:spLocks noGrp="1"/>
          </p:cNvSpPr>
          <p:nvPr>
            <p:ph idx="1"/>
          </p:nvPr>
        </p:nvSpPr>
        <p:spPr>
          <a:xfrm>
            <a:off x="357158" y="785794"/>
            <a:ext cx="8576530" cy="5857916"/>
          </a:xfrm>
        </p:spPr>
        <p:txBody>
          <a:bodyPr>
            <a:normAutofit fontScale="47500" lnSpcReduction="20000"/>
          </a:bodyPr>
          <a:lstStyle/>
          <a:p>
            <a:pPr algn="just" fontAlgn="base">
              <a:buFont typeface="Wingdings" pitchFamily="2" charset="2"/>
              <a:buChar char="Ø"/>
            </a:pPr>
            <a:r>
              <a:rPr lang="en-IN" sz="5000" dirty="0" smtClean="0"/>
              <a:t>Consider a power company for illustration purposes:  A power company measures their performance in uptime of available power to their grid. Here is the five-step process to calculate your process sigma.</a:t>
            </a:r>
          </a:p>
          <a:p>
            <a:pPr algn="just" fontAlgn="base">
              <a:buFont typeface="Wingdings" pitchFamily="2" charset="2"/>
              <a:buChar char="Ø"/>
            </a:pPr>
            <a:r>
              <a:rPr lang="en-IN" sz="5000" b="1" dirty="0" smtClean="0"/>
              <a:t>Step 1: Define Your Opportunities</a:t>
            </a:r>
          </a:p>
          <a:p>
            <a:pPr algn="just" fontAlgn="base"/>
            <a:r>
              <a:rPr lang="en-IN" sz="5000" dirty="0" smtClean="0"/>
              <a:t>An opportunity is the lowest defect noticeable by a customer. This definition, of course, is debatable within the Six Sigma community. Here’s a useful snippet from the forum discussing this point:</a:t>
            </a:r>
          </a:p>
          <a:p>
            <a:pPr algn="just" fontAlgn="base"/>
            <a:r>
              <a:rPr lang="en-US" sz="5000" i="1" dirty="0" smtClean="0"/>
              <a:t>“Typically, most products (and services) have more than one opportunity of going wrong. For example, it is estimated than in electronics assembly a diode could have the following opportunities for error: 1) wrong diode and 2) wrong polarity (inserted backwards), so for each assembly shipped, at least two defect opportunities could be assigned for each diode. Apparently, some manufacturers of large complex equipment with many components prefer to count two opportunities in this case.</a:t>
            </a:r>
            <a:endParaRPr lang="en-IN" sz="5000" dirty="0" smtClean="0"/>
          </a:p>
          <a:p>
            <a:pPr>
              <a:buNone/>
            </a:pPr>
            <a:r>
              <a:rPr lang="en-IN" sz="2400" dirty="0" smtClean="0"/>
              <a:t/>
            </a:r>
            <a:br>
              <a:rPr lang="en-IN" sz="2400" dirty="0" smtClean="0"/>
            </a:br>
            <a:endParaRPr lang="en-IN"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74638"/>
            <a:ext cx="8005026" cy="439718"/>
          </a:xfrm>
        </p:spPr>
        <p:txBody>
          <a:bodyPr>
            <a:normAutofit fontScale="90000"/>
          </a:bodyPr>
          <a:lstStyle/>
          <a:p>
            <a:r>
              <a:rPr lang="en-IN" sz="3200" dirty="0" smtClean="0">
                <a:solidFill>
                  <a:srgbClr val="FF0000"/>
                </a:solidFill>
              </a:rPr>
              <a:t>How to calculate Sigma Level</a:t>
            </a:r>
            <a:endParaRPr lang="en-IN" sz="3200" dirty="0">
              <a:solidFill>
                <a:srgbClr val="FF0000"/>
              </a:solidFill>
            </a:endParaRPr>
          </a:p>
        </p:txBody>
      </p:sp>
      <p:sp>
        <p:nvSpPr>
          <p:cNvPr id="3" name="Content Placeholder 2"/>
          <p:cNvSpPr>
            <a:spLocks noGrp="1"/>
          </p:cNvSpPr>
          <p:nvPr>
            <p:ph idx="1"/>
          </p:nvPr>
        </p:nvSpPr>
        <p:spPr>
          <a:xfrm>
            <a:off x="500034" y="785794"/>
            <a:ext cx="8433654" cy="5857916"/>
          </a:xfrm>
        </p:spPr>
        <p:txBody>
          <a:bodyPr>
            <a:normAutofit fontScale="77500" lnSpcReduction="20000"/>
          </a:bodyPr>
          <a:lstStyle/>
          <a:p>
            <a:pPr fontAlgn="base"/>
            <a:r>
              <a:rPr lang="en-IN" sz="2800" b="1" dirty="0" smtClean="0"/>
              <a:t>Step 2: Define Your Defects</a:t>
            </a:r>
          </a:p>
          <a:p>
            <a:pPr algn="just" fontAlgn="base"/>
            <a:r>
              <a:rPr lang="en-IN" sz="2600" dirty="0" smtClean="0"/>
              <a:t>Defining what a defect is to your customer is not easy either. You need to first communicate with your customer through focus groups, surveys, or other voice of the customer tools. </a:t>
            </a:r>
          </a:p>
          <a:p>
            <a:pPr algn="just" fontAlgn="base">
              <a:buNone/>
            </a:pPr>
            <a:endParaRPr lang="en-IN" sz="2400" dirty="0" smtClean="0"/>
          </a:p>
          <a:p>
            <a:pPr algn="just" fontAlgn="base"/>
            <a:r>
              <a:rPr lang="en-IN" sz="2600" dirty="0" smtClean="0"/>
              <a:t>Returning to our power company example, a defect is defined by the customer as one minute of no power.  An additional defect would be noticed for every minute that elapsed where the customer didn’t have power available.</a:t>
            </a:r>
          </a:p>
          <a:p>
            <a:pPr algn="just" fontAlgn="base">
              <a:buNone/>
            </a:pPr>
            <a:endParaRPr lang="en-IN" sz="2200" b="1" dirty="0" smtClean="0"/>
          </a:p>
          <a:p>
            <a:pPr algn="just" fontAlgn="base">
              <a:buFont typeface="Wingdings" pitchFamily="2" charset="2"/>
              <a:buChar char="Ø"/>
            </a:pPr>
            <a:r>
              <a:rPr lang="en-IN" sz="2800" b="1" dirty="0" smtClean="0"/>
              <a:t>Step 3: Measure Your Opportunities and Defects</a:t>
            </a:r>
          </a:p>
          <a:p>
            <a:pPr algn="just" fontAlgn="base"/>
            <a:r>
              <a:rPr lang="en-IN" sz="2600" dirty="0" smtClean="0"/>
              <a:t>Now that you have clear definitions of what an opportunity and defect are, you can measure them. The power company example is relatively straight forward, but sometimes you may need to set up a formal data collection plan and organize the process of data collection.</a:t>
            </a:r>
          </a:p>
          <a:p>
            <a:pPr algn="just" fontAlgn="base">
              <a:buNone/>
            </a:pPr>
            <a:endParaRPr lang="en-IN" sz="2400" dirty="0" smtClean="0"/>
          </a:p>
          <a:p>
            <a:pPr algn="just" fontAlgn="base">
              <a:buFont typeface="Wingdings" pitchFamily="2" charset="2"/>
              <a:buChar char="Ø"/>
            </a:pPr>
            <a:r>
              <a:rPr lang="en-IN" sz="2800" b="1" dirty="0" smtClean="0"/>
              <a:t>Step 4: Calculate Your Yield</a:t>
            </a:r>
          </a:p>
          <a:p>
            <a:pPr algn="just" fontAlgn="base"/>
            <a:r>
              <a:rPr lang="en-IN" sz="2800" dirty="0" smtClean="0"/>
              <a:t>The process yield is calculated by subtracting the total number of defects from the total number of opportunities, dividing by the total number of opportunities, and finally multiplying the result by 100.</a:t>
            </a:r>
          </a:p>
          <a:p>
            <a:pPr algn="just"/>
            <a:endParaRPr lang="en-IN"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6908"/>
          </a:xfrm>
        </p:spPr>
        <p:txBody>
          <a:bodyPr/>
          <a:lstStyle/>
          <a:p>
            <a:r>
              <a:rPr lang="en-IN" sz="4400" dirty="0" smtClean="0">
                <a:solidFill>
                  <a:srgbClr val="FF0000"/>
                </a:solidFill>
              </a:rPr>
              <a:t>How to calculate Sigma Level</a:t>
            </a:r>
            <a:endParaRPr lang="en-IN" dirty="0"/>
          </a:p>
        </p:txBody>
      </p:sp>
      <p:sp>
        <p:nvSpPr>
          <p:cNvPr id="3" name="Content Placeholder 2"/>
          <p:cNvSpPr>
            <a:spLocks noGrp="1"/>
          </p:cNvSpPr>
          <p:nvPr>
            <p:ph idx="1"/>
          </p:nvPr>
        </p:nvSpPr>
        <p:spPr>
          <a:xfrm>
            <a:off x="357158" y="1142984"/>
            <a:ext cx="8576530" cy="5105416"/>
          </a:xfrm>
        </p:spPr>
        <p:txBody>
          <a:bodyPr>
            <a:normAutofit fontScale="92500" lnSpcReduction="10000"/>
          </a:bodyPr>
          <a:lstStyle/>
          <a:p>
            <a:pPr algn="just" fontAlgn="base"/>
            <a:r>
              <a:rPr lang="en-IN" sz="2400" b="1" dirty="0" smtClean="0"/>
              <a:t>Step 5: Look Up Process Sigma</a:t>
            </a:r>
          </a:p>
          <a:p>
            <a:pPr algn="just" fontAlgn="base"/>
            <a:r>
              <a:rPr lang="en-IN" sz="2400" dirty="0" smtClean="0"/>
              <a:t>The final step (if not using the </a:t>
            </a:r>
            <a:r>
              <a:rPr lang="en-IN" sz="2400" dirty="0" err="1" smtClean="0"/>
              <a:t>iSixSigma</a:t>
            </a:r>
            <a:r>
              <a:rPr lang="en-IN" sz="2400" dirty="0" smtClean="0"/>
              <a:t> Process Sigma Calculator) is to look up your sigma on a sigma conversion table, using your process yield calculated in Step 4.</a:t>
            </a:r>
          </a:p>
          <a:p>
            <a:pPr algn="just" fontAlgn="base">
              <a:buNone/>
            </a:pPr>
            <a:endParaRPr lang="en-IN" sz="2400" dirty="0" smtClean="0"/>
          </a:p>
          <a:p>
            <a:pPr algn="just" fontAlgn="base"/>
            <a:r>
              <a:rPr lang="en-IN" sz="2400" b="1" dirty="0" smtClean="0"/>
              <a:t>Assumptions</a:t>
            </a:r>
          </a:p>
          <a:p>
            <a:pPr algn="just" fontAlgn="base"/>
            <a:r>
              <a:rPr lang="en-IN" sz="2400" dirty="0" smtClean="0"/>
              <a:t>No analysis would be complete without properly noting the assumptions made. In the above table, we have assumed that the standard sigma shift of 1.5 is appropriate (the process sigma calculator allows you to specify another value), the data is normally distributed, and the process is stable. In addition, the calculations are made with using one-tail values of the normal distribution.</a:t>
            </a:r>
          </a:p>
          <a:p>
            <a:r>
              <a:rPr lang="en-IN" sz="2400" dirty="0" smtClean="0"/>
              <a:t/>
            </a:r>
            <a:br>
              <a:rPr lang="en-IN" sz="2400" dirty="0" smtClean="0"/>
            </a:br>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368280"/>
          </a:xfrm>
        </p:spPr>
        <p:txBody>
          <a:bodyPr>
            <a:noAutofit/>
          </a:bodyPr>
          <a:lstStyle/>
          <a:p>
            <a:r>
              <a:rPr lang="en-IN" sz="3600" dirty="0" smtClean="0">
                <a:solidFill>
                  <a:srgbClr val="FF0000"/>
                </a:solidFill>
              </a:rPr>
              <a:t>Calculation of Six sigma level</a:t>
            </a:r>
            <a:endParaRPr lang="en-IN" sz="3600" dirty="0">
              <a:solidFill>
                <a:srgbClr val="FF0000"/>
              </a:solidFill>
            </a:endParaRPr>
          </a:p>
        </p:txBody>
      </p:sp>
      <p:sp>
        <p:nvSpPr>
          <p:cNvPr id="3" name="Content Placeholder 2"/>
          <p:cNvSpPr>
            <a:spLocks noGrp="1"/>
          </p:cNvSpPr>
          <p:nvPr>
            <p:ph idx="1"/>
          </p:nvPr>
        </p:nvSpPr>
        <p:spPr>
          <a:xfrm>
            <a:off x="642910" y="857232"/>
            <a:ext cx="8290778" cy="5391168"/>
          </a:xfrm>
        </p:spPr>
        <p:txBody>
          <a:bodyPr>
            <a:normAutofit fontScale="40000" lnSpcReduction="20000"/>
          </a:bodyPr>
          <a:lstStyle/>
          <a:p>
            <a:r>
              <a:rPr lang="en-IN" sz="4200" b="1" dirty="0" smtClean="0"/>
              <a:t>DPMO and Process Sigma (Sigma Level): Scenario</a:t>
            </a:r>
          </a:p>
          <a:p>
            <a:r>
              <a:rPr lang="en-IN" sz="4200" dirty="0" smtClean="0"/>
              <a:t>A laboratory reports 1000 ED stat results in a month (</a:t>
            </a:r>
            <a:r>
              <a:rPr lang="en-IN" sz="4200" b="1" dirty="0" smtClean="0"/>
              <a:t>Product</a:t>
            </a:r>
            <a:r>
              <a:rPr lang="en-IN" sz="4200" dirty="0" smtClean="0"/>
              <a:t>).</a:t>
            </a:r>
          </a:p>
          <a:p>
            <a:r>
              <a:rPr lang="en-IN" sz="4200" dirty="0" smtClean="0"/>
              <a:t>10% or 100 results are not reported out within the specified period of time (</a:t>
            </a:r>
            <a:r>
              <a:rPr lang="en-IN" sz="4200" b="1" dirty="0" smtClean="0"/>
              <a:t>Defects</a:t>
            </a:r>
            <a:r>
              <a:rPr lang="en-IN" sz="4200" dirty="0" smtClean="0"/>
              <a:t>).</a:t>
            </a:r>
          </a:p>
          <a:p>
            <a:r>
              <a:rPr lang="en-IN" sz="4200" dirty="0" smtClean="0"/>
              <a:t>The number of </a:t>
            </a:r>
            <a:r>
              <a:rPr lang="en-IN" sz="4200" b="1" dirty="0" smtClean="0"/>
              <a:t>Opportunities</a:t>
            </a:r>
            <a:r>
              <a:rPr lang="en-IN" sz="4200" dirty="0" smtClean="0"/>
              <a:t> for defects is 3, representing the three phases of testing (</a:t>
            </a:r>
            <a:r>
              <a:rPr lang="en-IN" sz="4200" dirty="0" err="1" smtClean="0"/>
              <a:t>preanalytical</a:t>
            </a:r>
            <a:r>
              <a:rPr lang="en-IN" sz="4200" dirty="0" smtClean="0"/>
              <a:t>, analytical, and post-analytical phases).</a:t>
            </a:r>
          </a:p>
          <a:p>
            <a:r>
              <a:rPr lang="en-IN" sz="4200" dirty="0" smtClean="0"/>
              <a:t>Once the number of products, defects, and opportunities are known, both DPMO and Sigma level can be calculated.</a:t>
            </a:r>
          </a:p>
          <a:p>
            <a:r>
              <a:rPr lang="en-IN" sz="4200" dirty="0" smtClean="0"/>
              <a:t>Defects per opportunity (</a:t>
            </a:r>
            <a:r>
              <a:rPr lang="en-IN" sz="4200" b="1" dirty="0" smtClean="0"/>
              <a:t>DPO</a:t>
            </a:r>
            <a:r>
              <a:rPr lang="en-IN" sz="4200" dirty="0" smtClean="0"/>
              <a:t>)= Defect/(Product x Opportunities). Using the data presented in the scenario,</a:t>
            </a:r>
            <a:br>
              <a:rPr lang="en-IN" sz="4200" dirty="0" smtClean="0"/>
            </a:br>
            <a:r>
              <a:rPr lang="en-IN" sz="4200" dirty="0" smtClean="0"/>
              <a:t/>
            </a:r>
            <a:br>
              <a:rPr lang="en-IN" sz="4200" dirty="0" smtClean="0"/>
            </a:br>
            <a:r>
              <a:rPr lang="en-IN" sz="4200" dirty="0" smtClean="0"/>
              <a:t>DPO= 100/(1000 X 3) or 0.033333</a:t>
            </a:r>
          </a:p>
          <a:p>
            <a:r>
              <a:rPr lang="en-IN" sz="4200" dirty="0" smtClean="0"/>
              <a:t/>
            </a:r>
            <a:br>
              <a:rPr lang="en-IN" sz="4200" dirty="0" smtClean="0"/>
            </a:br>
            <a:r>
              <a:rPr lang="en-IN" sz="4200" dirty="0" smtClean="0"/>
              <a:t/>
            </a:r>
            <a:br>
              <a:rPr lang="en-IN" sz="4200" dirty="0" smtClean="0"/>
            </a:br>
            <a:r>
              <a:rPr lang="en-IN" sz="4200" dirty="0" smtClean="0"/>
              <a:t>Defects per million opportunities (</a:t>
            </a:r>
            <a:r>
              <a:rPr lang="en-IN" sz="4200" b="1" dirty="0" smtClean="0"/>
              <a:t>DPMO</a:t>
            </a:r>
            <a:r>
              <a:rPr lang="en-IN" sz="4200" dirty="0" smtClean="0"/>
              <a:t>) Six-Sigma is determined by evaluating the DPMO, Multiply the DPO by one million.</a:t>
            </a:r>
            <a:br>
              <a:rPr lang="en-IN" sz="4200" dirty="0" smtClean="0"/>
            </a:br>
            <a:r>
              <a:rPr lang="en-IN" sz="4200" dirty="0" smtClean="0"/>
              <a:t/>
            </a:r>
            <a:br>
              <a:rPr lang="en-IN" sz="4200" dirty="0" smtClean="0"/>
            </a:br>
            <a:r>
              <a:rPr lang="en-IN" sz="4200" dirty="0" smtClean="0"/>
              <a:t>DPMO= 0.33333 X 10</a:t>
            </a:r>
            <a:r>
              <a:rPr lang="en-IN" sz="4200" baseline="30000" dirty="0" smtClean="0"/>
              <a:t>6 </a:t>
            </a:r>
            <a:r>
              <a:rPr lang="en-IN" sz="4200" dirty="0" smtClean="0"/>
              <a:t>or 33,333</a:t>
            </a:r>
          </a:p>
          <a:p>
            <a:r>
              <a:rPr lang="en-IN" sz="4200" dirty="0" smtClean="0"/>
              <a:t/>
            </a:r>
            <a:br>
              <a:rPr lang="en-IN" sz="4200" dirty="0" smtClean="0"/>
            </a:br>
            <a:r>
              <a:rPr lang="en-IN" sz="4200" dirty="0" smtClean="0"/>
              <a:t/>
            </a:r>
            <a:br>
              <a:rPr lang="en-IN" sz="4200" dirty="0" smtClean="0"/>
            </a:br>
            <a:r>
              <a:rPr lang="en-IN" sz="4200" b="1" dirty="0" smtClean="0"/>
              <a:t>Process Sigma</a:t>
            </a:r>
            <a:r>
              <a:rPr lang="en-IN" sz="4200" dirty="0" smtClean="0"/>
              <a:t> Once you have determined the DPMO, you can now use a Six Sigma table to find the process sigma. You will look for the number closest to 33,333 under defects per 1,000,000. In this case, the process sigma is ~ 3.3.</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4493714" cy="582594"/>
          </a:xfrm>
        </p:spPr>
        <p:txBody>
          <a:bodyPr>
            <a:normAutofit/>
          </a:bodyPr>
          <a:lstStyle/>
          <a:p>
            <a:r>
              <a:rPr lang="en-IN" sz="3200" dirty="0" smtClean="0">
                <a:solidFill>
                  <a:srgbClr val="FF0000"/>
                </a:solidFill>
                <a:latin typeface="Arial Black" pitchFamily="34" charset="0"/>
              </a:rPr>
              <a:t>Six Sigma</a:t>
            </a:r>
            <a:endParaRPr lang="en-IN" sz="3200" dirty="0">
              <a:solidFill>
                <a:srgbClr val="FF0000"/>
              </a:solidFill>
              <a:latin typeface="Arial Black" pitchFamily="34" charset="0"/>
            </a:endParaRPr>
          </a:p>
        </p:txBody>
      </p:sp>
      <p:sp>
        <p:nvSpPr>
          <p:cNvPr id="3" name="Content Placeholder 2"/>
          <p:cNvSpPr>
            <a:spLocks noGrp="1"/>
          </p:cNvSpPr>
          <p:nvPr>
            <p:ph idx="1"/>
          </p:nvPr>
        </p:nvSpPr>
        <p:spPr>
          <a:xfrm>
            <a:off x="500034" y="1000108"/>
            <a:ext cx="8433654" cy="5248292"/>
          </a:xfrm>
        </p:spPr>
        <p:txBody>
          <a:bodyPr>
            <a:normAutofit fontScale="85000" lnSpcReduction="20000"/>
          </a:bodyPr>
          <a:lstStyle/>
          <a:p>
            <a:pPr algn="just">
              <a:buFont typeface="Wingdings" pitchFamily="2" charset="2"/>
              <a:buChar char="Ø"/>
            </a:pPr>
            <a:r>
              <a:rPr lang="en-IN" sz="3100" dirty="0" smtClean="0">
                <a:cs typeface="Arial" pitchFamily="34" charset="0"/>
              </a:rPr>
              <a:t>Six Sigma stands for Six Standard Deviations (Sigma is the Greek letter used to represent standard deviation in statistics) from mean. Six Sigma methodology provides the techniques and tools to improve the capability and reduce the defects in any process.</a:t>
            </a:r>
          </a:p>
          <a:p>
            <a:pPr algn="just">
              <a:buNone/>
            </a:pPr>
            <a:endParaRPr lang="en-IN" sz="4000" dirty="0" smtClean="0"/>
          </a:p>
          <a:p>
            <a:pPr algn="just"/>
            <a:r>
              <a:rPr lang="en-IN" sz="3100" dirty="0" smtClean="0"/>
              <a:t>A process with “Six Sigma” capability means having 12 standard deviations of process output between the upper &amp; lower specification limits. Essentially, process variation is reduced so that no more than 3.4 parts per million fall outside of the specifications limits. The higher the sigma number, the better</a:t>
            </a:r>
            <a:r>
              <a:rPr lang="en-IN" sz="4000" dirty="0" smtClean="0"/>
              <a:t>.</a:t>
            </a:r>
          </a:p>
          <a:p>
            <a:pPr algn="just"/>
            <a:r>
              <a:rPr lang="en-IN" sz="4000" dirty="0" smtClean="0"/>
              <a:t> </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906</TotalTime>
  <Words>538</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PROCESS SIGMA &amp; Six Sigma </vt:lpstr>
      <vt:lpstr>PROCESS SIGMA OR SIGMA LEVEL</vt:lpstr>
      <vt:lpstr>    Process Sigma Level Calculation</vt:lpstr>
      <vt:lpstr> CTC (Critical to Quality) Features </vt:lpstr>
      <vt:lpstr> How to Calculate Process Sigma </vt:lpstr>
      <vt:lpstr>How to calculate Sigma Level</vt:lpstr>
      <vt:lpstr>How to calculate Sigma Level</vt:lpstr>
      <vt:lpstr>Calculation of Six sigma level</vt:lpstr>
      <vt:lpstr>Six Sigma</vt:lpstr>
      <vt:lpstr>Six Sigma</vt:lpstr>
      <vt:lpstr>Six Sigma</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SGAC</cp:lastModifiedBy>
  <cp:revision>64</cp:revision>
  <dcterms:created xsi:type="dcterms:W3CDTF">2020-03-28T11:52:41Z</dcterms:created>
  <dcterms:modified xsi:type="dcterms:W3CDTF">2020-05-15T10:34:17Z</dcterms:modified>
</cp:coreProperties>
</file>