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69" r:id="rId5"/>
    <p:sldId id="267" r:id="rId6"/>
    <p:sldId id="257" r:id="rId7"/>
    <p:sldId id="270" r:id="rId8"/>
    <p:sldId id="264" r:id="rId9"/>
    <p:sldId id="258" r:id="rId10"/>
    <p:sldId id="263" r:id="rId11"/>
    <p:sldId id="259" r:id="rId12"/>
    <p:sldId id="260" r:id="rId13"/>
    <p:sldId id="26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BDD36-65CC-4272-A310-3CD6B6B726C7}" type="datetimeFigureOut">
              <a:rPr lang="en-US" smtClean="0"/>
              <a:pPr/>
              <a:t>5/14/2020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A8A3-0C40-4689-A221-4FAC035AC1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VSR Unit 5: Surgical </a:t>
            </a:r>
            <a:r>
              <a:rPr lang="en-IN" dirty="0" smtClean="0"/>
              <a:t>Affections of Female Genital System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343400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Dr. </a:t>
            </a:r>
            <a:r>
              <a:rPr lang="en-IN" sz="2800" b="1" dirty="0" err="1" smtClean="0"/>
              <a:t>Ramesh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Tiwary</a:t>
            </a:r>
            <a:endParaRPr lang="en-IN" sz="2800" b="1" dirty="0" smtClean="0"/>
          </a:p>
          <a:p>
            <a:pPr algn="ctr"/>
            <a:r>
              <a:rPr lang="en-IN" sz="2800" b="1" dirty="0" smtClean="0"/>
              <a:t>Assistant Professor</a:t>
            </a:r>
          </a:p>
          <a:p>
            <a:pPr algn="ctr"/>
            <a:r>
              <a:rPr lang="en-IN" sz="2800" b="1" dirty="0" err="1" smtClean="0"/>
              <a:t>Deptt</a:t>
            </a:r>
            <a:r>
              <a:rPr lang="en-IN" sz="2800" b="1" dirty="0" smtClean="0"/>
              <a:t>. of Veterinary Surgery and Radiology</a:t>
            </a:r>
            <a:endParaRPr lang="en-IN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Vaginal Hyperplasia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1"/>
            <a:ext cx="2571768" cy="41148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IN" b="1" dirty="0" smtClean="0"/>
              <a:t>Vaginal hyperplasia:  </a:t>
            </a:r>
            <a:r>
              <a:rPr lang="en-IN" dirty="0"/>
              <a:t>originate from </a:t>
            </a:r>
            <a:r>
              <a:rPr lang="en-IN" dirty="0" smtClean="0"/>
              <a:t>a stalk </a:t>
            </a:r>
            <a:r>
              <a:rPr lang="en-IN" dirty="0"/>
              <a:t>of mucosa on the floor of the </a:t>
            </a:r>
            <a:r>
              <a:rPr lang="en-IN" dirty="0" smtClean="0"/>
              <a:t>vagina.</a:t>
            </a:r>
          </a:p>
          <a:p>
            <a:r>
              <a:rPr lang="en-IN" dirty="0"/>
              <a:t>Vaginal </a:t>
            </a:r>
            <a:r>
              <a:rPr lang="en-IN" dirty="0" err="1"/>
              <a:t>prolapse</a:t>
            </a:r>
            <a:r>
              <a:rPr lang="en-IN" dirty="0"/>
              <a:t> involves the 360-degree protrusion </a:t>
            </a:r>
            <a:r>
              <a:rPr lang="en-IN" dirty="0" smtClean="0"/>
              <a:t>of mucosa</a:t>
            </a:r>
          </a:p>
          <a:p>
            <a:r>
              <a:rPr lang="en-IN" dirty="0" smtClean="0"/>
              <a:t>Vaginal </a:t>
            </a:r>
            <a:r>
              <a:rPr lang="en-IN" dirty="0" err="1"/>
              <a:t>prolapse</a:t>
            </a:r>
            <a:r>
              <a:rPr lang="en-IN" dirty="0"/>
              <a:t> </a:t>
            </a:r>
            <a:r>
              <a:rPr lang="en-IN" dirty="0" smtClean="0"/>
              <a:t>will spontaneously </a:t>
            </a:r>
            <a:r>
              <a:rPr lang="en-IN" dirty="0"/>
              <a:t>resolve when </a:t>
            </a:r>
            <a:r>
              <a:rPr lang="en-IN" dirty="0" err="1"/>
              <a:t>estrogen</a:t>
            </a:r>
            <a:r>
              <a:rPr lang="en-IN" dirty="0"/>
              <a:t> influence diminishes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64710" y="1000109"/>
            <a:ext cx="2571769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9722" b="36111"/>
          <a:stretch>
            <a:fillRect/>
          </a:stretch>
        </p:blipFill>
        <p:spPr bwMode="auto">
          <a:xfrm>
            <a:off x="5715008" y="1500174"/>
            <a:ext cx="316522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t="35204" r="48979" b="41836"/>
          <a:stretch>
            <a:fillRect/>
          </a:stretch>
        </p:blipFill>
        <p:spPr bwMode="auto">
          <a:xfrm>
            <a:off x="5000628" y="4143380"/>
            <a:ext cx="381002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76617" y="3667127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428736"/>
            <a:ext cx="1493239" cy="11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Vaginal </a:t>
            </a:r>
            <a:r>
              <a:rPr lang="en-IN" dirty="0" err="1" smtClean="0"/>
              <a:t>Tumor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3500462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IN" dirty="0"/>
              <a:t>Most </a:t>
            </a:r>
            <a:r>
              <a:rPr lang="en-IN" dirty="0" err="1" smtClean="0"/>
              <a:t>vulvar</a:t>
            </a:r>
            <a:r>
              <a:rPr lang="en-IN" dirty="0" smtClean="0"/>
              <a:t>-vaginal </a:t>
            </a:r>
            <a:r>
              <a:rPr lang="en-IN" dirty="0" err="1" smtClean="0"/>
              <a:t>tumors</a:t>
            </a:r>
            <a:r>
              <a:rPr lang="en-IN" dirty="0" smtClean="0"/>
              <a:t> </a:t>
            </a:r>
            <a:r>
              <a:rPr lang="en-IN" dirty="0"/>
              <a:t>occur in old (10 years or older</a:t>
            </a:r>
            <a:r>
              <a:rPr lang="en-IN" dirty="0" smtClean="0"/>
              <a:t>)</a:t>
            </a:r>
          </a:p>
          <a:p>
            <a:r>
              <a:rPr lang="en-IN" dirty="0"/>
              <a:t>Benign </a:t>
            </a:r>
            <a:r>
              <a:rPr lang="en-IN" dirty="0" err="1"/>
              <a:t>vulvar</a:t>
            </a:r>
            <a:r>
              <a:rPr lang="en-IN" dirty="0"/>
              <a:t>-vaginal </a:t>
            </a:r>
            <a:r>
              <a:rPr lang="en-IN" dirty="0" err="1"/>
              <a:t>tumors</a:t>
            </a:r>
            <a:r>
              <a:rPr lang="en-IN" dirty="0"/>
              <a:t> are most </a:t>
            </a:r>
            <a:r>
              <a:rPr lang="en-IN" dirty="0" smtClean="0"/>
              <a:t> common and respond </a:t>
            </a:r>
            <a:r>
              <a:rPr lang="en-IN" dirty="0"/>
              <a:t>to local </a:t>
            </a:r>
            <a:r>
              <a:rPr lang="en-IN" dirty="0" smtClean="0"/>
              <a:t>excision</a:t>
            </a:r>
          </a:p>
          <a:p>
            <a:r>
              <a:rPr lang="en-IN" dirty="0" err="1"/>
              <a:t>Fibroleiomyoma</a:t>
            </a:r>
            <a:r>
              <a:rPr lang="en-IN" dirty="0"/>
              <a:t> is </a:t>
            </a:r>
            <a:r>
              <a:rPr lang="en-IN" dirty="0" smtClean="0"/>
              <a:t>the most </a:t>
            </a:r>
            <a:r>
              <a:rPr lang="en-IN" dirty="0"/>
              <a:t>common benign </a:t>
            </a:r>
            <a:r>
              <a:rPr lang="en-IN" dirty="0" err="1"/>
              <a:t>tumor</a:t>
            </a:r>
            <a:r>
              <a:rPr lang="en-IN" dirty="0"/>
              <a:t>.</a:t>
            </a:r>
          </a:p>
        </p:txBody>
      </p:sp>
      <p:pic>
        <p:nvPicPr>
          <p:cNvPr id="5122" name="Picture 2" descr="E:\clinics photo\Images\Photo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14422"/>
            <a:ext cx="2214578" cy="2953365"/>
          </a:xfrm>
          <a:prstGeom prst="rect">
            <a:avLst/>
          </a:prstGeom>
          <a:noFill/>
        </p:spPr>
      </p:pic>
      <p:pic>
        <p:nvPicPr>
          <p:cNvPr id="5123" name="Picture 3" descr="E:\clinics photo\Images\Photo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14422"/>
            <a:ext cx="2247895" cy="2997796"/>
          </a:xfrm>
          <a:prstGeom prst="rect">
            <a:avLst/>
          </a:prstGeom>
          <a:noFill/>
        </p:spPr>
      </p:pic>
      <p:pic>
        <p:nvPicPr>
          <p:cNvPr id="5124" name="Picture 4" descr="E:\clinics photo\Images\Photo0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14818"/>
            <a:ext cx="1857388" cy="2477015"/>
          </a:xfrm>
          <a:prstGeom prst="rect">
            <a:avLst/>
          </a:prstGeom>
          <a:noFill/>
        </p:spPr>
      </p:pic>
      <p:pic>
        <p:nvPicPr>
          <p:cNvPr id="5125" name="Picture 5" descr="E:\clinics photo\Images\Photo0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214818"/>
            <a:ext cx="1768123" cy="235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Cystic ovary/</a:t>
            </a:r>
            <a:r>
              <a:rPr lang="en-IN" dirty="0" err="1" smtClean="0"/>
              <a:t>Tumor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14734" cy="36147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dirty="0"/>
              <a:t>Persistent signs of </a:t>
            </a:r>
            <a:r>
              <a:rPr lang="en-IN" dirty="0" err="1"/>
              <a:t>estrus</a:t>
            </a:r>
            <a:r>
              <a:rPr lang="en-IN" dirty="0"/>
              <a:t> can be present if a functional </a:t>
            </a:r>
            <a:r>
              <a:rPr lang="en-IN" dirty="0" smtClean="0"/>
              <a:t>ovarian cyst </a:t>
            </a:r>
            <a:r>
              <a:rPr lang="en-IN" dirty="0"/>
              <a:t>or neoplasm develops in </a:t>
            </a:r>
            <a:r>
              <a:rPr lang="en-IN" dirty="0" smtClean="0"/>
              <a:t>the </a:t>
            </a:r>
            <a:r>
              <a:rPr lang="en-IN" dirty="0"/>
              <a:t>ovarian tissue.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862262" cy="216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71942"/>
            <a:ext cx="2819400" cy="20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dirty="0" smtClean="0"/>
              <a:t>CTVT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37576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Chemotherapy: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Inj. </a:t>
            </a:r>
            <a:r>
              <a:rPr lang="en-IN" dirty="0" err="1" smtClean="0"/>
              <a:t>Vincritine</a:t>
            </a:r>
            <a:r>
              <a:rPr lang="en-IN" dirty="0" smtClean="0"/>
              <a:t> sulphate @0.025 mg/kg body wt. IV  (1mg=40 kg)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Extravascular</a:t>
            </a:r>
            <a:r>
              <a:rPr lang="en-IN" dirty="0" smtClean="0"/>
              <a:t> injection creates severe tissue injury</a:t>
            </a:r>
            <a:endParaRPr lang="en-IN" dirty="0"/>
          </a:p>
        </p:txBody>
      </p:sp>
      <p:pic>
        <p:nvPicPr>
          <p:cNvPr id="4098" name="Picture 2" descr="E:\clinics photo\Tumor\Photo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143272" cy="235698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141653" cy="235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Extra-genital Transmissible Venereal </a:t>
            </a:r>
            <a:r>
              <a:rPr lang="en-IN" b="1" dirty="0" err="1" smtClean="0">
                <a:solidFill>
                  <a:srgbClr val="FF0000"/>
                </a:solidFill>
              </a:rPr>
              <a:t>Tumor</a:t>
            </a:r>
            <a:r>
              <a:rPr lang="en-IN" b="1" dirty="0" smtClean="0">
                <a:solidFill>
                  <a:srgbClr val="FF0000"/>
                </a:solidFill>
              </a:rPr>
              <a:t> In Male Dogs</a:t>
            </a:r>
            <a:endParaRPr lang="en-IN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357298"/>
            <a:ext cx="3857653" cy="28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654" y="1357298"/>
            <a:ext cx="49563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29066"/>
            <a:ext cx="37146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14876" y="328612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2 WKs Post Treatment</a:t>
            </a:r>
            <a:endParaRPr lang="en-IN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98862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4</a:t>
            </a:r>
            <a:r>
              <a:rPr lang="en-IN" sz="2400" b="1" dirty="0" smtClean="0">
                <a:solidFill>
                  <a:srgbClr val="FFFF00"/>
                </a:solidFill>
              </a:rPr>
              <a:t> WKs Post Treatment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/>
              <a:t>Pyometra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IN" dirty="0" err="1" smtClean="0"/>
              <a:t>Pyometra</a:t>
            </a:r>
            <a:r>
              <a:rPr lang="en-IN" dirty="0" smtClean="0"/>
              <a:t> is a </a:t>
            </a:r>
            <a:r>
              <a:rPr lang="en-IN" dirty="0" err="1" smtClean="0"/>
              <a:t>diestral</a:t>
            </a:r>
            <a:r>
              <a:rPr lang="en-IN" dirty="0" smtClean="0"/>
              <a:t> disorder resulting from </a:t>
            </a:r>
            <a:r>
              <a:rPr lang="en-IN" dirty="0" smtClean="0"/>
              <a:t>interaction </a:t>
            </a:r>
            <a:r>
              <a:rPr lang="en-IN" dirty="0" smtClean="0"/>
              <a:t>of </a:t>
            </a:r>
            <a:r>
              <a:rPr lang="en-IN" dirty="0" smtClean="0"/>
              <a:t>bacteria with </a:t>
            </a:r>
            <a:r>
              <a:rPr lang="en-IN" dirty="0" smtClean="0"/>
              <a:t>an abnormal </a:t>
            </a:r>
            <a:r>
              <a:rPr lang="en-IN" dirty="0" err="1" smtClean="0"/>
              <a:t>endometrium</a:t>
            </a:r>
            <a:r>
              <a:rPr lang="en-IN" dirty="0" smtClean="0"/>
              <a:t> that is subjected to </a:t>
            </a:r>
            <a:r>
              <a:rPr lang="en-IN" dirty="0" smtClean="0"/>
              <a:t>pathological changes </a:t>
            </a:r>
            <a:r>
              <a:rPr lang="en-IN" dirty="0" smtClean="0"/>
              <a:t>caused by an exaggerated response to </a:t>
            </a:r>
            <a:r>
              <a:rPr lang="en-IN" dirty="0" smtClean="0"/>
              <a:t>progesterone stimulation</a:t>
            </a:r>
            <a:r>
              <a:rPr lang="en-IN" dirty="0" smtClean="0"/>
              <a:t> .</a:t>
            </a:r>
          </a:p>
          <a:p>
            <a:r>
              <a:rPr lang="en-IN" dirty="0" smtClean="0"/>
              <a:t>Collection </a:t>
            </a:r>
            <a:r>
              <a:rPr lang="en-IN" dirty="0" smtClean="0"/>
              <a:t>of purulence within the uterus.</a:t>
            </a:r>
          </a:p>
          <a:p>
            <a:r>
              <a:rPr lang="en-IN" dirty="0" smtClean="0"/>
              <a:t>Open/Closed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  </a:t>
            </a:r>
            <a:r>
              <a:rPr lang="en-IN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 a closed </a:t>
            </a:r>
            <a:r>
              <a:rPr lang="en-IN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pyometra</a:t>
            </a:r>
            <a:r>
              <a:rPr lang="en-IN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 true surgical emergency?</a:t>
            </a:r>
          </a:p>
          <a:p>
            <a:pPr>
              <a:buNone/>
            </a:pPr>
            <a:r>
              <a:rPr lang="en-IN" dirty="0" smtClean="0"/>
              <a:t>       Yes. </a:t>
            </a:r>
            <a:r>
              <a:rPr lang="en-IN" dirty="0" smtClean="0">
                <a:solidFill>
                  <a:srgbClr val="FFFF00"/>
                </a:solidFill>
              </a:rPr>
              <a:t>“The sun should never set on a closed </a:t>
            </a:r>
            <a:r>
              <a:rPr lang="en-IN" dirty="0" err="1" smtClean="0">
                <a:solidFill>
                  <a:srgbClr val="FFFF00"/>
                </a:solidFill>
              </a:rPr>
              <a:t>pyometra</a:t>
            </a:r>
            <a:r>
              <a:rPr lang="en-IN" dirty="0" smtClean="0"/>
              <a:t>.”</a:t>
            </a:r>
            <a:endParaRPr lang="en-IN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b="1" dirty="0" smtClean="0"/>
              <a:t>When is </a:t>
            </a:r>
            <a:r>
              <a:rPr lang="en-IN" b="1" dirty="0" err="1" smtClean="0"/>
              <a:t>pyometra</a:t>
            </a:r>
            <a:r>
              <a:rPr lang="en-IN" b="1" dirty="0" smtClean="0"/>
              <a:t> most frequently diagnosed?</a:t>
            </a:r>
          </a:p>
          <a:p>
            <a:pPr>
              <a:buNone/>
            </a:pPr>
            <a:r>
              <a:rPr lang="en-IN" dirty="0" smtClean="0"/>
              <a:t>          • 1-4 weeks after </a:t>
            </a:r>
            <a:r>
              <a:rPr lang="en-IN" dirty="0" err="1" smtClean="0"/>
              <a:t>estrus</a:t>
            </a:r>
            <a:r>
              <a:rPr lang="en-IN" dirty="0" smtClean="0"/>
              <a:t> in intact female cats</a:t>
            </a:r>
          </a:p>
          <a:p>
            <a:pPr>
              <a:buNone/>
            </a:pPr>
            <a:r>
              <a:rPr lang="en-IN" dirty="0" smtClean="0"/>
              <a:t>          • 4-8 weeks after </a:t>
            </a:r>
            <a:r>
              <a:rPr lang="en-IN" dirty="0" err="1" smtClean="0"/>
              <a:t>estrus</a:t>
            </a:r>
            <a:r>
              <a:rPr lang="en-IN" dirty="0" smtClean="0"/>
              <a:t> in intact female dogs</a:t>
            </a:r>
          </a:p>
          <a:p>
            <a:pPr>
              <a:buNone/>
            </a:pP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CBC</a:t>
            </a:r>
          </a:p>
          <a:p>
            <a:r>
              <a:rPr lang="en-IN" dirty="0" err="1" smtClean="0"/>
              <a:t>Leukocytosis</a:t>
            </a:r>
            <a:endParaRPr lang="en-IN" dirty="0" smtClean="0"/>
          </a:p>
          <a:p>
            <a:r>
              <a:rPr lang="en-IN" dirty="0" err="1" smtClean="0"/>
              <a:t>Neutrophilia</a:t>
            </a:r>
            <a:endParaRPr lang="en-IN" dirty="0" smtClean="0"/>
          </a:p>
          <a:p>
            <a:r>
              <a:rPr lang="en-IN" dirty="0" err="1" smtClean="0"/>
              <a:t>Nonregenerative</a:t>
            </a:r>
            <a:r>
              <a:rPr lang="en-IN" dirty="0" smtClean="0"/>
              <a:t> </a:t>
            </a:r>
            <a:r>
              <a:rPr lang="en-IN" dirty="0" err="1" smtClean="0"/>
              <a:t>anemia</a:t>
            </a:r>
            <a:endParaRPr lang="en-IN" dirty="0" smtClean="0"/>
          </a:p>
          <a:p>
            <a:r>
              <a:rPr lang="en-IN" dirty="0" smtClean="0"/>
              <a:t>Serum urea nitrogen Increased</a:t>
            </a:r>
          </a:p>
          <a:p>
            <a:r>
              <a:rPr lang="en-IN" dirty="0" err="1" smtClean="0"/>
              <a:t>Creatinine</a:t>
            </a:r>
            <a:r>
              <a:rPr lang="en-IN" dirty="0" smtClean="0"/>
              <a:t> Increased</a:t>
            </a:r>
          </a:p>
          <a:p>
            <a:r>
              <a:rPr lang="en-IN" dirty="0" smtClean="0"/>
              <a:t>C-reactive protein Elevated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Radiography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043098" cy="9001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IN" b="1" dirty="0" smtClean="0"/>
              <a:t>LA/VD/DV Caudal </a:t>
            </a:r>
            <a:r>
              <a:rPr lang="en-IN" dirty="0" smtClean="0"/>
              <a:t>Abdomen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19813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240" y="1857364"/>
            <a:ext cx="38734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2066" y="607220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VD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2125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607220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LA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Ultrasonography</a:t>
            </a:r>
            <a:endParaRPr lang="en-IN" dirty="0"/>
          </a:p>
        </p:txBody>
      </p:sp>
      <p:pic>
        <p:nvPicPr>
          <p:cNvPr id="7170" name="Picture 2" descr="E:\MVC e book\ICAR WS\ICAR WS\Canine US\pregnancy\Gest sac.jpg"/>
          <p:cNvPicPr>
            <a:picLocks noChangeAspect="1" noChangeArrowheads="1"/>
          </p:cNvPicPr>
          <p:nvPr/>
        </p:nvPicPr>
        <p:blipFill>
          <a:blip r:embed="rId2"/>
          <a:srcRect b="17968"/>
          <a:stretch>
            <a:fillRect/>
          </a:stretch>
        </p:blipFill>
        <p:spPr bwMode="auto">
          <a:xfrm>
            <a:off x="4500562" y="4572008"/>
            <a:ext cx="2933700" cy="2000264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b="23913"/>
          <a:stretch>
            <a:fillRect/>
          </a:stretch>
        </p:blipFill>
        <p:spPr bwMode="auto">
          <a:xfrm flipH="1">
            <a:off x="2357421" y="1571612"/>
            <a:ext cx="32653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3714752"/>
            <a:ext cx="32147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err="1" smtClean="0"/>
              <a:t>Pyometra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6590972" y="5339118"/>
            <a:ext cx="2323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Pregnancy</a:t>
            </a:r>
            <a:endParaRPr lang="en-IN" b="1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rcRect b="14782"/>
          <a:stretch>
            <a:fillRect/>
          </a:stretch>
        </p:blipFill>
        <p:spPr bwMode="auto">
          <a:xfrm>
            <a:off x="6143636" y="1571612"/>
            <a:ext cx="2428892" cy="20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5008" y="3711363"/>
            <a:ext cx="32147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CEH</a:t>
            </a:r>
            <a:endParaRPr lang="en-IN" b="1" dirty="0"/>
          </a:p>
        </p:txBody>
      </p:sp>
      <p:pic>
        <p:nvPicPr>
          <p:cNvPr id="7173" name="Picture 5" descr="E:\clinics photo\Pyometra in bitch\Photo1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2928958" cy="21962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1928802"/>
            <a:ext cx="157163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/>
              <a:t>D. </a:t>
            </a:r>
            <a:r>
              <a:rPr lang="en-IN" dirty="0" err="1" smtClean="0"/>
              <a:t>Diganosis</a:t>
            </a:r>
            <a:r>
              <a:rPr lang="en-IN" dirty="0" smtClean="0"/>
              <a:t>: </a:t>
            </a:r>
            <a:r>
              <a:rPr lang="en-IN" sz="2400" b="1" dirty="0" err="1" smtClean="0"/>
              <a:t>Pyometra</a:t>
            </a:r>
            <a:r>
              <a:rPr lang="en-IN" sz="2400" b="1" dirty="0" smtClean="0"/>
              <a:t>,</a:t>
            </a:r>
          </a:p>
          <a:p>
            <a:r>
              <a:rPr lang="en-IN" sz="2400" b="1" dirty="0" smtClean="0"/>
              <a:t>CEH</a:t>
            </a:r>
          </a:p>
          <a:p>
            <a:r>
              <a:rPr lang="en-IN" sz="2400" b="1" dirty="0" smtClean="0"/>
              <a:t>PD</a:t>
            </a:r>
            <a:endParaRPr lang="en-IN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471726" cy="2686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OVH: </a:t>
            </a:r>
            <a:r>
              <a:rPr lang="en-IN" dirty="0" err="1" smtClean="0"/>
              <a:t>Midventral</a:t>
            </a:r>
            <a:r>
              <a:rPr lang="en-IN" dirty="0" smtClean="0"/>
              <a:t> approach through </a:t>
            </a:r>
            <a:r>
              <a:rPr lang="en-IN" i="1" dirty="0" err="1" smtClean="0"/>
              <a:t>linea</a:t>
            </a:r>
            <a:r>
              <a:rPr lang="en-IN" i="1" dirty="0" smtClean="0"/>
              <a:t> alba</a:t>
            </a:r>
            <a:endParaRPr lang="en-IN" i="1" dirty="0"/>
          </a:p>
        </p:txBody>
      </p:sp>
      <p:pic>
        <p:nvPicPr>
          <p:cNvPr id="3075" name="Picture 3" descr="E:\clinics photo\OH\Pyometra in bitch\Photo1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3620253" cy="2714644"/>
          </a:xfrm>
          <a:prstGeom prst="rect">
            <a:avLst/>
          </a:prstGeom>
          <a:noFill/>
        </p:spPr>
      </p:pic>
      <p:pic>
        <p:nvPicPr>
          <p:cNvPr id="3076" name="Picture 4" descr="E:\clinics photo\Pyometra in bitch\DSC0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3608368" cy="202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Prognosis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Persistent postoperative elevation of BUN ,CRP and </a:t>
            </a:r>
            <a:r>
              <a:rPr lang="en-IN" dirty="0" err="1" smtClean="0"/>
              <a:t>and</a:t>
            </a:r>
            <a:r>
              <a:rPr lang="en-IN" dirty="0" smtClean="0"/>
              <a:t>  marked </a:t>
            </a:r>
            <a:r>
              <a:rPr lang="en-IN" dirty="0" err="1" smtClean="0"/>
              <a:t>neutrophilia</a:t>
            </a:r>
            <a:r>
              <a:rPr lang="en-IN" dirty="0" smtClean="0"/>
              <a:t> (continuing through day 3–4 postoperatively) may indicate poor prognosis or complicated recovery requiring more intense medical care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Uterine Stump </a:t>
            </a:r>
            <a:r>
              <a:rPr lang="en-IN" b="1" dirty="0" err="1" smtClean="0"/>
              <a:t>Pyometra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IN" dirty="0" smtClean="0"/>
              <a:t>Uterine stump </a:t>
            </a:r>
            <a:r>
              <a:rPr lang="en-IN" dirty="0" err="1" smtClean="0"/>
              <a:t>pyometra</a:t>
            </a:r>
            <a:r>
              <a:rPr lang="en-IN" dirty="0" smtClean="0"/>
              <a:t>: The animals have elevated blood </a:t>
            </a:r>
            <a:r>
              <a:rPr lang="en-IN" dirty="0" err="1" smtClean="0"/>
              <a:t>progesaterone</a:t>
            </a:r>
            <a:r>
              <a:rPr lang="en-IN" dirty="0" smtClean="0"/>
              <a:t> levels. </a:t>
            </a:r>
          </a:p>
          <a:p>
            <a:r>
              <a:rPr lang="en-IN" dirty="0" smtClean="0"/>
              <a:t>The source of progesterone may be from residual ovarian tissue (incomplete removal)</a:t>
            </a:r>
          </a:p>
          <a:p>
            <a:r>
              <a:rPr lang="en-IN" dirty="0" smtClean="0"/>
              <a:t>Exogenous, from </a:t>
            </a:r>
            <a:r>
              <a:rPr lang="en-IN" dirty="0" err="1" smtClean="0"/>
              <a:t>progestational</a:t>
            </a:r>
            <a:r>
              <a:rPr lang="en-IN" dirty="0" smtClean="0"/>
              <a:t> compounds used to treat </a:t>
            </a:r>
            <a:r>
              <a:rPr lang="en-IN" dirty="0" smtClean="0"/>
              <a:t>dermatitis</a:t>
            </a:r>
          </a:p>
          <a:p>
            <a:r>
              <a:rPr lang="en-IN" dirty="0" smtClean="0"/>
              <a:t>Any </a:t>
            </a:r>
            <a:r>
              <a:rPr lang="en-IN" dirty="0" smtClean="0"/>
              <a:t>remaining ovarian </a:t>
            </a:r>
            <a:r>
              <a:rPr lang="en-IN" dirty="0" smtClean="0"/>
              <a:t>tissue should </a:t>
            </a:r>
            <a:r>
              <a:rPr lang="en-IN" dirty="0" smtClean="0"/>
              <a:t>be removed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Pus-</a:t>
            </a:r>
            <a:r>
              <a:rPr lang="en-IN" dirty="0" err="1" smtClean="0"/>
              <a:t>fi</a:t>
            </a:r>
            <a:r>
              <a:rPr lang="en-IN" dirty="0" smtClean="0"/>
              <a:t> </a:t>
            </a:r>
            <a:r>
              <a:rPr lang="en-IN" dirty="0" err="1" smtClean="0"/>
              <a:t>lled</a:t>
            </a:r>
            <a:r>
              <a:rPr lang="en-IN" dirty="0" smtClean="0"/>
              <a:t> residual uterine </a:t>
            </a:r>
            <a:r>
              <a:rPr lang="en-IN" dirty="0" smtClean="0"/>
              <a:t>tissue </a:t>
            </a:r>
            <a:r>
              <a:rPr lang="en-IN" dirty="0" smtClean="0"/>
              <a:t>excised at the level of,</a:t>
            </a:r>
          </a:p>
          <a:p>
            <a:pPr>
              <a:buNone/>
            </a:pPr>
            <a:r>
              <a:rPr lang="en-IN" dirty="0" smtClean="0"/>
              <a:t>      or </a:t>
            </a:r>
            <a:r>
              <a:rPr lang="en-IN" dirty="0" smtClean="0"/>
              <a:t>including, the cervix.</a:t>
            </a:r>
            <a:endParaRPr lang="en-IN" dirty="0" smtClean="0"/>
          </a:p>
          <a:p>
            <a:r>
              <a:rPr lang="en-IN" dirty="0" smtClean="0"/>
              <a:t>Prevented </a:t>
            </a:r>
            <a:r>
              <a:rPr lang="en-IN" dirty="0" smtClean="0"/>
              <a:t>by </a:t>
            </a:r>
            <a:r>
              <a:rPr lang="en-IN" dirty="0" smtClean="0"/>
              <a:t>complete removal of </a:t>
            </a:r>
            <a:r>
              <a:rPr lang="en-IN" dirty="0" smtClean="0"/>
              <a:t>the ovaries </a:t>
            </a:r>
            <a:r>
              <a:rPr lang="en-IN" dirty="0" smtClean="0"/>
              <a:t>during OVH.</a:t>
            </a:r>
          </a:p>
          <a:p>
            <a:r>
              <a:rPr lang="en-IN" dirty="0" smtClean="0"/>
              <a:t>Common problem in Dog with residual ovarian tissue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Vaginal Cyst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2143140" cy="27574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IN" dirty="0" smtClean="0"/>
              <a:t>Drain cyst and inject irritant to destroy fluid secreting membrane 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786214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17857"/>
          <a:stretch>
            <a:fillRect/>
          </a:stretch>
        </p:blipFill>
        <p:spPr bwMode="auto">
          <a:xfrm rot="10800000" flipH="1" flipV="1">
            <a:off x="2571736" y="4000504"/>
            <a:ext cx="2286016" cy="250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00173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403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VSR Unit 5: Surgical Affections of Female Genital System</vt:lpstr>
      <vt:lpstr>Pyometra</vt:lpstr>
      <vt:lpstr>Slide 3</vt:lpstr>
      <vt:lpstr>Radiography</vt:lpstr>
      <vt:lpstr>Ultrasonography</vt:lpstr>
      <vt:lpstr>Slide 6</vt:lpstr>
      <vt:lpstr>Prognosis</vt:lpstr>
      <vt:lpstr> Uterine Stump Pyometra </vt:lpstr>
      <vt:lpstr>Vaginal Cyst</vt:lpstr>
      <vt:lpstr>Vaginal Hyperplasia</vt:lpstr>
      <vt:lpstr>Vaginal Tumor</vt:lpstr>
      <vt:lpstr>Cystic ovary/Tumor</vt:lpstr>
      <vt:lpstr>CTVT </vt:lpstr>
      <vt:lpstr>Extra-genital Transmissible Venereal Tumor In Male Dogs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Affections of Female Genital System</dc:title>
  <dc:creator>BMP</dc:creator>
  <cp:lastModifiedBy>BMP</cp:lastModifiedBy>
  <cp:revision>50</cp:revision>
  <dcterms:created xsi:type="dcterms:W3CDTF">2020-05-14T06:23:09Z</dcterms:created>
  <dcterms:modified xsi:type="dcterms:W3CDTF">2020-05-14T16:47:27Z</dcterms:modified>
</cp:coreProperties>
</file>