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3" r:id="rId5"/>
    <p:sldId id="264" r:id="rId6"/>
    <p:sldId id="265" r:id="rId7"/>
    <p:sldId id="266" r:id="rId8"/>
    <p:sldId id="259" r:id="rId9"/>
    <p:sldId id="260" r:id="rId10"/>
    <p:sldId id="261" r:id="rId11"/>
    <p:sldId id="262" r:id="rId12"/>
    <p:sldId id="267" r:id="rId13"/>
    <p:sldId id="271" r:id="rId14"/>
    <p:sldId id="281" r:id="rId15"/>
    <p:sldId id="269" r:id="rId16"/>
    <p:sldId id="270" r:id="rId17"/>
    <p:sldId id="279" r:id="rId18"/>
    <p:sldId id="280" r:id="rId19"/>
    <p:sldId id="272" r:id="rId20"/>
    <p:sldId id="273" r:id="rId21"/>
    <p:sldId id="274" r:id="rId22"/>
    <p:sldId id="275" r:id="rId23"/>
    <p:sldId id="276" r:id="rId24"/>
    <p:sldId id="292" r:id="rId25"/>
    <p:sldId id="277" r:id="rId26"/>
    <p:sldId id="278" r:id="rId27"/>
    <p:sldId id="287" r:id="rId28"/>
    <p:sldId id="288" r:id="rId29"/>
    <p:sldId id="282" r:id="rId30"/>
    <p:sldId id="291" r:id="rId31"/>
    <p:sldId id="283" r:id="rId32"/>
    <p:sldId id="284" r:id="rId33"/>
    <p:sldId id="285" r:id="rId34"/>
    <p:sldId id="2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D8F1A-3892-4802-90C2-499AE75415AD}"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E7788-7FD9-4F6C-A8B1-29C698BEB505}" type="slidenum">
              <a:rPr lang="en-US" smtClean="0"/>
              <a:t>‹#›</a:t>
            </a:fld>
            <a:endParaRPr lang="en-US"/>
          </a:p>
        </p:txBody>
      </p:sp>
    </p:spTree>
    <p:extLst>
      <p:ext uri="{BB962C8B-B14F-4D97-AF65-F5344CB8AC3E}">
        <p14:creationId xmlns:p14="http://schemas.microsoft.com/office/powerpoint/2010/main" val="75766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5B9AA-A00C-4D61-9CEA-496B362D5D07}" type="slidenum">
              <a:rPr lang="en-US" smtClean="0"/>
              <a:t>1</a:t>
            </a:fld>
            <a:endParaRPr lang="en-US"/>
          </a:p>
        </p:txBody>
      </p:sp>
    </p:spTree>
    <p:extLst>
      <p:ext uri="{BB962C8B-B14F-4D97-AF65-F5344CB8AC3E}">
        <p14:creationId xmlns:p14="http://schemas.microsoft.com/office/powerpoint/2010/main" val="190217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E7788-7FD9-4F6C-A8B1-29C698BEB505}" type="slidenum">
              <a:rPr lang="en-US" smtClean="0"/>
              <a:t>34</a:t>
            </a:fld>
            <a:endParaRPr lang="en-US"/>
          </a:p>
        </p:txBody>
      </p:sp>
    </p:spTree>
    <p:extLst>
      <p:ext uri="{BB962C8B-B14F-4D97-AF65-F5344CB8AC3E}">
        <p14:creationId xmlns:p14="http://schemas.microsoft.com/office/powerpoint/2010/main" val="409260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2048-AA8D-4BA4-8484-1FB2CA739E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857B53-4B13-4151-A0F1-7D2AC5548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0BEFC7-AA4B-4012-82CC-ED5F13C5F8A7}"/>
              </a:ext>
            </a:extLst>
          </p:cNvPr>
          <p:cNvSpPr>
            <a:spLocks noGrp="1"/>
          </p:cNvSpPr>
          <p:nvPr>
            <p:ph type="dt" sz="half" idx="10"/>
          </p:nvPr>
        </p:nvSpPr>
        <p:spPr/>
        <p:txBody>
          <a:bodyPr/>
          <a:lstStyle/>
          <a:p>
            <a:fld id="{355FAEFB-ADFB-437F-AEB0-03D333D4CACA}" type="datetimeFigureOut">
              <a:rPr lang="en-US" smtClean="0"/>
              <a:t>5/1/2020</a:t>
            </a:fld>
            <a:endParaRPr lang="en-US"/>
          </a:p>
        </p:txBody>
      </p:sp>
      <p:sp>
        <p:nvSpPr>
          <p:cNvPr id="5" name="Footer Placeholder 4">
            <a:extLst>
              <a:ext uri="{FF2B5EF4-FFF2-40B4-BE49-F238E27FC236}">
                <a16:creationId xmlns:a16="http://schemas.microsoft.com/office/drawing/2014/main" id="{B9C14897-B8D1-4677-ABF2-8D647A3BC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E9C4C-3398-4B0A-B676-9F4FEA60901A}"/>
              </a:ext>
            </a:extLst>
          </p:cNvPr>
          <p:cNvSpPr>
            <a:spLocks noGrp="1"/>
          </p:cNvSpPr>
          <p:nvPr>
            <p:ph type="sldNum" sz="quarter" idx="12"/>
          </p:nvPr>
        </p:nvSpPr>
        <p:spPr/>
        <p:txBody>
          <a:bodyPr/>
          <a:lstStyle/>
          <a:p>
            <a:fld id="{5861607D-CD5E-45C9-BC3F-82E8EB6ACA2E}" type="slidenum">
              <a:rPr lang="en-US" smtClean="0"/>
              <a:t>‹#›</a:t>
            </a:fld>
            <a:endParaRPr lang="en-US"/>
          </a:p>
        </p:txBody>
      </p:sp>
    </p:spTree>
    <p:extLst>
      <p:ext uri="{BB962C8B-B14F-4D97-AF65-F5344CB8AC3E}">
        <p14:creationId xmlns:p14="http://schemas.microsoft.com/office/powerpoint/2010/main" val="335119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A6EE-122C-48F9-BECD-9408576FBF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A0DC9A-2A04-499C-B954-5391C7357B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50525-1EA8-45FF-80FE-F02E973C7017}"/>
              </a:ext>
            </a:extLst>
          </p:cNvPr>
          <p:cNvSpPr>
            <a:spLocks noGrp="1"/>
          </p:cNvSpPr>
          <p:nvPr>
            <p:ph type="dt" sz="half" idx="10"/>
          </p:nvPr>
        </p:nvSpPr>
        <p:spPr/>
        <p:txBody>
          <a:bodyPr/>
          <a:lstStyle/>
          <a:p>
            <a:fld id="{355FAEFB-ADFB-437F-AEB0-03D333D4CACA}" type="datetimeFigureOut">
              <a:rPr lang="en-US" smtClean="0"/>
              <a:t>5/1/2020</a:t>
            </a:fld>
            <a:endParaRPr lang="en-US"/>
          </a:p>
        </p:txBody>
      </p:sp>
      <p:sp>
        <p:nvSpPr>
          <p:cNvPr id="5" name="Footer Placeholder 4">
            <a:extLst>
              <a:ext uri="{FF2B5EF4-FFF2-40B4-BE49-F238E27FC236}">
                <a16:creationId xmlns:a16="http://schemas.microsoft.com/office/drawing/2014/main" id="{EC93AB8B-7580-426C-A015-2189F5290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32A7A-C498-4E55-ACE8-9B35C660EE6A}"/>
              </a:ext>
            </a:extLst>
          </p:cNvPr>
          <p:cNvSpPr>
            <a:spLocks noGrp="1"/>
          </p:cNvSpPr>
          <p:nvPr>
            <p:ph type="sldNum" sz="quarter" idx="12"/>
          </p:nvPr>
        </p:nvSpPr>
        <p:spPr/>
        <p:txBody>
          <a:bodyPr/>
          <a:lstStyle/>
          <a:p>
            <a:fld id="{5861607D-CD5E-45C9-BC3F-82E8EB6ACA2E}" type="slidenum">
              <a:rPr lang="en-US" smtClean="0"/>
              <a:t>‹#›</a:t>
            </a:fld>
            <a:endParaRPr lang="en-US"/>
          </a:p>
        </p:txBody>
      </p:sp>
    </p:spTree>
    <p:extLst>
      <p:ext uri="{BB962C8B-B14F-4D97-AF65-F5344CB8AC3E}">
        <p14:creationId xmlns:p14="http://schemas.microsoft.com/office/powerpoint/2010/main" val="309679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7B5D28-7E78-4037-8FBE-48602178BC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3A091-AF09-4AA6-8C17-ADDA9E04C4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69C4C-1A8C-471E-836A-CCC26BAB7B86}"/>
              </a:ext>
            </a:extLst>
          </p:cNvPr>
          <p:cNvSpPr>
            <a:spLocks noGrp="1"/>
          </p:cNvSpPr>
          <p:nvPr>
            <p:ph type="dt" sz="half" idx="10"/>
          </p:nvPr>
        </p:nvSpPr>
        <p:spPr/>
        <p:txBody>
          <a:bodyPr/>
          <a:lstStyle/>
          <a:p>
            <a:fld id="{355FAEFB-ADFB-437F-AEB0-03D333D4CACA}" type="datetimeFigureOut">
              <a:rPr lang="en-US" smtClean="0"/>
              <a:t>5/1/2020</a:t>
            </a:fld>
            <a:endParaRPr lang="en-US"/>
          </a:p>
        </p:txBody>
      </p:sp>
      <p:sp>
        <p:nvSpPr>
          <p:cNvPr id="5" name="Footer Placeholder 4">
            <a:extLst>
              <a:ext uri="{FF2B5EF4-FFF2-40B4-BE49-F238E27FC236}">
                <a16:creationId xmlns:a16="http://schemas.microsoft.com/office/drawing/2014/main" id="{1D436052-0FF1-4E7C-A3A3-F01BB6940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D1B76-BACD-4670-8D6C-2DB0A5CCC422}"/>
              </a:ext>
            </a:extLst>
          </p:cNvPr>
          <p:cNvSpPr>
            <a:spLocks noGrp="1"/>
          </p:cNvSpPr>
          <p:nvPr>
            <p:ph type="sldNum" sz="quarter" idx="12"/>
          </p:nvPr>
        </p:nvSpPr>
        <p:spPr/>
        <p:txBody>
          <a:bodyPr/>
          <a:lstStyle/>
          <a:p>
            <a:fld id="{5861607D-CD5E-45C9-BC3F-82E8EB6ACA2E}" type="slidenum">
              <a:rPr lang="en-US" smtClean="0"/>
              <a:t>‹#›</a:t>
            </a:fld>
            <a:endParaRPr lang="en-US"/>
          </a:p>
        </p:txBody>
      </p:sp>
    </p:spTree>
    <p:extLst>
      <p:ext uri="{BB962C8B-B14F-4D97-AF65-F5344CB8AC3E}">
        <p14:creationId xmlns:p14="http://schemas.microsoft.com/office/powerpoint/2010/main" val="427034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845D-3A53-4465-910A-6257E4F657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227D3-BADD-40F6-9F38-3A0C0DD7E6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23B88-5CA4-4A09-8D61-169C5BD59291}"/>
              </a:ext>
            </a:extLst>
          </p:cNvPr>
          <p:cNvSpPr>
            <a:spLocks noGrp="1"/>
          </p:cNvSpPr>
          <p:nvPr>
            <p:ph type="dt" sz="half" idx="10"/>
          </p:nvPr>
        </p:nvSpPr>
        <p:spPr/>
        <p:txBody>
          <a:bodyPr/>
          <a:lstStyle/>
          <a:p>
            <a:fld id="{355FAEFB-ADFB-437F-AEB0-03D333D4CACA}" type="datetimeFigureOut">
              <a:rPr lang="en-US" smtClean="0"/>
              <a:t>5/1/2020</a:t>
            </a:fld>
            <a:endParaRPr lang="en-US"/>
          </a:p>
        </p:txBody>
      </p:sp>
      <p:sp>
        <p:nvSpPr>
          <p:cNvPr id="5" name="Footer Placeholder 4">
            <a:extLst>
              <a:ext uri="{FF2B5EF4-FFF2-40B4-BE49-F238E27FC236}">
                <a16:creationId xmlns:a16="http://schemas.microsoft.com/office/drawing/2014/main" id="{0C0C738E-95BF-4A11-A85F-9129ABA59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A7BCE-ECB9-43C8-948B-E1C3B841FCD7}"/>
              </a:ext>
            </a:extLst>
          </p:cNvPr>
          <p:cNvSpPr>
            <a:spLocks noGrp="1"/>
          </p:cNvSpPr>
          <p:nvPr>
            <p:ph type="sldNum" sz="quarter" idx="12"/>
          </p:nvPr>
        </p:nvSpPr>
        <p:spPr/>
        <p:txBody>
          <a:bodyPr/>
          <a:lstStyle/>
          <a:p>
            <a:fld id="{5861607D-CD5E-45C9-BC3F-82E8EB6ACA2E}" type="slidenum">
              <a:rPr lang="en-US" smtClean="0"/>
              <a:t>‹#›</a:t>
            </a:fld>
            <a:endParaRPr lang="en-US"/>
          </a:p>
        </p:txBody>
      </p:sp>
    </p:spTree>
    <p:extLst>
      <p:ext uri="{BB962C8B-B14F-4D97-AF65-F5344CB8AC3E}">
        <p14:creationId xmlns:p14="http://schemas.microsoft.com/office/powerpoint/2010/main" val="68712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4917-79F0-4096-BB2F-5418F1C4B2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254061-9D2D-4595-ACB8-94576C7A6D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4D2C81-C483-4997-AB01-87BF2D52BF46}"/>
              </a:ext>
            </a:extLst>
          </p:cNvPr>
          <p:cNvSpPr>
            <a:spLocks noGrp="1"/>
          </p:cNvSpPr>
          <p:nvPr>
            <p:ph type="dt" sz="half" idx="10"/>
          </p:nvPr>
        </p:nvSpPr>
        <p:spPr/>
        <p:txBody>
          <a:bodyPr/>
          <a:lstStyle/>
          <a:p>
            <a:fld id="{355FAEFB-ADFB-437F-AEB0-03D333D4CACA}" type="datetimeFigureOut">
              <a:rPr lang="en-US" smtClean="0"/>
              <a:t>5/1/2020</a:t>
            </a:fld>
            <a:endParaRPr lang="en-US"/>
          </a:p>
        </p:txBody>
      </p:sp>
      <p:sp>
        <p:nvSpPr>
          <p:cNvPr id="5" name="Footer Placeholder 4">
            <a:extLst>
              <a:ext uri="{FF2B5EF4-FFF2-40B4-BE49-F238E27FC236}">
                <a16:creationId xmlns:a16="http://schemas.microsoft.com/office/drawing/2014/main" id="{CB6E7690-E5AF-4E80-9930-2091CF812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97AFB-3BF9-4EC8-90D7-FB2DBAC87076}"/>
              </a:ext>
            </a:extLst>
          </p:cNvPr>
          <p:cNvSpPr>
            <a:spLocks noGrp="1"/>
          </p:cNvSpPr>
          <p:nvPr>
            <p:ph type="sldNum" sz="quarter" idx="12"/>
          </p:nvPr>
        </p:nvSpPr>
        <p:spPr/>
        <p:txBody>
          <a:bodyPr/>
          <a:lstStyle/>
          <a:p>
            <a:fld id="{5861607D-CD5E-45C9-BC3F-82E8EB6ACA2E}" type="slidenum">
              <a:rPr lang="en-US" smtClean="0"/>
              <a:t>‹#›</a:t>
            </a:fld>
            <a:endParaRPr lang="en-US"/>
          </a:p>
        </p:txBody>
      </p:sp>
    </p:spTree>
    <p:extLst>
      <p:ext uri="{BB962C8B-B14F-4D97-AF65-F5344CB8AC3E}">
        <p14:creationId xmlns:p14="http://schemas.microsoft.com/office/powerpoint/2010/main" val="98783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97A2-8E22-4C19-ACEA-6525E3DCA6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77BDA1-719B-48A2-BCFD-663B4AFD53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BA6D5A-824E-454D-AE1D-D06085E9A6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F480C6-B7BB-428D-9780-1BC37EA2C293}"/>
              </a:ext>
            </a:extLst>
          </p:cNvPr>
          <p:cNvSpPr>
            <a:spLocks noGrp="1"/>
          </p:cNvSpPr>
          <p:nvPr>
            <p:ph type="dt" sz="half" idx="10"/>
          </p:nvPr>
        </p:nvSpPr>
        <p:spPr/>
        <p:txBody>
          <a:bodyPr/>
          <a:lstStyle/>
          <a:p>
            <a:fld id="{355FAEFB-ADFB-437F-AEB0-03D333D4CACA}" type="datetimeFigureOut">
              <a:rPr lang="en-US" smtClean="0"/>
              <a:t>5/1/2020</a:t>
            </a:fld>
            <a:endParaRPr lang="en-US"/>
          </a:p>
        </p:txBody>
      </p:sp>
      <p:sp>
        <p:nvSpPr>
          <p:cNvPr id="6" name="Footer Placeholder 5">
            <a:extLst>
              <a:ext uri="{FF2B5EF4-FFF2-40B4-BE49-F238E27FC236}">
                <a16:creationId xmlns:a16="http://schemas.microsoft.com/office/drawing/2014/main" id="{EC5D3701-890E-4738-9286-FD573D41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DCA2A-190A-4D4C-9435-851A9CD1F3A0}"/>
              </a:ext>
            </a:extLst>
          </p:cNvPr>
          <p:cNvSpPr>
            <a:spLocks noGrp="1"/>
          </p:cNvSpPr>
          <p:nvPr>
            <p:ph type="sldNum" sz="quarter" idx="12"/>
          </p:nvPr>
        </p:nvSpPr>
        <p:spPr/>
        <p:txBody>
          <a:bodyPr/>
          <a:lstStyle/>
          <a:p>
            <a:fld id="{5861607D-CD5E-45C9-BC3F-82E8EB6ACA2E}" type="slidenum">
              <a:rPr lang="en-US" smtClean="0"/>
              <a:t>‹#›</a:t>
            </a:fld>
            <a:endParaRPr lang="en-US"/>
          </a:p>
        </p:txBody>
      </p:sp>
    </p:spTree>
    <p:extLst>
      <p:ext uri="{BB962C8B-B14F-4D97-AF65-F5344CB8AC3E}">
        <p14:creationId xmlns:p14="http://schemas.microsoft.com/office/powerpoint/2010/main" val="386499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032D-BA61-4735-9F9C-F9CB961E5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5268A0-27E1-4E6F-BD43-D68DFF5F97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5AA86A-484E-4C27-9EDC-4A30EF65E90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17649A-1CA5-45C2-83E5-2B3EC037E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27B4AB-A5BE-4D23-94F1-5D22EA1311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E7349B-480D-4953-B295-459F98D9D644}"/>
              </a:ext>
            </a:extLst>
          </p:cNvPr>
          <p:cNvSpPr>
            <a:spLocks noGrp="1"/>
          </p:cNvSpPr>
          <p:nvPr>
            <p:ph type="dt" sz="half" idx="10"/>
          </p:nvPr>
        </p:nvSpPr>
        <p:spPr/>
        <p:txBody>
          <a:bodyPr/>
          <a:lstStyle/>
          <a:p>
            <a:fld id="{355FAEFB-ADFB-437F-AEB0-03D333D4CACA}" type="datetimeFigureOut">
              <a:rPr lang="en-US" smtClean="0"/>
              <a:t>5/1/2020</a:t>
            </a:fld>
            <a:endParaRPr lang="en-US"/>
          </a:p>
        </p:txBody>
      </p:sp>
      <p:sp>
        <p:nvSpPr>
          <p:cNvPr id="8" name="Footer Placeholder 7">
            <a:extLst>
              <a:ext uri="{FF2B5EF4-FFF2-40B4-BE49-F238E27FC236}">
                <a16:creationId xmlns:a16="http://schemas.microsoft.com/office/drawing/2014/main" id="{168B565B-3ACB-4683-9257-5DB0EDC7E6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AF225C-1575-4E55-9CC9-BC709BD4E8CE}"/>
              </a:ext>
            </a:extLst>
          </p:cNvPr>
          <p:cNvSpPr>
            <a:spLocks noGrp="1"/>
          </p:cNvSpPr>
          <p:nvPr>
            <p:ph type="sldNum" sz="quarter" idx="12"/>
          </p:nvPr>
        </p:nvSpPr>
        <p:spPr/>
        <p:txBody>
          <a:bodyPr/>
          <a:lstStyle/>
          <a:p>
            <a:fld id="{5861607D-CD5E-45C9-BC3F-82E8EB6ACA2E}" type="slidenum">
              <a:rPr lang="en-US" smtClean="0"/>
              <a:t>‹#›</a:t>
            </a:fld>
            <a:endParaRPr lang="en-US"/>
          </a:p>
        </p:txBody>
      </p:sp>
    </p:spTree>
    <p:extLst>
      <p:ext uri="{BB962C8B-B14F-4D97-AF65-F5344CB8AC3E}">
        <p14:creationId xmlns:p14="http://schemas.microsoft.com/office/powerpoint/2010/main" val="259795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28F6-0C64-4169-B748-6A02AAF4A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5BA46D-88DD-4A4A-893D-722193E20FB6}"/>
              </a:ext>
            </a:extLst>
          </p:cNvPr>
          <p:cNvSpPr>
            <a:spLocks noGrp="1"/>
          </p:cNvSpPr>
          <p:nvPr>
            <p:ph type="dt" sz="half" idx="10"/>
          </p:nvPr>
        </p:nvSpPr>
        <p:spPr/>
        <p:txBody>
          <a:bodyPr/>
          <a:lstStyle/>
          <a:p>
            <a:fld id="{355FAEFB-ADFB-437F-AEB0-03D333D4CACA}" type="datetimeFigureOut">
              <a:rPr lang="en-US" smtClean="0"/>
              <a:t>5/1/2020</a:t>
            </a:fld>
            <a:endParaRPr lang="en-US"/>
          </a:p>
        </p:txBody>
      </p:sp>
      <p:sp>
        <p:nvSpPr>
          <p:cNvPr id="4" name="Footer Placeholder 3">
            <a:extLst>
              <a:ext uri="{FF2B5EF4-FFF2-40B4-BE49-F238E27FC236}">
                <a16:creationId xmlns:a16="http://schemas.microsoft.com/office/drawing/2014/main" id="{C78450A6-10C3-4AFD-8D9E-04D8B491BA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1857D9-2921-4841-A993-4C44E6FB86EC}"/>
              </a:ext>
            </a:extLst>
          </p:cNvPr>
          <p:cNvSpPr>
            <a:spLocks noGrp="1"/>
          </p:cNvSpPr>
          <p:nvPr>
            <p:ph type="sldNum" sz="quarter" idx="12"/>
          </p:nvPr>
        </p:nvSpPr>
        <p:spPr/>
        <p:txBody>
          <a:bodyPr/>
          <a:lstStyle/>
          <a:p>
            <a:fld id="{5861607D-CD5E-45C9-BC3F-82E8EB6ACA2E}" type="slidenum">
              <a:rPr lang="en-US" smtClean="0"/>
              <a:t>‹#›</a:t>
            </a:fld>
            <a:endParaRPr lang="en-US"/>
          </a:p>
        </p:txBody>
      </p:sp>
    </p:spTree>
    <p:extLst>
      <p:ext uri="{BB962C8B-B14F-4D97-AF65-F5344CB8AC3E}">
        <p14:creationId xmlns:p14="http://schemas.microsoft.com/office/powerpoint/2010/main" val="315249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B64BB-AFA0-4996-8668-4378AA85E28D}"/>
              </a:ext>
            </a:extLst>
          </p:cNvPr>
          <p:cNvSpPr>
            <a:spLocks noGrp="1"/>
          </p:cNvSpPr>
          <p:nvPr>
            <p:ph type="dt" sz="half" idx="10"/>
          </p:nvPr>
        </p:nvSpPr>
        <p:spPr/>
        <p:txBody>
          <a:bodyPr/>
          <a:lstStyle/>
          <a:p>
            <a:fld id="{355FAEFB-ADFB-437F-AEB0-03D333D4CACA}" type="datetimeFigureOut">
              <a:rPr lang="en-US" smtClean="0"/>
              <a:t>5/1/2020</a:t>
            </a:fld>
            <a:endParaRPr lang="en-US"/>
          </a:p>
        </p:txBody>
      </p:sp>
      <p:sp>
        <p:nvSpPr>
          <p:cNvPr id="3" name="Footer Placeholder 2">
            <a:extLst>
              <a:ext uri="{FF2B5EF4-FFF2-40B4-BE49-F238E27FC236}">
                <a16:creationId xmlns:a16="http://schemas.microsoft.com/office/drawing/2014/main" id="{404E5442-F41A-48D2-96EC-6E7705B16E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D7DB99-B9EC-493C-9BDC-EE9BA31CA97D}"/>
              </a:ext>
            </a:extLst>
          </p:cNvPr>
          <p:cNvSpPr>
            <a:spLocks noGrp="1"/>
          </p:cNvSpPr>
          <p:nvPr>
            <p:ph type="sldNum" sz="quarter" idx="12"/>
          </p:nvPr>
        </p:nvSpPr>
        <p:spPr/>
        <p:txBody>
          <a:bodyPr/>
          <a:lstStyle/>
          <a:p>
            <a:fld id="{5861607D-CD5E-45C9-BC3F-82E8EB6ACA2E}" type="slidenum">
              <a:rPr lang="en-US" smtClean="0"/>
              <a:t>‹#›</a:t>
            </a:fld>
            <a:endParaRPr lang="en-US"/>
          </a:p>
        </p:txBody>
      </p:sp>
    </p:spTree>
    <p:extLst>
      <p:ext uri="{BB962C8B-B14F-4D97-AF65-F5344CB8AC3E}">
        <p14:creationId xmlns:p14="http://schemas.microsoft.com/office/powerpoint/2010/main" val="157571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B65C-AEC6-4871-8A42-4880FAAF4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8FDB5A-D34E-4307-9F24-0953796AB8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D95A08-7789-4D8E-99A9-82877F64D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3D540A-CAAC-4ED2-9562-74FB5B72F953}"/>
              </a:ext>
            </a:extLst>
          </p:cNvPr>
          <p:cNvSpPr>
            <a:spLocks noGrp="1"/>
          </p:cNvSpPr>
          <p:nvPr>
            <p:ph type="dt" sz="half" idx="10"/>
          </p:nvPr>
        </p:nvSpPr>
        <p:spPr/>
        <p:txBody>
          <a:bodyPr/>
          <a:lstStyle/>
          <a:p>
            <a:fld id="{355FAEFB-ADFB-437F-AEB0-03D333D4CACA}" type="datetimeFigureOut">
              <a:rPr lang="en-US" smtClean="0"/>
              <a:t>5/1/2020</a:t>
            </a:fld>
            <a:endParaRPr lang="en-US"/>
          </a:p>
        </p:txBody>
      </p:sp>
      <p:sp>
        <p:nvSpPr>
          <p:cNvPr id="6" name="Footer Placeholder 5">
            <a:extLst>
              <a:ext uri="{FF2B5EF4-FFF2-40B4-BE49-F238E27FC236}">
                <a16:creationId xmlns:a16="http://schemas.microsoft.com/office/drawing/2014/main" id="{3F8485BA-A971-4A25-AB2A-1501B3BD4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21F5E-EFC5-4D44-B719-DC8A419C9801}"/>
              </a:ext>
            </a:extLst>
          </p:cNvPr>
          <p:cNvSpPr>
            <a:spLocks noGrp="1"/>
          </p:cNvSpPr>
          <p:nvPr>
            <p:ph type="sldNum" sz="quarter" idx="12"/>
          </p:nvPr>
        </p:nvSpPr>
        <p:spPr/>
        <p:txBody>
          <a:bodyPr/>
          <a:lstStyle/>
          <a:p>
            <a:fld id="{5861607D-CD5E-45C9-BC3F-82E8EB6ACA2E}" type="slidenum">
              <a:rPr lang="en-US" smtClean="0"/>
              <a:t>‹#›</a:t>
            </a:fld>
            <a:endParaRPr lang="en-US"/>
          </a:p>
        </p:txBody>
      </p:sp>
    </p:spTree>
    <p:extLst>
      <p:ext uri="{BB962C8B-B14F-4D97-AF65-F5344CB8AC3E}">
        <p14:creationId xmlns:p14="http://schemas.microsoft.com/office/powerpoint/2010/main" val="185675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B0C1-0F5F-4FCA-93D1-72F09B1EA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E83978-D16B-4A38-B92B-66D7354462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B9A3F6-7C84-4FAB-850C-2EC9DD60E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AEC5BC-5731-4D7A-908A-58033A866038}"/>
              </a:ext>
            </a:extLst>
          </p:cNvPr>
          <p:cNvSpPr>
            <a:spLocks noGrp="1"/>
          </p:cNvSpPr>
          <p:nvPr>
            <p:ph type="dt" sz="half" idx="10"/>
          </p:nvPr>
        </p:nvSpPr>
        <p:spPr/>
        <p:txBody>
          <a:bodyPr/>
          <a:lstStyle/>
          <a:p>
            <a:fld id="{355FAEFB-ADFB-437F-AEB0-03D333D4CACA}" type="datetimeFigureOut">
              <a:rPr lang="en-US" smtClean="0"/>
              <a:t>5/1/2020</a:t>
            </a:fld>
            <a:endParaRPr lang="en-US"/>
          </a:p>
        </p:txBody>
      </p:sp>
      <p:sp>
        <p:nvSpPr>
          <p:cNvPr id="6" name="Footer Placeholder 5">
            <a:extLst>
              <a:ext uri="{FF2B5EF4-FFF2-40B4-BE49-F238E27FC236}">
                <a16:creationId xmlns:a16="http://schemas.microsoft.com/office/drawing/2014/main" id="{C45047D7-C56F-497B-8786-BB8A8081A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322069-F6F5-4961-9CFE-2DFC0A659093}"/>
              </a:ext>
            </a:extLst>
          </p:cNvPr>
          <p:cNvSpPr>
            <a:spLocks noGrp="1"/>
          </p:cNvSpPr>
          <p:nvPr>
            <p:ph type="sldNum" sz="quarter" idx="12"/>
          </p:nvPr>
        </p:nvSpPr>
        <p:spPr/>
        <p:txBody>
          <a:bodyPr/>
          <a:lstStyle/>
          <a:p>
            <a:fld id="{5861607D-CD5E-45C9-BC3F-82E8EB6ACA2E}" type="slidenum">
              <a:rPr lang="en-US" smtClean="0"/>
              <a:t>‹#›</a:t>
            </a:fld>
            <a:endParaRPr lang="en-US"/>
          </a:p>
        </p:txBody>
      </p:sp>
    </p:spTree>
    <p:extLst>
      <p:ext uri="{BB962C8B-B14F-4D97-AF65-F5344CB8AC3E}">
        <p14:creationId xmlns:p14="http://schemas.microsoft.com/office/powerpoint/2010/main" val="306142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3C1D7-85D9-4652-86BE-1F8460D55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DFC118-60F0-408A-9F1A-1347D4C5C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ED7A5-B86E-4DD6-AA21-5EC24A398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FAEFB-ADFB-437F-AEB0-03D333D4CACA}" type="datetimeFigureOut">
              <a:rPr lang="en-US" smtClean="0"/>
              <a:t>5/1/2020</a:t>
            </a:fld>
            <a:endParaRPr lang="en-US"/>
          </a:p>
        </p:txBody>
      </p:sp>
      <p:sp>
        <p:nvSpPr>
          <p:cNvPr id="5" name="Footer Placeholder 4">
            <a:extLst>
              <a:ext uri="{FF2B5EF4-FFF2-40B4-BE49-F238E27FC236}">
                <a16:creationId xmlns:a16="http://schemas.microsoft.com/office/drawing/2014/main" id="{61A64249-D3FB-4F1A-9011-0252BE65D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75BD94-44AC-4EFE-AD5C-0B2598E2C7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1607D-CD5E-45C9-BC3F-82E8EB6ACA2E}" type="slidenum">
              <a:rPr lang="en-US" smtClean="0"/>
              <a:t>‹#›</a:t>
            </a:fld>
            <a:endParaRPr lang="en-US"/>
          </a:p>
        </p:txBody>
      </p:sp>
    </p:spTree>
    <p:extLst>
      <p:ext uri="{BB962C8B-B14F-4D97-AF65-F5344CB8AC3E}">
        <p14:creationId xmlns:p14="http://schemas.microsoft.com/office/powerpoint/2010/main" val="105824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6942" y="604912"/>
            <a:ext cx="10297550" cy="4881488"/>
          </a:xfrm>
        </p:spPr>
        <p:txBody>
          <a:bodyPr>
            <a:normAutofit fontScale="90000"/>
          </a:bodyPr>
          <a:lstStyle/>
          <a:p>
            <a:pPr algn="l"/>
            <a:br>
              <a:rPr lang="en-IN" dirty="0"/>
            </a:br>
            <a:br>
              <a:rPr lang="en-IN" dirty="0"/>
            </a:br>
            <a:br>
              <a:rPr lang="en-IN" dirty="0"/>
            </a:br>
            <a:r>
              <a:rPr lang="en-IN" dirty="0"/>
              <a:t>UNIT-5 (REGIONAL SURGERY-II)</a:t>
            </a:r>
            <a:br>
              <a:rPr lang="en-IN" dirty="0"/>
            </a:br>
            <a:r>
              <a:rPr lang="en-IN" dirty="0"/>
              <a:t>  </a:t>
            </a:r>
            <a:r>
              <a:rPr lang="en-IN" sz="2800" dirty="0"/>
              <a:t>Rectal prolapse, Rectal tear. Atresia ani et recti, Atresia coli,</a:t>
            </a:r>
            <a:br>
              <a:rPr lang="en-IN" sz="2800" dirty="0"/>
            </a:br>
            <a:r>
              <a:rPr lang="en-IN" sz="2800" dirty="0"/>
              <a:t>    Recto-vaginal fistula.</a:t>
            </a:r>
            <a:br>
              <a:rPr lang="en-IN" dirty="0"/>
            </a:br>
            <a:br>
              <a:rPr lang="en-IN" dirty="0"/>
            </a:br>
            <a:br>
              <a:rPr lang="en-IN" dirty="0"/>
            </a:br>
            <a:endParaRPr lang="en-IN" dirty="0"/>
          </a:p>
        </p:txBody>
      </p:sp>
      <p:sp>
        <p:nvSpPr>
          <p:cNvPr id="3" name="Rectangle 2">
            <a:extLst>
              <a:ext uri="{FF2B5EF4-FFF2-40B4-BE49-F238E27FC236}">
                <a16:creationId xmlns:a16="http://schemas.microsoft.com/office/drawing/2014/main" id="{419A25BF-D07D-4290-AB66-9D89920B985D}"/>
              </a:ext>
            </a:extLst>
          </p:cNvPr>
          <p:cNvSpPr/>
          <p:nvPr/>
        </p:nvSpPr>
        <p:spPr>
          <a:xfrm>
            <a:off x="8739188" y="4279811"/>
            <a:ext cx="6096000" cy="1200329"/>
          </a:xfrm>
          <a:prstGeom prst="rect">
            <a:avLst/>
          </a:prstGeom>
        </p:spPr>
        <p:txBody>
          <a:bodyPr>
            <a:spAutoFit/>
          </a:bodyPr>
          <a:lstStyle/>
          <a:p>
            <a:r>
              <a:rPr lang="en-IN" dirty="0" err="1"/>
              <a:t>Dr.</a:t>
            </a:r>
            <a:r>
              <a:rPr lang="en-IN" dirty="0"/>
              <a:t> </a:t>
            </a:r>
            <a:r>
              <a:rPr lang="en-IN" dirty="0" err="1"/>
              <a:t>Mithilesh</a:t>
            </a:r>
            <a:r>
              <a:rPr lang="en-IN" dirty="0"/>
              <a:t> Kumar</a:t>
            </a:r>
            <a:br>
              <a:rPr lang="en-IN" dirty="0"/>
            </a:br>
            <a:r>
              <a:rPr lang="en-IN" dirty="0"/>
              <a:t>     </a:t>
            </a:r>
            <a:r>
              <a:rPr lang="en-IN" dirty="0" err="1"/>
              <a:t>Asstt</a:t>
            </a:r>
            <a:r>
              <a:rPr lang="en-IN" dirty="0"/>
              <a:t>. Cum Jr. Scientist</a:t>
            </a:r>
          </a:p>
          <a:p>
            <a:r>
              <a:rPr lang="en-IN" dirty="0"/>
              <a:t>   </a:t>
            </a:r>
            <a:r>
              <a:rPr lang="en-IN" dirty="0" err="1"/>
              <a:t>Deptt</a:t>
            </a:r>
            <a:r>
              <a:rPr lang="en-IN" dirty="0"/>
              <a:t>.  Of Surgery and Radiology</a:t>
            </a:r>
            <a:br>
              <a:rPr lang="en-IN" dirty="0"/>
            </a:br>
            <a:r>
              <a:rPr lang="en-IN" dirty="0"/>
              <a:t>              BVC, Patna</a:t>
            </a:r>
            <a:endParaRPr lang="en-US" dirty="0"/>
          </a:p>
        </p:txBody>
      </p:sp>
    </p:spTree>
    <p:extLst>
      <p:ext uri="{BB962C8B-B14F-4D97-AF65-F5344CB8AC3E}">
        <p14:creationId xmlns:p14="http://schemas.microsoft.com/office/powerpoint/2010/main" val="369409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9531-D7CB-4C1F-BA3E-D57E279054EA}"/>
              </a:ext>
            </a:extLst>
          </p:cNvPr>
          <p:cNvSpPr>
            <a:spLocks noGrp="1"/>
          </p:cNvSpPr>
          <p:nvPr>
            <p:ph type="title"/>
          </p:nvPr>
        </p:nvSpPr>
        <p:spPr/>
        <p:txBody>
          <a:bodyPr/>
          <a:lstStyle/>
          <a:p>
            <a:pPr algn="ctr"/>
            <a:r>
              <a:rPr lang="en-US" dirty="0"/>
              <a:t>RECTAL TEARS</a:t>
            </a:r>
          </a:p>
        </p:txBody>
      </p:sp>
      <p:sp>
        <p:nvSpPr>
          <p:cNvPr id="3" name="Content Placeholder 2">
            <a:extLst>
              <a:ext uri="{FF2B5EF4-FFF2-40B4-BE49-F238E27FC236}">
                <a16:creationId xmlns:a16="http://schemas.microsoft.com/office/drawing/2014/main" id="{3D835BF5-ED0E-447C-82B1-F5BEACEED970}"/>
              </a:ext>
            </a:extLst>
          </p:cNvPr>
          <p:cNvSpPr>
            <a:spLocks noGrp="1"/>
          </p:cNvSpPr>
          <p:nvPr>
            <p:ph idx="1"/>
          </p:nvPr>
        </p:nvSpPr>
        <p:spPr/>
        <p:txBody>
          <a:bodyPr/>
          <a:lstStyle/>
          <a:p>
            <a:r>
              <a:rPr lang="en-US" dirty="0"/>
              <a:t>Following trauma rectal tears occur.</a:t>
            </a:r>
          </a:p>
          <a:p>
            <a:r>
              <a:rPr lang="en-US" dirty="0"/>
              <a:t>Reported rarely in ruminant.</a:t>
            </a:r>
          </a:p>
          <a:p>
            <a:r>
              <a:rPr lang="en-US" dirty="0"/>
              <a:t>Classification of rectal tears.</a:t>
            </a:r>
          </a:p>
          <a:p>
            <a:r>
              <a:rPr lang="en-US" dirty="0"/>
              <a:t>Grade I tear involve mucosa, or mucosa and submucosa</a:t>
            </a:r>
          </a:p>
          <a:p>
            <a:r>
              <a:rPr lang="en-US" dirty="0"/>
              <a:t>Grade II only musculature ruptured </a:t>
            </a:r>
          </a:p>
          <a:p>
            <a:r>
              <a:rPr lang="en-US" dirty="0"/>
              <a:t>Grade III mucosa, submucosa and muscular layer</a:t>
            </a:r>
          </a:p>
          <a:p>
            <a:r>
              <a:rPr lang="en-US" dirty="0"/>
              <a:t>Grade IV All layers teared extend into abdominal cavity.</a:t>
            </a:r>
          </a:p>
          <a:p>
            <a:r>
              <a:rPr lang="en-US" dirty="0"/>
              <a:t>Diagnosis:- Presence of excessive amounts of blood on the groove. </a:t>
            </a:r>
          </a:p>
        </p:txBody>
      </p:sp>
    </p:spTree>
    <p:extLst>
      <p:ext uri="{BB962C8B-B14F-4D97-AF65-F5344CB8AC3E}">
        <p14:creationId xmlns:p14="http://schemas.microsoft.com/office/powerpoint/2010/main" val="83663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F9B17-5B42-4DC0-858C-E9E73ED2308D}"/>
              </a:ext>
            </a:extLst>
          </p:cNvPr>
          <p:cNvSpPr>
            <a:spLocks noGrp="1"/>
          </p:cNvSpPr>
          <p:nvPr>
            <p:ph idx="1"/>
          </p:nvPr>
        </p:nvSpPr>
        <p:spPr>
          <a:xfrm>
            <a:off x="838200" y="762000"/>
            <a:ext cx="10515600" cy="5414963"/>
          </a:xfrm>
        </p:spPr>
        <p:txBody>
          <a:bodyPr/>
          <a:lstStyle/>
          <a:p>
            <a:r>
              <a:rPr lang="en-US" dirty="0"/>
              <a:t>Easily palpable viscera, signs of shock and peritonitis.</a:t>
            </a:r>
          </a:p>
          <a:p>
            <a:r>
              <a:rPr lang="en-US" dirty="0"/>
              <a:t>Epidural anesthesia relaxes the rectum and anal sphincter.</a:t>
            </a:r>
          </a:p>
          <a:p>
            <a:r>
              <a:rPr lang="en-US" dirty="0"/>
              <a:t>Suturing of rectum is relatively tedious because of its peculiar location.</a:t>
            </a:r>
          </a:p>
          <a:p>
            <a:r>
              <a:rPr lang="en-US" dirty="0"/>
              <a:t>Proctorrhaphy by using continuous chromic catgut.</a:t>
            </a:r>
          </a:p>
          <a:p>
            <a:r>
              <a:rPr lang="en-US" dirty="0"/>
              <a:t>For proximal rectal tear – Right flank laparotomy.</a:t>
            </a:r>
          </a:p>
          <a:p>
            <a:pPr marL="0" indent="0">
              <a:buNone/>
            </a:pPr>
            <a:endParaRPr lang="en-US" dirty="0"/>
          </a:p>
        </p:txBody>
      </p:sp>
    </p:spTree>
    <p:extLst>
      <p:ext uri="{BB962C8B-B14F-4D97-AF65-F5344CB8AC3E}">
        <p14:creationId xmlns:p14="http://schemas.microsoft.com/office/powerpoint/2010/main" val="1517568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B5E0D-743D-41D2-BE06-A998E07DC01C}"/>
              </a:ext>
            </a:extLst>
          </p:cNvPr>
          <p:cNvSpPr>
            <a:spLocks noGrp="1"/>
          </p:cNvSpPr>
          <p:nvPr>
            <p:ph type="title"/>
          </p:nvPr>
        </p:nvSpPr>
        <p:spPr/>
        <p:txBody>
          <a:bodyPr/>
          <a:lstStyle/>
          <a:p>
            <a:pPr algn="ctr"/>
            <a:r>
              <a:rPr lang="en-US" dirty="0"/>
              <a:t>ATRESIA ANI ET RECTI</a:t>
            </a:r>
          </a:p>
        </p:txBody>
      </p:sp>
      <p:sp>
        <p:nvSpPr>
          <p:cNvPr id="3" name="Content Placeholder 2">
            <a:extLst>
              <a:ext uri="{FF2B5EF4-FFF2-40B4-BE49-F238E27FC236}">
                <a16:creationId xmlns:a16="http://schemas.microsoft.com/office/drawing/2014/main" id="{C1EC51A9-D958-4214-8FB6-2B886F0DF104}"/>
              </a:ext>
            </a:extLst>
          </p:cNvPr>
          <p:cNvSpPr>
            <a:spLocks noGrp="1"/>
          </p:cNvSpPr>
          <p:nvPr>
            <p:ph idx="1"/>
          </p:nvPr>
        </p:nvSpPr>
        <p:spPr>
          <a:xfrm>
            <a:off x="838200" y="1825625"/>
            <a:ext cx="10515600" cy="4667250"/>
          </a:xfrm>
        </p:spPr>
        <p:txBody>
          <a:bodyPr>
            <a:normAutofit/>
          </a:bodyPr>
          <a:lstStyle/>
          <a:p>
            <a:r>
              <a:rPr lang="en-US" dirty="0"/>
              <a:t>Atresia ani a congenital is a congenital anomaly in calves, lambs and kids. </a:t>
            </a:r>
          </a:p>
          <a:p>
            <a:r>
              <a:rPr lang="en-US" dirty="0"/>
              <a:t>It is associated with abnormal chromosomes.</a:t>
            </a:r>
          </a:p>
          <a:p>
            <a:r>
              <a:rPr lang="en-US" dirty="0"/>
              <a:t>It is terminal part of G.I. tract located below the root of the tail. </a:t>
            </a:r>
          </a:p>
          <a:p>
            <a:r>
              <a:rPr lang="en-US" dirty="0"/>
              <a:t>Failure of the anal membrane to become perforated, failure of the bowel to become canalized, and interruption of the fetal blood supply to the anus may lead to atresia ani or atresia ani et recti.</a:t>
            </a:r>
          </a:p>
          <a:p>
            <a:pPr marL="0" indent="0">
              <a:buNone/>
            </a:pPr>
            <a:r>
              <a:rPr lang="en-US" dirty="0"/>
              <a:t>CLINICAL SIGNS:- Absence of anal opening, tenesmus, bulging of the </a:t>
            </a:r>
          </a:p>
          <a:p>
            <a:pPr marL="0" indent="0">
              <a:buNone/>
            </a:pPr>
            <a:r>
              <a:rPr lang="en-US" dirty="0"/>
              <a:t>   anal area and manifestation of abdominal discomfort along with </a:t>
            </a:r>
          </a:p>
        </p:txBody>
      </p:sp>
    </p:spTree>
    <p:extLst>
      <p:ext uri="{BB962C8B-B14F-4D97-AF65-F5344CB8AC3E}">
        <p14:creationId xmlns:p14="http://schemas.microsoft.com/office/powerpoint/2010/main" val="104126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0A4A9-0B60-4BE3-AEE1-0CD5FE756DFE}"/>
              </a:ext>
            </a:extLst>
          </p:cNvPr>
          <p:cNvSpPr>
            <a:spLocks noGrp="1"/>
          </p:cNvSpPr>
          <p:nvPr>
            <p:ph idx="1"/>
          </p:nvPr>
        </p:nvSpPr>
        <p:spPr>
          <a:xfrm>
            <a:off x="838200" y="998806"/>
            <a:ext cx="10515600" cy="5178157"/>
          </a:xfrm>
        </p:spPr>
        <p:txBody>
          <a:bodyPr/>
          <a:lstStyle/>
          <a:p>
            <a:r>
              <a:rPr lang="en-US" dirty="0"/>
              <a:t>Distended abdomen.</a:t>
            </a:r>
          </a:p>
          <a:p>
            <a:r>
              <a:rPr lang="en-US" dirty="0"/>
              <a:t>In case of atresia recti, blind end does not bulge out  on applying abdominal pressure</a:t>
            </a:r>
          </a:p>
          <a:p>
            <a:r>
              <a:rPr lang="en-US" dirty="0"/>
              <a:t>Defect is usually located near the pelvic brim.</a:t>
            </a:r>
          </a:p>
          <a:p>
            <a:r>
              <a:rPr lang="en-US" dirty="0"/>
              <a:t>The general condition of calf is more serious if the  malformation is located cranially.</a:t>
            </a:r>
          </a:p>
        </p:txBody>
      </p:sp>
    </p:spTree>
    <p:extLst>
      <p:ext uri="{BB962C8B-B14F-4D97-AF65-F5344CB8AC3E}">
        <p14:creationId xmlns:p14="http://schemas.microsoft.com/office/powerpoint/2010/main" val="702990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BAC8-E6BD-4F65-BC92-36E3337ED764}"/>
              </a:ext>
            </a:extLst>
          </p:cNvPr>
          <p:cNvSpPr>
            <a:spLocks noGrp="1"/>
          </p:cNvSpPr>
          <p:nvPr>
            <p:ph type="title"/>
          </p:nvPr>
        </p:nvSpPr>
        <p:spPr/>
        <p:txBody>
          <a:bodyPr>
            <a:normAutofit/>
          </a:bodyPr>
          <a:lstStyle/>
          <a:p>
            <a:r>
              <a:rPr lang="en-US" dirty="0"/>
              <a:t>Atresia Ani (No Anus)in calf with Recto-Vaginal Fistula in female calf repaired </a:t>
            </a:r>
            <a:endParaRPr lang="en-US" sz="2800" dirty="0"/>
          </a:p>
        </p:txBody>
      </p:sp>
      <p:pic>
        <p:nvPicPr>
          <p:cNvPr id="5" name="Content Placeholder 4">
            <a:extLst>
              <a:ext uri="{FF2B5EF4-FFF2-40B4-BE49-F238E27FC236}">
                <a16:creationId xmlns:a16="http://schemas.microsoft.com/office/drawing/2014/main" id="{28A9968B-C578-4A7C-8E29-6CC331B1D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1134264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7F15-5FCB-4A97-B53F-6344CF0F5637}"/>
              </a:ext>
            </a:extLst>
          </p:cNvPr>
          <p:cNvSpPr>
            <a:spLocks noGrp="1"/>
          </p:cNvSpPr>
          <p:nvPr>
            <p:ph type="title"/>
          </p:nvPr>
        </p:nvSpPr>
        <p:spPr/>
        <p:txBody>
          <a:bodyPr>
            <a:normAutofit fontScale="90000"/>
          </a:bodyPr>
          <a:lstStyle/>
          <a:p>
            <a:r>
              <a:rPr lang="en-US" dirty="0"/>
              <a:t>2-day old female calf suffered from atresia ani and recto-vaginal fistula.  </a:t>
            </a:r>
            <a:br>
              <a:rPr lang="en-US" dirty="0"/>
            </a:br>
            <a:endParaRPr lang="en-US" dirty="0"/>
          </a:p>
        </p:txBody>
      </p:sp>
      <p:pic>
        <p:nvPicPr>
          <p:cNvPr id="5" name="Content Placeholder 4">
            <a:extLst>
              <a:ext uri="{FF2B5EF4-FFF2-40B4-BE49-F238E27FC236}">
                <a16:creationId xmlns:a16="http://schemas.microsoft.com/office/drawing/2014/main" id="{E997500A-318D-43E5-A1FC-241B85C2BB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2012" y="1589649"/>
            <a:ext cx="6710290" cy="4587314"/>
          </a:xfrm>
        </p:spPr>
      </p:pic>
    </p:spTree>
    <p:extLst>
      <p:ext uri="{BB962C8B-B14F-4D97-AF65-F5344CB8AC3E}">
        <p14:creationId xmlns:p14="http://schemas.microsoft.com/office/powerpoint/2010/main" val="268122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4E2D-D040-4CBE-9BFC-D7DC45F39BC5}"/>
              </a:ext>
            </a:extLst>
          </p:cNvPr>
          <p:cNvSpPr>
            <a:spLocks noGrp="1"/>
          </p:cNvSpPr>
          <p:nvPr>
            <p:ph type="title"/>
          </p:nvPr>
        </p:nvSpPr>
        <p:spPr>
          <a:xfrm>
            <a:off x="838200" y="1547446"/>
            <a:ext cx="10515600" cy="385616"/>
          </a:xfrm>
        </p:spPr>
        <p:txBody>
          <a:bodyPr>
            <a:normAutofit fontScale="90000"/>
          </a:bodyPr>
          <a:lstStyle/>
          <a:p>
            <a:r>
              <a:rPr lang="en-US" dirty="0"/>
              <a:t>2-day old male cow calf diagnosed as atresia ani et recti by application of digital abdominal pressure and confirmed later by x ray.  </a:t>
            </a:r>
            <a:br>
              <a:rPr lang="en-US" dirty="0"/>
            </a:br>
            <a:br>
              <a:rPr lang="en-US" dirty="0"/>
            </a:br>
            <a:endParaRPr lang="en-US" dirty="0"/>
          </a:p>
        </p:txBody>
      </p:sp>
      <p:pic>
        <p:nvPicPr>
          <p:cNvPr id="9" name="Content Placeholder 8">
            <a:extLst>
              <a:ext uri="{FF2B5EF4-FFF2-40B4-BE49-F238E27FC236}">
                <a16:creationId xmlns:a16="http://schemas.microsoft.com/office/drawing/2014/main" id="{DD9EF26C-D00E-4A4F-ACF5-08414E7620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9595" y="2346130"/>
            <a:ext cx="5292809" cy="4351338"/>
          </a:xfrm>
        </p:spPr>
      </p:pic>
    </p:spTree>
    <p:extLst>
      <p:ext uri="{BB962C8B-B14F-4D97-AF65-F5344CB8AC3E}">
        <p14:creationId xmlns:p14="http://schemas.microsoft.com/office/powerpoint/2010/main" val="1023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477C-FFAD-415B-8CA0-F52B0E948345}"/>
              </a:ext>
            </a:extLst>
          </p:cNvPr>
          <p:cNvSpPr>
            <a:spLocks noGrp="1"/>
          </p:cNvSpPr>
          <p:nvPr>
            <p:ph type="title"/>
          </p:nvPr>
        </p:nvSpPr>
        <p:spPr/>
        <p:txBody>
          <a:bodyPr>
            <a:normAutofit fontScale="90000"/>
          </a:bodyPr>
          <a:lstStyle/>
          <a:p>
            <a:r>
              <a:rPr lang="en-US" dirty="0"/>
              <a:t>Lateral radiograph of the abdomen in 2-day old calf suffered from atresia ani et recti. Gas is visualized only in the large intestine in front of the pelvis whereas the caudal part of the intestine had a soft tissue density indicates intestinal segmental aplasia.  </a:t>
            </a:r>
            <a:br>
              <a:rPr lang="en-US" dirty="0"/>
            </a:br>
            <a:endParaRPr lang="en-US" sz="2800" dirty="0"/>
          </a:p>
        </p:txBody>
      </p:sp>
      <p:pic>
        <p:nvPicPr>
          <p:cNvPr id="5" name="Content Placeholder 4">
            <a:extLst>
              <a:ext uri="{FF2B5EF4-FFF2-40B4-BE49-F238E27FC236}">
                <a16:creationId xmlns:a16="http://schemas.microsoft.com/office/drawing/2014/main" id="{85E7BB72-6B8C-496A-9C47-5181E9FFCD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2357" y="1839693"/>
            <a:ext cx="7357403" cy="4351338"/>
          </a:xfrm>
        </p:spPr>
      </p:pic>
    </p:spTree>
    <p:extLst>
      <p:ext uri="{BB962C8B-B14F-4D97-AF65-F5344CB8AC3E}">
        <p14:creationId xmlns:p14="http://schemas.microsoft.com/office/powerpoint/2010/main" val="2847378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4E66-C30D-4F05-8839-F8F6D034A1DE}"/>
              </a:ext>
            </a:extLst>
          </p:cNvPr>
          <p:cNvSpPr>
            <a:spLocks noGrp="1"/>
          </p:cNvSpPr>
          <p:nvPr>
            <p:ph type="title"/>
          </p:nvPr>
        </p:nvSpPr>
        <p:spPr/>
        <p:txBody>
          <a:bodyPr>
            <a:normAutofit/>
          </a:bodyPr>
          <a:lstStyle/>
          <a:p>
            <a:r>
              <a:rPr lang="en-US" sz="2800" dirty="0"/>
              <a:t>Plain radiograph showing the presence of multiple air fluid levels in the abdominal cavity (arrows) and gas in the rectum (Atresia Coli)</a:t>
            </a:r>
          </a:p>
        </p:txBody>
      </p:sp>
      <p:pic>
        <p:nvPicPr>
          <p:cNvPr id="5" name="Content Placeholder 4">
            <a:extLst>
              <a:ext uri="{FF2B5EF4-FFF2-40B4-BE49-F238E27FC236}">
                <a16:creationId xmlns:a16="http://schemas.microsoft.com/office/drawing/2014/main" id="{7BEB5724-79CD-4F71-A20D-346D487B29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5902" y="2447778"/>
            <a:ext cx="3446584" cy="2912013"/>
          </a:xfrm>
        </p:spPr>
      </p:pic>
    </p:spTree>
    <p:extLst>
      <p:ext uri="{BB962C8B-B14F-4D97-AF65-F5344CB8AC3E}">
        <p14:creationId xmlns:p14="http://schemas.microsoft.com/office/powerpoint/2010/main" val="18175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71AC6F-F24B-4B9E-AE80-B10459191181}"/>
              </a:ext>
            </a:extLst>
          </p:cNvPr>
          <p:cNvSpPr>
            <a:spLocks noGrp="1"/>
          </p:cNvSpPr>
          <p:nvPr>
            <p:ph idx="1"/>
          </p:nvPr>
        </p:nvSpPr>
        <p:spPr>
          <a:xfrm>
            <a:off x="838200" y="872197"/>
            <a:ext cx="10515600" cy="5304766"/>
          </a:xfrm>
        </p:spPr>
        <p:txBody>
          <a:bodyPr>
            <a:normAutofit lnSpcReduction="10000"/>
          </a:bodyPr>
          <a:lstStyle/>
          <a:p>
            <a:r>
              <a:rPr lang="en-US" dirty="0"/>
              <a:t>TREATMENT:- </a:t>
            </a:r>
          </a:p>
          <a:p>
            <a:r>
              <a:rPr lang="en-US" dirty="0"/>
              <a:t>Animal is controlled in dorsoventral position or lateral position.</a:t>
            </a:r>
          </a:p>
          <a:p>
            <a:r>
              <a:rPr lang="en-US" dirty="0"/>
              <a:t>Anesthesia is attained by local infiltration with xylocaine 2%.</a:t>
            </a:r>
          </a:p>
          <a:p>
            <a:r>
              <a:rPr lang="en-US" dirty="0"/>
              <a:t>A circular incision of 2-3cm diameter in large animal  and 1cm in small animal is excised.</a:t>
            </a:r>
          </a:p>
          <a:p>
            <a:r>
              <a:rPr lang="en-US" dirty="0"/>
              <a:t>Patency of opening is maintained by interrupted sutures..</a:t>
            </a:r>
          </a:p>
          <a:p>
            <a:r>
              <a:rPr lang="en-US" dirty="0"/>
              <a:t>Defecation improved slowly.</a:t>
            </a:r>
          </a:p>
          <a:p>
            <a:r>
              <a:rPr lang="en-US" dirty="0"/>
              <a:t>In case of atresia recti blind end of rectum is freed.</a:t>
            </a:r>
          </a:p>
          <a:p>
            <a:r>
              <a:rPr lang="en-US" dirty="0"/>
              <a:t>In some cases a flank approach to rectum is necessary.</a:t>
            </a:r>
          </a:p>
          <a:p>
            <a:r>
              <a:rPr lang="en-US" dirty="0"/>
              <a:t>The blind end of rectum is dissected free in abdominal cavity moved caudally by traction through pelvic canal processed further same.</a:t>
            </a:r>
          </a:p>
          <a:p>
            <a:pPr marL="0" indent="0">
              <a:buNone/>
            </a:pPr>
            <a:endParaRPr lang="en-US" dirty="0"/>
          </a:p>
          <a:p>
            <a:endParaRPr lang="en-US" dirty="0"/>
          </a:p>
        </p:txBody>
      </p:sp>
    </p:spTree>
    <p:extLst>
      <p:ext uri="{BB962C8B-B14F-4D97-AF65-F5344CB8AC3E}">
        <p14:creationId xmlns:p14="http://schemas.microsoft.com/office/powerpoint/2010/main" val="277889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F527D-29B8-4B58-9D16-DE2D19B0DFAD}"/>
              </a:ext>
            </a:extLst>
          </p:cNvPr>
          <p:cNvSpPr>
            <a:spLocks noGrp="1"/>
          </p:cNvSpPr>
          <p:nvPr>
            <p:ph type="title"/>
          </p:nvPr>
        </p:nvSpPr>
        <p:spPr/>
        <p:txBody>
          <a:bodyPr/>
          <a:lstStyle/>
          <a:p>
            <a:pPr algn="ctr"/>
            <a:r>
              <a:rPr lang="en-US" dirty="0"/>
              <a:t>RECTAL PROLAPSE</a:t>
            </a:r>
          </a:p>
        </p:txBody>
      </p:sp>
      <p:sp>
        <p:nvSpPr>
          <p:cNvPr id="3" name="Content Placeholder 2">
            <a:extLst>
              <a:ext uri="{FF2B5EF4-FFF2-40B4-BE49-F238E27FC236}">
                <a16:creationId xmlns:a16="http://schemas.microsoft.com/office/drawing/2014/main" id="{C34E9994-41E0-4ABC-85CF-49AAC022188F}"/>
              </a:ext>
            </a:extLst>
          </p:cNvPr>
          <p:cNvSpPr>
            <a:spLocks noGrp="1"/>
          </p:cNvSpPr>
          <p:nvPr>
            <p:ph idx="1"/>
          </p:nvPr>
        </p:nvSpPr>
        <p:spPr/>
        <p:txBody>
          <a:bodyPr/>
          <a:lstStyle/>
          <a:p>
            <a:r>
              <a:rPr lang="en-US" dirty="0"/>
              <a:t>Observed in cattle, buffaloes and small ruminants.</a:t>
            </a:r>
          </a:p>
          <a:p>
            <a:r>
              <a:rPr lang="en-US" dirty="0"/>
              <a:t>Result of prolonged tenesmus, increased intraabdominal pressure due to bloat, rectal inflammation and irritation, diarrhea  and act of parturition.</a:t>
            </a:r>
          </a:p>
          <a:p>
            <a:r>
              <a:rPr lang="en-US" dirty="0"/>
              <a:t>Also due to intestinal neoplasia, foreign body, perineal hernia, constipation and congenital defects.</a:t>
            </a:r>
          </a:p>
          <a:p>
            <a:r>
              <a:rPr lang="en-US" dirty="0"/>
              <a:t>Incomplete – only prolapse of mucosa.</a:t>
            </a:r>
          </a:p>
          <a:p>
            <a:r>
              <a:rPr lang="en-US" dirty="0"/>
              <a:t>Complete – rectal wall prolapse.</a:t>
            </a:r>
          </a:p>
          <a:p>
            <a:r>
              <a:rPr lang="en-US" dirty="0"/>
              <a:t>Contamination and trauma of prolapse in contact with air.</a:t>
            </a:r>
          </a:p>
        </p:txBody>
      </p:sp>
    </p:spTree>
    <p:extLst>
      <p:ext uri="{BB962C8B-B14F-4D97-AF65-F5344CB8AC3E}">
        <p14:creationId xmlns:p14="http://schemas.microsoft.com/office/powerpoint/2010/main" val="2553329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B482E-BBAA-49E5-A5C2-47193922502C}"/>
              </a:ext>
            </a:extLst>
          </p:cNvPr>
          <p:cNvSpPr>
            <a:spLocks noGrp="1"/>
          </p:cNvSpPr>
          <p:nvPr>
            <p:ph idx="1"/>
          </p:nvPr>
        </p:nvSpPr>
        <p:spPr>
          <a:xfrm>
            <a:off x="838200" y="984738"/>
            <a:ext cx="10515600" cy="5192225"/>
          </a:xfrm>
        </p:spPr>
        <p:txBody>
          <a:bodyPr/>
          <a:lstStyle/>
          <a:p>
            <a:r>
              <a:rPr lang="en-US" dirty="0"/>
              <a:t>Post-operative care</a:t>
            </a:r>
          </a:p>
          <a:p>
            <a:r>
              <a:rPr lang="en-US" dirty="0"/>
              <a:t>(</a:t>
            </a:r>
            <a:r>
              <a:rPr lang="en-US" dirty="0" err="1"/>
              <a:t>i</a:t>
            </a:r>
            <a:r>
              <a:rPr lang="en-US" dirty="0"/>
              <a:t>) Kept on liquid food.</a:t>
            </a:r>
          </a:p>
          <a:p>
            <a:r>
              <a:rPr lang="en-US" dirty="0"/>
              <a:t>(ii) Antibiotic should be given 3 to 4 days.</a:t>
            </a:r>
          </a:p>
          <a:p>
            <a:r>
              <a:rPr lang="en-US" dirty="0"/>
              <a:t>(iii) Suture removed 10-12 days.</a:t>
            </a:r>
          </a:p>
          <a:p>
            <a:endParaRPr lang="en-US" dirty="0"/>
          </a:p>
        </p:txBody>
      </p:sp>
    </p:spTree>
    <p:extLst>
      <p:ext uri="{BB962C8B-B14F-4D97-AF65-F5344CB8AC3E}">
        <p14:creationId xmlns:p14="http://schemas.microsoft.com/office/powerpoint/2010/main" val="1195762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DA7B-2A9E-495D-A7C9-0FF15C9F5872}"/>
              </a:ext>
            </a:extLst>
          </p:cNvPr>
          <p:cNvSpPr>
            <a:spLocks noGrp="1"/>
          </p:cNvSpPr>
          <p:nvPr>
            <p:ph type="title"/>
          </p:nvPr>
        </p:nvSpPr>
        <p:spPr/>
        <p:txBody>
          <a:bodyPr/>
          <a:lstStyle/>
          <a:p>
            <a:pPr algn="ctr"/>
            <a:r>
              <a:rPr lang="en-US" dirty="0"/>
              <a:t>ATRESIA COLI</a:t>
            </a:r>
          </a:p>
        </p:txBody>
      </p:sp>
      <p:sp>
        <p:nvSpPr>
          <p:cNvPr id="3" name="Content Placeholder 2">
            <a:extLst>
              <a:ext uri="{FF2B5EF4-FFF2-40B4-BE49-F238E27FC236}">
                <a16:creationId xmlns:a16="http://schemas.microsoft.com/office/drawing/2014/main" id="{1C3D5694-E47C-4461-9CBC-6F1B88C28354}"/>
              </a:ext>
            </a:extLst>
          </p:cNvPr>
          <p:cNvSpPr>
            <a:spLocks noGrp="1"/>
          </p:cNvSpPr>
          <p:nvPr>
            <p:ph idx="1"/>
          </p:nvPr>
        </p:nvSpPr>
        <p:spPr/>
        <p:txBody>
          <a:bodyPr/>
          <a:lstStyle/>
          <a:p>
            <a:r>
              <a:rPr lang="en-US" dirty="0"/>
              <a:t>Congenital anomaly.</a:t>
            </a:r>
          </a:p>
          <a:p>
            <a:r>
              <a:rPr lang="en-US" dirty="0"/>
              <a:t>Lack of development or closure of colon.</a:t>
            </a:r>
          </a:p>
          <a:p>
            <a:r>
              <a:rPr lang="en-US" dirty="0"/>
              <a:t>Reported in cow calves and lambs.</a:t>
            </a:r>
          </a:p>
          <a:p>
            <a:r>
              <a:rPr lang="en-US" dirty="0"/>
              <a:t>Etiology:-Early pregnancy diagnosis by amniotic palpation before 42 days gestation lead to subsequent damage to amniotic vesicles and fetal blood supply to the intestine cause congenital condition.</a:t>
            </a:r>
          </a:p>
          <a:p>
            <a:r>
              <a:rPr lang="en-US" dirty="0"/>
              <a:t>It disrupts organogenesis.</a:t>
            </a:r>
          </a:p>
          <a:p>
            <a:r>
              <a:rPr lang="en-US" dirty="0"/>
              <a:t>Lack of tail, kidney agenesis, umbilical hernia, cryptorchidism has been also reported.</a:t>
            </a:r>
          </a:p>
          <a:p>
            <a:endParaRPr lang="en-US" dirty="0"/>
          </a:p>
        </p:txBody>
      </p:sp>
    </p:spTree>
    <p:extLst>
      <p:ext uri="{BB962C8B-B14F-4D97-AF65-F5344CB8AC3E}">
        <p14:creationId xmlns:p14="http://schemas.microsoft.com/office/powerpoint/2010/main" val="24003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59098-09A2-48D2-8B98-A41EB8A5E7C7}"/>
              </a:ext>
            </a:extLst>
          </p:cNvPr>
          <p:cNvSpPr>
            <a:spLocks noGrp="1"/>
          </p:cNvSpPr>
          <p:nvPr>
            <p:ph idx="1"/>
          </p:nvPr>
        </p:nvSpPr>
        <p:spPr>
          <a:xfrm>
            <a:off x="838200" y="1097280"/>
            <a:ext cx="10515600" cy="5079683"/>
          </a:xfrm>
        </p:spPr>
        <p:txBody>
          <a:bodyPr/>
          <a:lstStyle/>
          <a:p>
            <a:r>
              <a:rPr lang="en-US" dirty="0"/>
              <a:t>CLINICAL SIGNS:- </a:t>
            </a:r>
          </a:p>
          <a:p>
            <a:r>
              <a:rPr lang="en-US" dirty="0"/>
              <a:t>Absence of faeces since birth, abdominal distension, dehydration and progressive depression.</a:t>
            </a:r>
          </a:p>
          <a:p>
            <a:r>
              <a:rPr lang="en-US" dirty="0"/>
              <a:t>Acute abdominal pain after colostrum consumption.</a:t>
            </a:r>
          </a:p>
          <a:p>
            <a:r>
              <a:rPr lang="en-US" dirty="0"/>
              <a:t>Depression and abdominal distension. </a:t>
            </a:r>
          </a:p>
          <a:p>
            <a:r>
              <a:rPr lang="en-US" dirty="0"/>
              <a:t>DIAAGNOSIS:-</a:t>
            </a:r>
          </a:p>
          <a:p>
            <a:r>
              <a:rPr lang="en-US" dirty="0"/>
              <a:t>History and clinical signs and confirmed by right flank exploratory laparotomy.</a:t>
            </a:r>
          </a:p>
          <a:p>
            <a:r>
              <a:rPr lang="en-US" dirty="0"/>
              <a:t>Radiographs shows gaseous distention of large intestine with absence of fecal material in distended colon. </a:t>
            </a:r>
          </a:p>
        </p:txBody>
      </p:sp>
    </p:spTree>
    <p:extLst>
      <p:ext uri="{BB962C8B-B14F-4D97-AF65-F5344CB8AC3E}">
        <p14:creationId xmlns:p14="http://schemas.microsoft.com/office/powerpoint/2010/main" val="1500377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AB128-BBEA-4C0E-88A6-614553BD1EED}"/>
              </a:ext>
            </a:extLst>
          </p:cNvPr>
          <p:cNvSpPr>
            <a:spLocks noGrp="1"/>
          </p:cNvSpPr>
          <p:nvPr>
            <p:ph idx="1"/>
          </p:nvPr>
        </p:nvSpPr>
        <p:spPr>
          <a:xfrm>
            <a:off x="838200" y="900332"/>
            <a:ext cx="10515600" cy="5276631"/>
          </a:xfrm>
        </p:spPr>
        <p:txBody>
          <a:bodyPr/>
          <a:lstStyle/>
          <a:p>
            <a:r>
              <a:rPr lang="en-US" dirty="0"/>
              <a:t> Per rectal passage of a well lubricated flexible tube that meets resistance at 10 to 20cm of insertion indicates atresia.</a:t>
            </a:r>
          </a:p>
          <a:p>
            <a:r>
              <a:rPr lang="en-US" dirty="0"/>
              <a:t>The tube should not forcefully advanced as the fragile colon is easily torn.</a:t>
            </a:r>
          </a:p>
          <a:p>
            <a:r>
              <a:rPr lang="en-US" dirty="0"/>
              <a:t>Enema contraindicated.</a:t>
            </a:r>
          </a:p>
          <a:p>
            <a:r>
              <a:rPr lang="en-US" dirty="0"/>
              <a:t>TREATMENT :- Surgery is considered urgent.</a:t>
            </a:r>
          </a:p>
          <a:p>
            <a:r>
              <a:rPr lang="en-US" dirty="0"/>
              <a:t>Distension of large intestine leads to ischaemic necrosis, perforation and peritonitis.</a:t>
            </a:r>
          </a:p>
          <a:p>
            <a:r>
              <a:rPr lang="en-US" dirty="0"/>
              <a:t>Preoperative correction of dehydration, acid base status and abs administered.</a:t>
            </a:r>
          </a:p>
        </p:txBody>
      </p:sp>
    </p:spTree>
    <p:extLst>
      <p:ext uri="{BB962C8B-B14F-4D97-AF65-F5344CB8AC3E}">
        <p14:creationId xmlns:p14="http://schemas.microsoft.com/office/powerpoint/2010/main" val="120823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FC7-6B34-497C-B1BC-14B6E7F18266}"/>
              </a:ext>
            </a:extLst>
          </p:cNvPr>
          <p:cNvSpPr>
            <a:spLocks noGrp="1"/>
          </p:cNvSpPr>
          <p:nvPr>
            <p:ph type="title"/>
          </p:nvPr>
        </p:nvSpPr>
        <p:spPr>
          <a:xfrm>
            <a:off x="838200" y="365125"/>
            <a:ext cx="10515600" cy="1927909"/>
          </a:xfrm>
        </p:spPr>
        <p:txBody>
          <a:bodyPr>
            <a:normAutofit/>
          </a:bodyPr>
          <a:lstStyle/>
          <a:p>
            <a:r>
              <a:rPr lang="en-US" sz="2800" dirty="0"/>
              <a:t>Contrast radiograph revealing the presence of stenosis at the junction between the colon and rectum (black arrows) and barium sulphate which was passed through a narrow canal and was then blocked at a blind sac (white arrow)</a:t>
            </a:r>
          </a:p>
        </p:txBody>
      </p:sp>
      <p:pic>
        <p:nvPicPr>
          <p:cNvPr id="5" name="Content Placeholder 4">
            <a:extLst>
              <a:ext uri="{FF2B5EF4-FFF2-40B4-BE49-F238E27FC236}">
                <a16:creationId xmlns:a16="http://schemas.microsoft.com/office/drawing/2014/main" id="{7BC35C6E-B9F2-40E4-8B8D-81CE9AFE10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1834" y="2841674"/>
            <a:ext cx="3784209" cy="2504049"/>
          </a:xfrm>
        </p:spPr>
      </p:pic>
    </p:spTree>
    <p:extLst>
      <p:ext uri="{BB962C8B-B14F-4D97-AF65-F5344CB8AC3E}">
        <p14:creationId xmlns:p14="http://schemas.microsoft.com/office/powerpoint/2010/main" val="238791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0E4DB-E79C-4AC4-B247-BEB036A31A39}"/>
              </a:ext>
            </a:extLst>
          </p:cNvPr>
          <p:cNvSpPr>
            <a:spLocks noGrp="1"/>
          </p:cNvSpPr>
          <p:nvPr>
            <p:ph idx="1"/>
          </p:nvPr>
        </p:nvSpPr>
        <p:spPr>
          <a:xfrm>
            <a:off x="758483" y="956604"/>
            <a:ext cx="10515600" cy="5085422"/>
          </a:xfrm>
        </p:spPr>
        <p:txBody>
          <a:bodyPr/>
          <a:lstStyle/>
          <a:p>
            <a:r>
              <a:rPr lang="en-US" dirty="0"/>
              <a:t>Right flank laparotomy done under general anaesthesia alongwith local anaesthesia.</a:t>
            </a:r>
          </a:p>
          <a:p>
            <a:r>
              <a:rPr lang="en-US" dirty="0"/>
              <a:t>Proximal distended blind is first exteriorized and dissected free from the mesenteric attachment.</a:t>
            </a:r>
          </a:p>
          <a:p>
            <a:r>
              <a:rPr lang="en-US" dirty="0"/>
              <a:t>Meconium is evacuated through enterotomy of proximal blind end.</a:t>
            </a:r>
          </a:p>
          <a:p>
            <a:r>
              <a:rPr lang="en-US" dirty="0"/>
              <a:t>The distended proximal blind of the spiral loop of the ascending colon is resected to level where a more diameter of proximal loop exists. </a:t>
            </a:r>
          </a:p>
          <a:p>
            <a:r>
              <a:rPr lang="en-US" dirty="0"/>
              <a:t>End to end or side to side anastomosis of the proximal loop of the ascending colon to the descending colon is done. </a:t>
            </a:r>
          </a:p>
          <a:p>
            <a:r>
              <a:rPr lang="en-US" dirty="0"/>
              <a:t>One layer inversion technique has superior for colonic anastomosis.</a:t>
            </a:r>
          </a:p>
          <a:p>
            <a:endParaRPr lang="en-US" dirty="0"/>
          </a:p>
        </p:txBody>
      </p:sp>
    </p:spTree>
    <p:extLst>
      <p:ext uri="{BB962C8B-B14F-4D97-AF65-F5344CB8AC3E}">
        <p14:creationId xmlns:p14="http://schemas.microsoft.com/office/powerpoint/2010/main" val="153111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ADFA59-BABB-45D4-892A-B709A93998E5}"/>
              </a:ext>
            </a:extLst>
          </p:cNvPr>
          <p:cNvSpPr>
            <a:spLocks noGrp="1"/>
          </p:cNvSpPr>
          <p:nvPr>
            <p:ph idx="1"/>
          </p:nvPr>
        </p:nvSpPr>
        <p:spPr>
          <a:xfrm>
            <a:off x="711591" y="953427"/>
            <a:ext cx="10515600" cy="5194155"/>
          </a:xfrm>
        </p:spPr>
        <p:txBody>
          <a:bodyPr/>
          <a:lstStyle/>
          <a:p>
            <a:r>
              <a:rPr lang="en-US" dirty="0"/>
              <a:t>Second row of continuous chromic catgut sutures can used to prevent leakage.</a:t>
            </a:r>
          </a:p>
          <a:p>
            <a:r>
              <a:rPr lang="en-US" dirty="0"/>
              <a:t>The laparotomy wound closed routinely.</a:t>
            </a:r>
          </a:p>
          <a:p>
            <a:r>
              <a:rPr lang="en-US" dirty="0"/>
              <a:t>Whole milk diet divided into 4 to 6 </a:t>
            </a:r>
            <a:r>
              <a:rPr lang="en-US"/>
              <a:t>meals daily.</a:t>
            </a:r>
            <a:endParaRPr lang="en-US" dirty="0"/>
          </a:p>
        </p:txBody>
      </p:sp>
    </p:spTree>
    <p:extLst>
      <p:ext uri="{BB962C8B-B14F-4D97-AF65-F5344CB8AC3E}">
        <p14:creationId xmlns:p14="http://schemas.microsoft.com/office/powerpoint/2010/main" val="1765294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4151-0CE1-4C81-A223-EABCEAC7B523}"/>
              </a:ext>
            </a:extLst>
          </p:cNvPr>
          <p:cNvSpPr>
            <a:spLocks noGrp="1"/>
          </p:cNvSpPr>
          <p:nvPr>
            <p:ph type="title"/>
          </p:nvPr>
        </p:nvSpPr>
        <p:spPr/>
        <p:txBody>
          <a:bodyPr/>
          <a:lstStyle/>
          <a:p>
            <a:pPr algn="ctr"/>
            <a:r>
              <a:rPr lang="en-US" dirty="0"/>
              <a:t>RECTOVAGINAL FISTULA</a:t>
            </a:r>
          </a:p>
        </p:txBody>
      </p:sp>
      <p:sp>
        <p:nvSpPr>
          <p:cNvPr id="3" name="Content Placeholder 2">
            <a:extLst>
              <a:ext uri="{FF2B5EF4-FFF2-40B4-BE49-F238E27FC236}">
                <a16:creationId xmlns:a16="http://schemas.microsoft.com/office/drawing/2014/main" id="{43FC85F1-28E0-4F89-8256-1488C531D077}"/>
              </a:ext>
            </a:extLst>
          </p:cNvPr>
          <p:cNvSpPr>
            <a:spLocks noGrp="1"/>
          </p:cNvSpPr>
          <p:nvPr>
            <p:ph idx="1"/>
          </p:nvPr>
        </p:nvSpPr>
        <p:spPr>
          <a:xfrm>
            <a:off x="838200" y="1825625"/>
            <a:ext cx="10515600" cy="4800258"/>
          </a:xfrm>
        </p:spPr>
        <p:txBody>
          <a:bodyPr>
            <a:normAutofit/>
          </a:bodyPr>
          <a:lstStyle/>
          <a:p>
            <a:r>
              <a:rPr lang="en-US" dirty="0"/>
              <a:t>A fistula is an abnormal connection between two organs.</a:t>
            </a:r>
          </a:p>
          <a:p>
            <a:r>
              <a:rPr lang="en-US" dirty="0"/>
              <a:t>Rectovaginal fistula is abnormal connection between rectum and vagina .</a:t>
            </a:r>
          </a:p>
          <a:p>
            <a:r>
              <a:rPr lang="en-US" dirty="0"/>
              <a:t>SYMTOMS-</a:t>
            </a:r>
          </a:p>
          <a:p>
            <a:r>
              <a:rPr lang="en-US" dirty="0"/>
              <a:t>Bowel contents leak through the fistula allowing gas or stool to pass through vagina.</a:t>
            </a:r>
          </a:p>
          <a:p>
            <a:r>
              <a:rPr lang="en-US" dirty="0"/>
              <a:t> Pain while making bowel movements.</a:t>
            </a:r>
          </a:p>
          <a:p>
            <a:r>
              <a:rPr lang="en-US" dirty="0"/>
              <a:t>Smelly discharge from vulva.</a:t>
            </a:r>
          </a:p>
          <a:p>
            <a:r>
              <a:rPr lang="en-US" dirty="0"/>
              <a:t>Repeated vaginal infection.</a:t>
            </a:r>
          </a:p>
        </p:txBody>
      </p:sp>
    </p:spTree>
    <p:extLst>
      <p:ext uri="{BB962C8B-B14F-4D97-AF65-F5344CB8AC3E}">
        <p14:creationId xmlns:p14="http://schemas.microsoft.com/office/powerpoint/2010/main" val="3915472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52433-0828-4849-A23D-81AC73E6AC14}"/>
              </a:ext>
            </a:extLst>
          </p:cNvPr>
          <p:cNvSpPr>
            <a:spLocks noGrp="1"/>
          </p:cNvSpPr>
          <p:nvPr>
            <p:ph idx="1"/>
          </p:nvPr>
        </p:nvSpPr>
        <p:spPr>
          <a:xfrm>
            <a:off x="838200" y="970671"/>
            <a:ext cx="10515600" cy="5206292"/>
          </a:xfrm>
        </p:spPr>
        <p:txBody>
          <a:bodyPr/>
          <a:lstStyle/>
          <a:p>
            <a:r>
              <a:rPr lang="en-US" dirty="0"/>
              <a:t>Rectovaginal fistula with atresia ani is a congenital condition.</a:t>
            </a:r>
          </a:p>
          <a:p>
            <a:r>
              <a:rPr lang="en-US" dirty="0"/>
              <a:t>Delayed cases showed depression, dehydration and distention of abdomen. </a:t>
            </a:r>
          </a:p>
        </p:txBody>
      </p:sp>
    </p:spTree>
    <p:extLst>
      <p:ext uri="{BB962C8B-B14F-4D97-AF65-F5344CB8AC3E}">
        <p14:creationId xmlns:p14="http://schemas.microsoft.com/office/powerpoint/2010/main" val="4257255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FC52BFB7-2362-42BF-9B6A-74F28567FD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0319" y="1195754"/>
            <a:ext cx="6260123" cy="5303520"/>
          </a:xfrm>
        </p:spPr>
      </p:pic>
    </p:spTree>
    <p:extLst>
      <p:ext uri="{BB962C8B-B14F-4D97-AF65-F5344CB8AC3E}">
        <p14:creationId xmlns:p14="http://schemas.microsoft.com/office/powerpoint/2010/main" val="366708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B82D0-037D-4A8E-84F6-FFCA8A51A28C}"/>
              </a:ext>
            </a:extLst>
          </p:cNvPr>
          <p:cNvSpPr>
            <a:spLocks noGrp="1"/>
          </p:cNvSpPr>
          <p:nvPr>
            <p:ph idx="1"/>
          </p:nvPr>
        </p:nvSpPr>
        <p:spPr>
          <a:xfrm>
            <a:off x="838200" y="817418"/>
            <a:ext cx="10515600" cy="5359545"/>
          </a:xfrm>
        </p:spPr>
        <p:txBody>
          <a:bodyPr/>
          <a:lstStyle/>
          <a:p>
            <a:r>
              <a:rPr lang="en-US" dirty="0"/>
              <a:t>Early treatment is necessary to prevent necrosis.</a:t>
            </a:r>
          </a:p>
          <a:p>
            <a:r>
              <a:rPr lang="en-US" dirty="0"/>
              <a:t>DIAGNOSIS:- Visual observation of mass, varied length from anus.</a:t>
            </a:r>
          </a:p>
          <a:p>
            <a:r>
              <a:rPr lang="en-US" dirty="0"/>
              <a:t>Recent case short length and mucosa is bright red.</a:t>
            </a:r>
          </a:p>
          <a:p>
            <a:r>
              <a:rPr lang="en-US" dirty="0"/>
              <a:t>Delayed case red and black mucosa, solid, necrosed.</a:t>
            </a:r>
          </a:p>
          <a:p>
            <a:r>
              <a:rPr lang="en-US" dirty="0"/>
              <a:t>TREATMENT: In fresh case involves short length reduced after lavage </a:t>
            </a:r>
          </a:p>
          <a:p>
            <a:pPr marL="0" indent="0">
              <a:buNone/>
            </a:pPr>
            <a:r>
              <a:rPr lang="en-US" dirty="0"/>
              <a:t>   a warm astringent solution (Pop In) application and topical    </a:t>
            </a:r>
          </a:p>
          <a:p>
            <a:pPr marL="0" indent="0">
              <a:buNone/>
            </a:pPr>
            <a:r>
              <a:rPr lang="en-US" dirty="0"/>
              <a:t>    anesthetics base.</a:t>
            </a:r>
          </a:p>
          <a:p>
            <a:r>
              <a:rPr lang="en-US" dirty="0"/>
              <a:t>Purse string suture used to narrow the anus opening.</a:t>
            </a:r>
          </a:p>
          <a:p>
            <a:r>
              <a:rPr lang="en-US" dirty="0"/>
              <a:t>Local dressing done with antiseptic solution</a:t>
            </a:r>
          </a:p>
          <a:p>
            <a:r>
              <a:rPr lang="en-US" dirty="0"/>
              <a:t>Local anesthetic could used and epidural anesthetic can be used.</a:t>
            </a:r>
          </a:p>
        </p:txBody>
      </p:sp>
    </p:spTree>
    <p:extLst>
      <p:ext uri="{BB962C8B-B14F-4D97-AF65-F5344CB8AC3E}">
        <p14:creationId xmlns:p14="http://schemas.microsoft.com/office/powerpoint/2010/main" val="364108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7F15-5FCB-4A97-B53F-6344CF0F5637}"/>
              </a:ext>
            </a:extLst>
          </p:cNvPr>
          <p:cNvSpPr>
            <a:spLocks noGrp="1"/>
          </p:cNvSpPr>
          <p:nvPr>
            <p:ph type="title"/>
          </p:nvPr>
        </p:nvSpPr>
        <p:spPr/>
        <p:txBody>
          <a:bodyPr>
            <a:normAutofit fontScale="90000"/>
          </a:bodyPr>
          <a:lstStyle/>
          <a:p>
            <a:r>
              <a:rPr lang="en-US" dirty="0"/>
              <a:t>2-day old female calf suffered from atresia ani and recto-vaginal fistula.  </a:t>
            </a:r>
            <a:br>
              <a:rPr lang="en-US" dirty="0"/>
            </a:br>
            <a:endParaRPr lang="en-US" dirty="0"/>
          </a:p>
        </p:txBody>
      </p:sp>
      <p:pic>
        <p:nvPicPr>
          <p:cNvPr id="5" name="Content Placeholder 4">
            <a:extLst>
              <a:ext uri="{FF2B5EF4-FFF2-40B4-BE49-F238E27FC236}">
                <a16:creationId xmlns:a16="http://schemas.microsoft.com/office/drawing/2014/main" id="{E997500A-318D-43E5-A1FC-241B85C2BB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2012" y="1589649"/>
            <a:ext cx="6710290" cy="4587314"/>
          </a:xfrm>
        </p:spPr>
      </p:pic>
    </p:spTree>
    <p:extLst>
      <p:ext uri="{BB962C8B-B14F-4D97-AF65-F5344CB8AC3E}">
        <p14:creationId xmlns:p14="http://schemas.microsoft.com/office/powerpoint/2010/main" val="2969757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A4DA-1783-4991-943E-A35DA5DAD349}"/>
              </a:ext>
            </a:extLst>
          </p:cNvPr>
          <p:cNvSpPr>
            <a:spLocks noGrp="1"/>
          </p:cNvSpPr>
          <p:nvPr>
            <p:ph type="title"/>
          </p:nvPr>
        </p:nvSpPr>
        <p:spPr/>
        <p:txBody>
          <a:bodyPr/>
          <a:lstStyle/>
          <a:p>
            <a:r>
              <a:rPr lang="en-US" dirty="0"/>
              <a:t>2-3cm circular incision of atresia ani</a:t>
            </a:r>
          </a:p>
        </p:txBody>
      </p:sp>
      <p:pic>
        <p:nvPicPr>
          <p:cNvPr id="5" name="Content Placeholder 4">
            <a:extLst>
              <a:ext uri="{FF2B5EF4-FFF2-40B4-BE49-F238E27FC236}">
                <a16:creationId xmlns:a16="http://schemas.microsoft.com/office/drawing/2014/main" id="{73DF8CCC-A280-493E-A46A-3A00E063D1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8615" y="2504049"/>
            <a:ext cx="3854547" cy="2841674"/>
          </a:xfrm>
        </p:spPr>
      </p:pic>
    </p:spTree>
    <p:extLst>
      <p:ext uri="{BB962C8B-B14F-4D97-AF65-F5344CB8AC3E}">
        <p14:creationId xmlns:p14="http://schemas.microsoft.com/office/powerpoint/2010/main" val="320780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CAA2-7F7B-4C1F-A78E-C907751269A6}"/>
              </a:ext>
            </a:extLst>
          </p:cNvPr>
          <p:cNvSpPr>
            <a:spLocks noGrp="1"/>
          </p:cNvSpPr>
          <p:nvPr>
            <p:ph type="title"/>
          </p:nvPr>
        </p:nvSpPr>
        <p:spPr/>
        <p:txBody>
          <a:bodyPr>
            <a:normAutofit fontScale="90000"/>
          </a:bodyPr>
          <a:lstStyle/>
          <a:p>
            <a:r>
              <a:rPr lang="en-US" dirty="0"/>
              <a:t>A female cross-bred cow calf affected with congenital rectovaginal fistula cum atresia ani and vulvular fusion</a:t>
            </a:r>
            <a:endParaRPr lang="en-US" sz="2400" dirty="0"/>
          </a:p>
        </p:txBody>
      </p:sp>
      <p:pic>
        <p:nvPicPr>
          <p:cNvPr id="5" name="Content Placeholder 4">
            <a:extLst>
              <a:ext uri="{FF2B5EF4-FFF2-40B4-BE49-F238E27FC236}">
                <a16:creationId xmlns:a16="http://schemas.microsoft.com/office/drawing/2014/main" id="{839F8BC5-82C7-4EC0-BB3C-46D800C4C2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4927" y="1825625"/>
            <a:ext cx="5562145" cy="4351338"/>
          </a:xfrm>
        </p:spPr>
      </p:pic>
    </p:spTree>
    <p:extLst>
      <p:ext uri="{BB962C8B-B14F-4D97-AF65-F5344CB8AC3E}">
        <p14:creationId xmlns:p14="http://schemas.microsoft.com/office/powerpoint/2010/main" val="2401441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77A1-B195-45BC-87B0-C56E0102C988}"/>
              </a:ext>
            </a:extLst>
          </p:cNvPr>
          <p:cNvSpPr>
            <a:spLocks noGrp="1"/>
          </p:cNvSpPr>
          <p:nvPr>
            <p:ph type="title"/>
          </p:nvPr>
        </p:nvSpPr>
        <p:spPr/>
        <p:txBody>
          <a:bodyPr/>
          <a:lstStyle/>
          <a:p>
            <a:r>
              <a:rPr lang="en-US" dirty="0"/>
              <a:t> Female cow calf after surgical rectification of the anomalies </a:t>
            </a:r>
          </a:p>
        </p:txBody>
      </p:sp>
      <p:pic>
        <p:nvPicPr>
          <p:cNvPr id="5" name="Content Placeholder 4">
            <a:extLst>
              <a:ext uri="{FF2B5EF4-FFF2-40B4-BE49-F238E27FC236}">
                <a16:creationId xmlns:a16="http://schemas.microsoft.com/office/drawing/2014/main" id="{E291E320-1E1B-40C4-B408-3982B062D5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5516" y="1690688"/>
            <a:ext cx="5247750" cy="4351338"/>
          </a:xfrm>
        </p:spPr>
      </p:pic>
    </p:spTree>
    <p:extLst>
      <p:ext uri="{BB962C8B-B14F-4D97-AF65-F5344CB8AC3E}">
        <p14:creationId xmlns:p14="http://schemas.microsoft.com/office/powerpoint/2010/main" val="4203433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7C9E3B-898F-4E48-A783-D19BE6E596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8153" y="1417662"/>
            <a:ext cx="5489601" cy="4351338"/>
          </a:xfrm>
        </p:spPr>
      </p:pic>
    </p:spTree>
    <p:extLst>
      <p:ext uri="{BB962C8B-B14F-4D97-AF65-F5344CB8AC3E}">
        <p14:creationId xmlns:p14="http://schemas.microsoft.com/office/powerpoint/2010/main" val="13446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7CB01CF-4F0C-4D2A-A141-039FEC651C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3437" y="767117"/>
            <a:ext cx="5895975" cy="4714875"/>
          </a:xfrm>
        </p:spPr>
      </p:pic>
    </p:spTree>
    <p:extLst>
      <p:ext uri="{BB962C8B-B14F-4D97-AF65-F5344CB8AC3E}">
        <p14:creationId xmlns:p14="http://schemas.microsoft.com/office/powerpoint/2010/main" val="170829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0F26AD-FA9D-4EE1-B9EC-58477C9A18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875" y="945356"/>
            <a:ext cx="8096250" cy="5229225"/>
          </a:xfrm>
        </p:spPr>
      </p:pic>
    </p:spTree>
    <p:extLst>
      <p:ext uri="{BB962C8B-B14F-4D97-AF65-F5344CB8AC3E}">
        <p14:creationId xmlns:p14="http://schemas.microsoft.com/office/powerpoint/2010/main" val="362965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46918A-6076-469B-8D20-AB929F8944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875" y="653256"/>
            <a:ext cx="8096250" cy="5334000"/>
          </a:xfrm>
        </p:spPr>
      </p:pic>
    </p:spTree>
    <p:extLst>
      <p:ext uri="{BB962C8B-B14F-4D97-AF65-F5344CB8AC3E}">
        <p14:creationId xmlns:p14="http://schemas.microsoft.com/office/powerpoint/2010/main" val="228255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EADBB70-FCE7-4E09-BACD-25C6EDD745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6745" y="1533377"/>
            <a:ext cx="2743200" cy="3460653"/>
          </a:xfrm>
        </p:spPr>
      </p:pic>
    </p:spTree>
    <p:extLst>
      <p:ext uri="{BB962C8B-B14F-4D97-AF65-F5344CB8AC3E}">
        <p14:creationId xmlns:p14="http://schemas.microsoft.com/office/powerpoint/2010/main" val="17180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35ACD3-C7B9-42F7-BD6D-7A0E15FF94E9}"/>
              </a:ext>
            </a:extLst>
          </p:cNvPr>
          <p:cNvSpPr>
            <a:spLocks noGrp="1"/>
          </p:cNvSpPr>
          <p:nvPr>
            <p:ph idx="1"/>
          </p:nvPr>
        </p:nvSpPr>
        <p:spPr>
          <a:xfrm>
            <a:off x="838200" y="858982"/>
            <a:ext cx="10515600" cy="5317981"/>
          </a:xfrm>
        </p:spPr>
        <p:txBody>
          <a:bodyPr/>
          <a:lstStyle/>
          <a:p>
            <a:r>
              <a:rPr lang="en-US" dirty="0"/>
              <a:t>Suture removed in two to three day when straining not visible.</a:t>
            </a:r>
          </a:p>
          <a:p>
            <a:r>
              <a:rPr lang="en-US" dirty="0"/>
              <a:t>Laxative diet is given in few days.</a:t>
            </a:r>
          </a:p>
          <a:p>
            <a:r>
              <a:rPr lang="en-US" dirty="0"/>
              <a:t>Treatment of cause is necessary.</a:t>
            </a:r>
          </a:p>
          <a:p>
            <a:r>
              <a:rPr lang="en-US" dirty="0"/>
              <a:t>Resection of dead tissue and damaged tissue require.</a:t>
            </a:r>
          </a:p>
          <a:p>
            <a:r>
              <a:rPr lang="en-US" dirty="0"/>
              <a:t>Local dressing and antibiotic sprinkled over the prolapse.</a:t>
            </a:r>
          </a:p>
          <a:p>
            <a:r>
              <a:rPr lang="en-US" dirty="0"/>
              <a:t>Rectal stump placed cranial to anal sphincter. </a:t>
            </a:r>
          </a:p>
          <a:p>
            <a:r>
              <a:rPr lang="en-US" dirty="0"/>
              <a:t>Amputation of rectum in chronic prolapse with severe necrosis.</a:t>
            </a:r>
          </a:p>
          <a:p>
            <a:r>
              <a:rPr lang="en-US" dirty="0"/>
              <a:t>A series mattress suture are placed.</a:t>
            </a:r>
          </a:p>
          <a:p>
            <a:r>
              <a:rPr lang="en-US" dirty="0"/>
              <a:t>A second row of continuous sutures.</a:t>
            </a:r>
          </a:p>
          <a:p>
            <a:r>
              <a:rPr lang="en-US" dirty="0"/>
              <a:t>The stump is returned in to normal position.</a:t>
            </a:r>
          </a:p>
        </p:txBody>
      </p:sp>
    </p:spTree>
    <p:extLst>
      <p:ext uri="{BB962C8B-B14F-4D97-AF65-F5344CB8AC3E}">
        <p14:creationId xmlns:p14="http://schemas.microsoft.com/office/powerpoint/2010/main" val="317201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F820-ACEE-4300-A11D-0E64720EB615}"/>
              </a:ext>
            </a:extLst>
          </p:cNvPr>
          <p:cNvSpPr>
            <a:spLocks noGrp="1"/>
          </p:cNvSpPr>
          <p:nvPr>
            <p:ph idx="1"/>
          </p:nvPr>
        </p:nvSpPr>
        <p:spPr>
          <a:xfrm>
            <a:off x="838200" y="706582"/>
            <a:ext cx="10515600" cy="5470381"/>
          </a:xfrm>
        </p:spPr>
        <p:txBody>
          <a:bodyPr/>
          <a:lstStyle/>
          <a:p>
            <a:r>
              <a:rPr lang="en-US" dirty="0"/>
              <a:t>Systemic antibiotic used to treat.</a:t>
            </a:r>
          </a:p>
          <a:p>
            <a:endParaRPr lang="en-US" dirty="0"/>
          </a:p>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856844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1247</Words>
  <Application>Microsoft Office PowerPoint</Application>
  <PresentationFormat>Widescreen</PresentationFormat>
  <Paragraphs>122</Paragraphs>
  <Slides>34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   UNIT-5 (REGIONAL SURGERY-II)   Rectal prolapse, Rectal tear. Atresia ani et recti, Atresia coli,     Recto-vaginal fistula.   </vt:lpstr>
      <vt:lpstr>RECTAL PROLAPSE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RECTAL TEARS</vt:lpstr>
      <vt:lpstr>PowerPoint Presentation</vt:lpstr>
      <vt:lpstr>ATRESIA ANI ET RECTI</vt:lpstr>
      <vt:lpstr>PowerPoint Presentation</vt:lpstr>
      <vt:lpstr>Atresia Ani (No Anus)in calf with Recto-Vaginal Fistula in female calf repaired </vt:lpstr>
      <vt:lpstr>2-day old female calf suffered from atresia ani and recto-vaginal fistula.   </vt:lpstr>
      <vt:lpstr>2-day old male cow calf diagnosed as atresia ani et recti by application of digital abdominal pressure and confirmed later by x ray.    </vt:lpstr>
      <vt:lpstr>Lateral radiograph of the abdomen in 2-day old calf suffered from atresia ani et recti. Gas is visualized only in the large intestine in front of the pelvis whereas the caudal part of the intestine had a soft tissue density indicates intestinal segmental aplasia.   </vt:lpstr>
      <vt:lpstr>Plain radiograph showing the presence of multiple air fluid levels in the abdominal cavity (arrows) and gas in the rectum (Atresia Coli)</vt:lpstr>
      <vt:lpstr>PowerPoint Presentation</vt:lpstr>
      <vt:lpstr>PowerPoint Presentation</vt:lpstr>
      <vt:lpstr>ATRESIA COLI</vt:lpstr>
      <vt:lpstr>PowerPoint Presentation</vt:lpstr>
      <vt:lpstr>PowerPoint Presentation</vt:lpstr>
      <vt:lpstr>Contrast radiograph revealing the presence of stenosis at the junction between the colon and rectum (black arrows) and barium sulphate which was passed through a narrow canal and was then blocked at a blind sac (white arrow)</vt:lpstr>
      <vt:lpstr>PowerPoint Presentation</vt:lpstr>
      <vt:lpstr>PowerPoint Presentation</vt:lpstr>
      <vt:lpstr>RECTOVAGINAL FISTULA</vt:lpstr>
      <vt:lpstr>PowerPoint Presentation</vt:lpstr>
      <vt:lpstr>PowerPoint Presentation</vt:lpstr>
      <vt:lpstr>2-day old female calf suffered from atresia ani and recto-vaginal fistula.   </vt:lpstr>
      <vt:lpstr>2-3cm circular incision of atresia ani</vt:lpstr>
      <vt:lpstr>A female cross-bred cow calf affected with congenital rectovaginal fistula cum atresia ani and vulvular fusion</vt:lpstr>
      <vt:lpstr> Female cow calf after surgical rectification of the anomalies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77</cp:revision>
  <dcterms:created xsi:type="dcterms:W3CDTF">2020-04-23T01:31:54Z</dcterms:created>
  <dcterms:modified xsi:type="dcterms:W3CDTF">2020-05-01T00:41:15Z</dcterms:modified>
</cp:coreProperties>
</file>