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1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98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09600" y="609600"/>
            <a:ext cx="8001000" cy="6096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5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TETANUS</a:t>
            </a:r>
          </a:p>
          <a:p>
            <a:pPr algn="ctr"/>
            <a:endParaRPr lang="en-IN" sz="5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5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Unit-5 </a:t>
            </a:r>
            <a:r>
              <a:rPr lang="en-IN" sz="2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IN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IN" sz="2400" b="1" i="1" dirty="0" smtClean="0">
                <a:solidFill>
                  <a:schemeClr val="tx1"/>
                </a:solidFill>
                <a:cs typeface="Arial" panose="020B0604020202020204" pitchFamily="34" charset="0"/>
              </a:rPr>
              <a:t>Dr Anil Kumar</a:t>
            </a:r>
          </a:p>
          <a:p>
            <a:r>
              <a:rPr lang="en-IN" sz="2400" b="1" i="1" dirty="0" smtClean="0">
                <a:solidFill>
                  <a:schemeClr val="tx1"/>
                </a:solidFill>
                <a:cs typeface="Arial" panose="020B0604020202020204" pitchFamily="34" charset="0"/>
              </a:rPr>
              <a:t>					Asst. Professor</a:t>
            </a:r>
          </a:p>
          <a:p>
            <a:r>
              <a:rPr lang="en-IN" sz="2400" b="1" i="1" dirty="0" smtClean="0">
                <a:solidFill>
                  <a:schemeClr val="tx1"/>
                </a:solidFill>
                <a:cs typeface="Arial" panose="020B0604020202020204" pitchFamily="34" charset="0"/>
              </a:rPr>
              <a:t>					Dept. of VCC</a:t>
            </a:r>
            <a:endParaRPr lang="en-IN" sz="2400" b="1" i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5687" y="2743200"/>
            <a:ext cx="2028825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299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477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400" b="1" dirty="0" smtClean="0">
                <a:solidFill>
                  <a:srgbClr val="FF0000"/>
                </a:solidFill>
              </a:rPr>
              <a:t>DOSE:</a:t>
            </a:r>
          </a:p>
          <a:p>
            <a:pPr marL="0" indent="0">
              <a:buNone/>
            </a:pPr>
            <a:r>
              <a:rPr lang="en-IN" sz="2400" b="1" dirty="0" smtClean="0"/>
              <a:t>A.  TETANUS TOXOID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sz="2400" dirty="0" smtClean="0"/>
              <a:t>Large Animals: 5ml, SC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sz="2400" dirty="0" smtClean="0"/>
              <a:t>Small Animals: 3 ml, SC</a:t>
            </a:r>
          </a:p>
          <a:p>
            <a:pPr marL="0" indent="0">
              <a:buNone/>
            </a:pPr>
            <a:r>
              <a:rPr lang="en-IN" sz="2400" b="1" dirty="0" smtClean="0"/>
              <a:t>B. TETANUS ANTI-TOXIN</a:t>
            </a:r>
          </a:p>
          <a:p>
            <a:pPr marL="0" indent="0">
              <a:buNone/>
            </a:pPr>
            <a:r>
              <a:rPr lang="en-IN" sz="2400" dirty="0" smtClean="0"/>
              <a:t>PROPHYLACTIC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sz="2400" dirty="0" smtClean="0"/>
              <a:t>Cattle/Horse: 1500-3000 IU, SC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sz="2400" dirty="0" smtClean="0"/>
              <a:t>Calf /Sheep/Pigs: 500-1500 IU, </a:t>
            </a:r>
            <a:r>
              <a:rPr lang="en-IN" sz="2400" dirty="0"/>
              <a:t>SC </a:t>
            </a:r>
            <a:endParaRPr lang="en-IN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IN" sz="2400" dirty="0" smtClean="0"/>
              <a:t>Dog: 250-500 IU, SC</a:t>
            </a:r>
          </a:p>
          <a:p>
            <a:pPr marL="0" indent="0">
              <a:buNone/>
            </a:pPr>
            <a:r>
              <a:rPr lang="en-IN" sz="2400" dirty="0" smtClean="0"/>
              <a:t>Note: </a:t>
            </a:r>
          </a:p>
          <a:p>
            <a:pPr marL="0" indent="0" algn="just">
              <a:buNone/>
            </a:pPr>
            <a:r>
              <a:rPr lang="en-IN" sz="2400" dirty="0" smtClean="0"/>
              <a:t>For therapeutic effect the IV/IM route should be followed and the dose is assessed depending upon the response of animal to the therapy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4143052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00B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90337"/>
          </a:xfrm>
        </p:spPr>
        <p:txBody>
          <a:bodyPr>
            <a:norm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TETANUS</a:t>
            </a:r>
            <a:br>
              <a:rPr lang="en-IN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(Locked jaw/Saw Horse disease</a:t>
            </a:r>
            <a:endParaRPr lang="en-IN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90338"/>
            <a:ext cx="8839200" cy="581526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IN" sz="2400" dirty="0" smtClean="0"/>
              <a:t>A highly fatal disease of all domestic animals caused by the neurotoxin and characterized by </a:t>
            </a:r>
            <a:r>
              <a:rPr lang="en-IN" sz="2400" dirty="0" err="1" smtClean="0"/>
              <a:t>hyperaesthessia</a:t>
            </a:r>
            <a:r>
              <a:rPr lang="en-IN" sz="2400" dirty="0" smtClean="0"/>
              <a:t>, </a:t>
            </a:r>
            <a:r>
              <a:rPr lang="en-IN" sz="2400" dirty="0" err="1" smtClean="0"/>
              <a:t>tetany</a:t>
            </a:r>
            <a:r>
              <a:rPr lang="en-IN" sz="2400" dirty="0" smtClean="0"/>
              <a:t> and convulsions</a:t>
            </a:r>
          </a:p>
          <a:p>
            <a:pPr marL="0" indent="0" algn="just">
              <a:buNone/>
            </a:pPr>
            <a:r>
              <a:rPr lang="en-IN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Etiology: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400" i="1" dirty="0"/>
              <a:t>Clostridium </a:t>
            </a:r>
            <a:r>
              <a:rPr lang="en-IN" sz="2400" i="1" dirty="0" err="1"/>
              <a:t>tetani</a:t>
            </a:r>
            <a:r>
              <a:rPr lang="en-IN" sz="2400" i="1" dirty="0"/>
              <a:t> </a:t>
            </a:r>
            <a:r>
              <a:rPr lang="en-IN" sz="2400" dirty="0"/>
              <a:t>, </a:t>
            </a:r>
            <a:r>
              <a:rPr lang="en-IN" sz="2400" dirty="0" err="1" smtClean="0"/>
              <a:t>Gm</a:t>
            </a:r>
            <a:r>
              <a:rPr lang="en-IN" sz="2400" dirty="0" smtClean="0"/>
              <a:t> </a:t>
            </a:r>
            <a:r>
              <a:rPr lang="en-IN" sz="2400" dirty="0"/>
              <a:t>positive, </a:t>
            </a:r>
            <a:r>
              <a:rPr lang="en-IN" sz="2400" dirty="0" err="1" smtClean="0"/>
              <a:t>anerobe</a:t>
            </a:r>
            <a:r>
              <a:rPr lang="en-IN" sz="2400" dirty="0" smtClean="0"/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400" dirty="0" smtClean="0"/>
              <a:t>It forms a terminal spore, twice the width of micro-organism and gives a “drum stick like” appearance.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400" dirty="0" smtClean="0"/>
              <a:t>The organism produces a highly potent toxin i.e</a:t>
            </a:r>
            <a:r>
              <a:rPr lang="en-IN" sz="2400" dirty="0"/>
              <a:t>. Tetanospasmin (Neurotoxin), </a:t>
            </a:r>
            <a:r>
              <a:rPr lang="en-IN" sz="2400" dirty="0" err="1"/>
              <a:t>Tetanolysin</a:t>
            </a:r>
            <a:r>
              <a:rPr lang="en-IN" sz="2400" dirty="0"/>
              <a:t> (</a:t>
            </a:r>
            <a:r>
              <a:rPr lang="en-IN" sz="2400" dirty="0" err="1"/>
              <a:t>Hemolysin</a:t>
            </a:r>
            <a:r>
              <a:rPr lang="en-IN" sz="2400" dirty="0"/>
              <a:t>) and </a:t>
            </a:r>
            <a:r>
              <a:rPr lang="en-IN" sz="2400" dirty="0" err="1"/>
              <a:t>Fibrinolysin</a:t>
            </a:r>
            <a:endParaRPr lang="en-IN" sz="2400" dirty="0"/>
          </a:p>
          <a:p>
            <a:pPr marL="0" indent="0" algn="just">
              <a:buNone/>
            </a:pPr>
            <a:r>
              <a:rPr lang="en-IN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Host Range: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400" dirty="0" smtClean="0"/>
              <a:t>All farm animals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400" dirty="0" smtClean="0"/>
              <a:t>Susceptibility is  Horse&gt; Sheep/Goat &gt; Cattle &gt;Pigs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400" dirty="0" smtClean="0"/>
              <a:t>Rare in carnivores, but birds are resistant.</a:t>
            </a:r>
            <a:endParaRPr lang="en-IN" sz="2400" dirty="0"/>
          </a:p>
          <a:p>
            <a:pPr algn="just">
              <a:buFont typeface="Wingdings" panose="05000000000000000000" pitchFamily="2" charset="2"/>
              <a:buChar char="§"/>
            </a:pPr>
            <a:endParaRPr lang="en-IN" sz="2400" dirty="0" smtClean="0"/>
          </a:p>
          <a:p>
            <a:pPr marL="0" indent="0" algn="just">
              <a:buNone/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923869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3246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IN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Transmission</a:t>
            </a:r>
            <a:r>
              <a:rPr lang="en-IN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Contaminated soil , especially from faeces of horse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sz="2400" dirty="0" smtClean="0"/>
              <a:t>Deep </a:t>
            </a:r>
            <a:r>
              <a:rPr lang="en-IN" sz="2400" dirty="0"/>
              <a:t>punctured wound; spores lies in dormant stage but proliferate when tissue conditions favourable.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sz="2400" dirty="0"/>
              <a:t>Horse- punctured wounds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sz="2400" dirty="0"/>
              <a:t>Cattle-Genital tract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sz="2400" dirty="0"/>
              <a:t>Pig- Castration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sz="2400" dirty="0"/>
              <a:t>Neonates- Umbilical cord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sz="2400" dirty="0"/>
              <a:t>Lambs- Castration, shearing</a:t>
            </a:r>
            <a:r>
              <a:rPr lang="en-IN" sz="2400" dirty="0" smtClean="0"/>
              <a:t>, docking</a:t>
            </a:r>
            <a:r>
              <a:rPr lang="en-IN" sz="2400" dirty="0"/>
              <a:t>, vaccination</a:t>
            </a:r>
            <a:r>
              <a:rPr lang="en-IN" sz="2400" dirty="0" smtClean="0"/>
              <a:t>.</a:t>
            </a:r>
          </a:p>
          <a:p>
            <a:pPr marL="0" indent="0">
              <a:buNone/>
            </a:pPr>
            <a:r>
              <a:rPr lang="en-IN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Pathogenesis: </a:t>
            </a:r>
          </a:p>
          <a:p>
            <a:pPr marL="0" indent="0" algn="just">
              <a:buNone/>
            </a:pPr>
            <a:r>
              <a:rPr lang="en-IN" sz="2400" dirty="0" err="1"/>
              <a:t>Organism→Localized</a:t>
            </a:r>
            <a:r>
              <a:rPr lang="en-IN" sz="2400" dirty="0"/>
              <a:t> at the sites of introduction without affecting  surrounding </a:t>
            </a:r>
            <a:r>
              <a:rPr lang="en-IN" sz="2400" dirty="0" err="1"/>
              <a:t>tissues→Due</a:t>
            </a:r>
            <a:r>
              <a:rPr lang="en-IN" sz="2400" dirty="0"/>
              <a:t> to low O2 tension proliferation </a:t>
            </a:r>
            <a:r>
              <a:rPr lang="en-IN" sz="2400" dirty="0" err="1"/>
              <a:t>starts→Release</a:t>
            </a:r>
            <a:r>
              <a:rPr lang="en-IN" sz="2400" dirty="0"/>
              <a:t> </a:t>
            </a:r>
            <a:r>
              <a:rPr lang="en-IN" sz="2400" dirty="0" err="1"/>
              <a:t>tetanospasmin</a:t>
            </a:r>
            <a:r>
              <a:rPr lang="en-IN" sz="2400" dirty="0"/>
              <a:t> and </a:t>
            </a:r>
            <a:r>
              <a:rPr lang="en-IN" sz="2400" dirty="0" err="1"/>
              <a:t>tetanolysin→Goes</a:t>
            </a:r>
            <a:r>
              <a:rPr lang="en-IN" sz="2400" dirty="0"/>
              <a:t> to circulation through diffusion of </a:t>
            </a:r>
            <a:r>
              <a:rPr lang="en-IN" sz="2400" dirty="0" err="1"/>
              <a:t>toxins→Bound</a:t>
            </a:r>
            <a:r>
              <a:rPr lang="en-IN" sz="2400" dirty="0"/>
              <a:t> to motor end plates through retrograde </a:t>
            </a:r>
            <a:r>
              <a:rPr lang="en-IN" sz="2400" dirty="0" err="1"/>
              <a:t>transport→Blocks</a:t>
            </a:r>
            <a:r>
              <a:rPr lang="en-IN" sz="2400" dirty="0"/>
              <a:t> the motor neurons→ Causes spastic </a:t>
            </a:r>
            <a:r>
              <a:rPr lang="en-IN" sz="2400" dirty="0" err="1"/>
              <a:t>paralysis→Ultimately</a:t>
            </a:r>
            <a:r>
              <a:rPr lang="en-IN" sz="2400" dirty="0"/>
              <a:t> death due to asphyxia due to fixation of muscles of respiration</a:t>
            </a:r>
          </a:p>
          <a:p>
            <a:pPr marL="0" indent="0">
              <a:buNone/>
            </a:pPr>
            <a:endParaRPr lang="en-IN" sz="2400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79908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10600" cy="6477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Findings: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sz="2400" dirty="0"/>
              <a:t>The incubation period - one to several weeks (10–14 days</a:t>
            </a:r>
            <a:r>
              <a:rPr lang="en-IN" sz="2400" dirty="0" smtClean="0"/>
              <a:t>).</a:t>
            </a:r>
            <a:endParaRPr lang="en-IN" sz="24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400" dirty="0"/>
              <a:t> Localized stiffness, often involving the masseter muscles and muscles of the neck, the hind limbs, and the region of the infected wound, is seen first.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400" dirty="0"/>
              <a:t>Generalized stiffness one day later with tonic spasm and hyperaesthesia.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400" dirty="0"/>
              <a:t>Excitation increases with sudden movement or </a:t>
            </a:r>
            <a:r>
              <a:rPr lang="en-IN" sz="2400" dirty="0" smtClean="0"/>
              <a:t>noise or other stimuli.</a:t>
            </a:r>
            <a:endParaRPr lang="en-IN" sz="24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400" dirty="0"/>
              <a:t>A spasm of head muscles causes difficulty in </a:t>
            </a:r>
            <a:r>
              <a:rPr lang="en-IN" sz="2400" dirty="0" err="1"/>
              <a:t>prehension</a:t>
            </a:r>
            <a:r>
              <a:rPr lang="en-IN" sz="2400" dirty="0"/>
              <a:t> and mastication of food, hence the common name, lockjaw</a:t>
            </a:r>
            <a:r>
              <a:rPr lang="en-IN" sz="2400" dirty="0" smtClean="0"/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400" dirty="0" smtClean="0"/>
              <a:t>Continuous drooling of saliva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400" dirty="0" smtClean="0"/>
              <a:t>Animals stands with tail raised, erected ears, dilated nostrils, and retracted eyelids and feels difficulty in movement.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400" dirty="0" smtClean="0"/>
              <a:t>Prolapse of third eyelid—Early signs in horse.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400" dirty="0" smtClean="0"/>
              <a:t>Constipation and urine retention may occur</a:t>
            </a:r>
          </a:p>
          <a:p>
            <a:pPr marL="0" indent="0" algn="just">
              <a:buNone/>
            </a:pPr>
            <a:r>
              <a:rPr lang="en-IN" sz="2400" dirty="0" smtClean="0"/>
              <a:t>   </a:t>
            </a:r>
            <a:endParaRPr lang="en-IN" sz="2400" dirty="0"/>
          </a:p>
          <a:p>
            <a:endParaRPr lang="en-IN" sz="2400" dirty="0"/>
          </a:p>
          <a:p>
            <a:endParaRPr lang="en-IN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0375" y="5210175"/>
            <a:ext cx="2028825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528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10600" cy="62484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IN" sz="2400" dirty="0" err="1" smtClean="0"/>
              <a:t>Tetany</a:t>
            </a:r>
            <a:r>
              <a:rPr lang="en-IN" sz="2400" dirty="0" smtClean="0"/>
              <a:t> occurs and as it progress, the animal adopt saw horse appearance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sz="2400" dirty="0" smtClean="0"/>
              <a:t>Initially, temperature, heart and respiration rates are normal.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sz="2400" dirty="0" smtClean="0"/>
              <a:t>In young animal-Bloat may occur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sz="2400" dirty="0" smtClean="0"/>
              <a:t>The animals stands and walk with difficulty and falls down and once it is down, mostly it will not get up.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400" dirty="0" smtClean="0"/>
              <a:t>Due to stimuli, there is hyperaesthesia, </a:t>
            </a:r>
            <a:r>
              <a:rPr lang="en-IN" sz="2400" dirty="0" err="1" smtClean="0"/>
              <a:t>tetany</a:t>
            </a:r>
            <a:r>
              <a:rPr lang="en-IN" sz="2400" dirty="0" smtClean="0"/>
              <a:t> and convulsions.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400" dirty="0" smtClean="0"/>
              <a:t>The temperature may goes up to 106-1080F due to convulsion.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400" dirty="0" smtClean="0"/>
              <a:t>Excessive sweating and marked </a:t>
            </a:r>
            <a:r>
              <a:rPr lang="en-IN" sz="2400" dirty="0" err="1" smtClean="0"/>
              <a:t>opisthotonus</a:t>
            </a:r>
            <a:r>
              <a:rPr lang="en-IN" sz="2400" dirty="0" smtClean="0"/>
              <a:t> are developed.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400" dirty="0" smtClean="0"/>
              <a:t>The hind limbs are stuck out stiffly behind and fore limbs forwards.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400" dirty="0" smtClean="0"/>
              <a:t>Death occur due to asphyxia.</a:t>
            </a:r>
          </a:p>
          <a:p>
            <a:pPr>
              <a:buFont typeface="Wingdings" panose="05000000000000000000" pitchFamily="2" charset="2"/>
              <a:buChar char="§"/>
            </a:pPr>
            <a:endParaRPr lang="en-IN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4724400"/>
            <a:ext cx="3473116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253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3246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400" b="1" dirty="0" smtClean="0">
                <a:solidFill>
                  <a:srgbClr val="FF0000"/>
                </a:solidFill>
              </a:rPr>
              <a:t>Diagnosis: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IN" sz="2400" dirty="0" smtClean="0">
                <a:cs typeface="Times New Roman" pitchFamily="18" charset="0"/>
              </a:rPr>
              <a:t>History </a:t>
            </a:r>
            <a:r>
              <a:rPr lang="en-IN" sz="2400" dirty="0">
                <a:cs typeface="Times New Roman" pitchFamily="18" charset="0"/>
              </a:rPr>
              <a:t>and Clinical </a:t>
            </a:r>
            <a:r>
              <a:rPr lang="en-IN" sz="2400" dirty="0" smtClean="0">
                <a:cs typeface="Times New Roman" pitchFamily="18" charset="0"/>
              </a:rPr>
              <a:t>signs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IN" sz="2400" dirty="0" smtClean="0">
                <a:cs typeface="Times New Roman" pitchFamily="18" charset="0"/>
              </a:rPr>
              <a:t>Culture </a:t>
            </a:r>
            <a:r>
              <a:rPr lang="en-IN" sz="2400" dirty="0">
                <a:cs typeface="Times New Roman" pitchFamily="18" charset="0"/>
              </a:rPr>
              <a:t>of organism by anaerobic </a:t>
            </a:r>
            <a:r>
              <a:rPr lang="en-IN" sz="2400" dirty="0" smtClean="0">
                <a:cs typeface="Times New Roman" pitchFamily="18" charset="0"/>
              </a:rPr>
              <a:t>method</a:t>
            </a:r>
          </a:p>
          <a:p>
            <a:pPr marL="0" lvl="0" indent="0">
              <a:buNone/>
            </a:pPr>
            <a:endParaRPr lang="en-IN" sz="24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IN" sz="2400" b="1" dirty="0" smtClean="0">
                <a:solidFill>
                  <a:srgbClr val="FF0000"/>
                </a:solidFill>
                <a:cs typeface="Times New Roman" pitchFamily="18" charset="0"/>
              </a:rPr>
              <a:t>Differential Diagnosis: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IN" sz="2400" dirty="0" err="1" smtClean="0">
                <a:cs typeface="Times New Roman" pitchFamily="18" charset="0"/>
              </a:rPr>
              <a:t>Hypocalcaemic</a:t>
            </a:r>
            <a:r>
              <a:rPr lang="en-IN" sz="2400" dirty="0" smtClean="0">
                <a:cs typeface="Times New Roman" pitchFamily="18" charset="0"/>
              </a:rPr>
              <a:t> </a:t>
            </a:r>
            <a:r>
              <a:rPr lang="en-IN" sz="2400" dirty="0" err="1" smtClean="0">
                <a:cs typeface="Times New Roman" pitchFamily="18" charset="0"/>
              </a:rPr>
              <a:t>tetany</a:t>
            </a:r>
            <a:r>
              <a:rPr lang="en-IN" sz="2400" dirty="0">
                <a:cs typeface="Times New Roman" pitchFamily="18" charset="0"/>
              </a:rPr>
              <a:t> </a:t>
            </a:r>
            <a:r>
              <a:rPr lang="en-IN" sz="2400" dirty="0" smtClean="0">
                <a:cs typeface="Times New Roman" pitchFamily="18" charset="0"/>
              </a:rPr>
              <a:t>(Mare)----Calcium therapy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IN" sz="2400" dirty="0" smtClean="0">
                <a:cs typeface="Times New Roman" pitchFamily="18" charset="0"/>
              </a:rPr>
              <a:t>Acute laminitis in horse-----No Convulsion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IN" sz="2400" dirty="0" smtClean="0">
                <a:cs typeface="Times New Roman" pitchFamily="18" charset="0"/>
              </a:rPr>
              <a:t>Cerebrospinal meningitis------ No hypersensitivity with sound and movement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IN" sz="2400" dirty="0" smtClean="0">
                <a:cs typeface="Times New Roman" pitchFamily="18" charset="0"/>
              </a:rPr>
              <a:t>Lactation </a:t>
            </a:r>
            <a:r>
              <a:rPr lang="en-IN" sz="2400" dirty="0" err="1" smtClean="0">
                <a:cs typeface="Times New Roman" pitchFamily="18" charset="0"/>
              </a:rPr>
              <a:t>tetany</a:t>
            </a:r>
            <a:r>
              <a:rPr lang="en-IN" sz="2400" dirty="0" smtClean="0">
                <a:cs typeface="Times New Roman" pitchFamily="18" charset="0"/>
              </a:rPr>
              <a:t> (Cattle)--------No third eyelid prolapse and bloat are absent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IN" sz="2400" dirty="0" smtClean="0">
                <a:cs typeface="Times New Roman" pitchFamily="18" charset="0"/>
              </a:rPr>
              <a:t>Enzootic muscular dystrophy of lambs---No </a:t>
            </a:r>
            <a:r>
              <a:rPr lang="en-IN" sz="2400" dirty="0" err="1" smtClean="0">
                <a:cs typeface="Times New Roman" pitchFamily="18" charset="0"/>
              </a:rPr>
              <a:t>tetany</a:t>
            </a:r>
            <a:r>
              <a:rPr lang="en-IN" sz="2400" dirty="0">
                <a:cs typeface="Times New Roman" pitchFamily="18" charset="0"/>
              </a:rPr>
              <a:t> </a:t>
            </a:r>
            <a:r>
              <a:rPr lang="en-IN" sz="2400" dirty="0" smtClean="0">
                <a:cs typeface="Times New Roman" pitchFamily="18" charset="0"/>
              </a:rPr>
              <a:t>occur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en-IN" sz="2400" b="1" dirty="0">
              <a:cs typeface="Times New Roman" pitchFamily="18" charset="0"/>
            </a:endParaRPr>
          </a:p>
          <a:p>
            <a:pPr marL="0" indent="0">
              <a:buNone/>
            </a:pPr>
            <a:endParaRPr lang="en-IN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18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6477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Treatment:</a:t>
            </a:r>
          </a:p>
          <a:p>
            <a:pPr marL="0" indent="0">
              <a:buNone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The main goal of treatment is: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Destruction of organisms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Neutralization of toxins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Relaxation of muscles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Maintenance of hydration status and nutritional support</a:t>
            </a:r>
            <a:r>
              <a:rPr lang="en-I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kill the organism: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Penicillin @20-40,000 IU/Kg BW, IM or, around or in wound if present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neutralize toxin: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ATS @3 lakh IU/Horse, IV, SC or IM at 12 </a:t>
            </a:r>
            <a:r>
              <a:rPr lang="en-IN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hrs</a:t>
            </a:r>
            <a:r>
              <a:rPr lang="en-I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intervals 3 times.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ATS may be given into or around wound and allow it for some times, then wound s/be cleaned with H</a:t>
            </a:r>
            <a:r>
              <a:rPr lang="en-I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I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I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I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May not effective , once clinical signs appear</a:t>
            </a:r>
          </a:p>
          <a:p>
            <a:pPr>
              <a:buFont typeface="Wingdings" panose="05000000000000000000" pitchFamily="2" charset="2"/>
              <a:buChar char="v"/>
            </a:pPr>
            <a:endParaRPr lang="en-IN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IN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867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3246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IN" sz="2400" dirty="0" smtClean="0"/>
              <a:t>Good response in horses @ 50,000 IU of ATS into subarachnoid space through the cisterna magna.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2400" dirty="0" smtClean="0"/>
              <a:t>Same may be used in digs and cats with precaution.</a:t>
            </a:r>
          </a:p>
          <a:p>
            <a:pPr marL="0" indent="0">
              <a:buNone/>
            </a:pPr>
            <a:r>
              <a:rPr lang="en-IN" sz="2400" b="1" dirty="0" smtClean="0"/>
              <a:t>To overcome </a:t>
            </a:r>
            <a:r>
              <a:rPr lang="en-IN" sz="2400" b="1" dirty="0" err="1" smtClean="0"/>
              <a:t>tetany</a:t>
            </a:r>
            <a:r>
              <a:rPr lang="en-IN" sz="2400" b="1" dirty="0" smtClean="0"/>
              <a:t> and convulsion: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2400" dirty="0" smtClean="0"/>
              <a:t>30-45 </a:t>
            </a:r>
            <a:r>
              <a:rPr lang="en-IN" sz="2400" dirty="0" err="1" smtClean="0"/>
              <a:t>gm</a:t>
            </a:r>
            <a:r>
              <a:rPr lang="en-IN" sz="2400" dirty="0" smtClean="0"/>
              <a:t> Chloral hydrate +200-300 ml of 10% mag. </a:t>
            </a:r>
            <a:r>
              <a:rPr lang="en-IN" sz="2400" dirty="0" err="1" smtClean="0"/>
              <a:t>Sulf</a:t>
            </a:r>
            <a:r>
              <a:rPr lang="en-IN" sz="2400" dirty="0" smtClean="0"/>
              <a:t>. Orally , IV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2400" dirty="0" smtClean="0"/>
              <a:t>A combination of chlorpromazine (0.88mg/kg, IV or 2.2 mg/kg, IM) and phenobarbital or Diazepam used to reduce hyperaesthetic reaction and convulsion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400" dirty="0" smtClean="0"/>
              <a:t>Affected animal should be kept in dark room with sufficient space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400" dirty="0" smtClean="0"/>
              <a:t>Avoid any stimuli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400" dirty="0" smtClean="0"/>
              <a:t>Good bedding, enema repeatedly, remove urine, passing of the stomach tube and feeding the animal repeatedly are valuable management.</a:t>
            </a:r>
          </a:p>
          <a:p>
            <a:pPr>
              <a:buFont typeface="Wingdings" panose="05000000000000000000" pitchFamily="2" charset="2"/>
              <a:buChar char="ü"/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180102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6568"/>
            <a:ext cx="8610600" cy="648903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sz="2800" dirty="0">
                <a:cs typeface="Times New Roman" panose="02020603050405020304" pitchFamily="18" charset="0"/>
              </a:rPr>
              <a:t>Doing proper skin and instrument disinfection at castrating, docking, and shearing time.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sz="2800" dirty="0">
                <a:cs typeface="Times New Roman" panose="02020603050405020304" pitchFamily="18" charset="0"/>
              </a:rPr>
              <a:t>By providing immunity as passive and or active immunity.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800" dirty="0">
                <a:cs typeface="Times New Roman" panose="02020603050405020304" pitchFamily="18" charset="0"/>
              </a:rPr>
              <a:t> Passive immunity through tetanus antitoxin followed by cleaning of wound is advisable.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800" dirty="0">
                <a:cs typeface="Times New Roman" panose="02020603050405020304" pitchFamily="18" charset="0"/>
              </a:rPr>
              <a:t>Tetanus toxoid </a:t>
            </a:r>
            <a:r>
              <a:rPr lang="en-IN" sz="2800" dirty="0" smtClean="0">
                <a:cs typeface="Times New Roman" panose="02020603050405020304" pitchFamily="18" charset="0"/>
              </a:rPr>
              <a:t>can be </a:t>
            </a:r>
            <a:r>
              <a:rPr lang="en-IN" sz="2800" dirty="0">
                <a:cs typeface="Times New Roman" panose="02020603050405020304" pitchFamily="18" charset="0"/>
              </a:rPr>
              <a:t>administered at the same time as tetanus antitoxin, provided they are injected at different sites and using different syringes.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sz="2800" dirty="0">
                <a:cs typeface="Times New Roman" panose="02020603050405020304" pitchFamily="18" charset="0"/>
              </a:rPr>
              <a:t>Tetanus antitoxin is often routinely given to mares following foaling and to </a:t>
            </a:r>
            <a:r>
              <a:rPr lang="en-IN" sz="2800" dirty="0" smtClean="0">
                <a:cs typeface="Times New Roman" panose="02020603050405020304" pitchFamily="18" charset="0"/>
              </a:rPr>
              <a:t>new born </a:t>
            </a:r>
            <a:r>
              <a:rPr lang="en-IN" sz="2800" dirty="0">
                <a:cs typeface="Times New Roman" panose="02020603050405020304" pitchFamily="18" charset="0"/>
              </a:rPr>
              <a:t>foals. </a:t>
            </a:r>
          </a:p>
          <a:p>
            <a:pPr marL="0" indent="0">
              <a:buNone/>
            </a:pPr>
            <a:r>
              <a:rPr lang="en-IN" sz="2800" b="1" dirty="0" smtClean="0">
                <a:cs typeface="Times New Roman" panose="02020603050405020304" pitchFamily="18" charset="0"/>
              </a:rPr>
              <a:t>Active </a:t>
            </a:r>
            <a:r>
              <a:rPr lang="en-IN" sz="2800" b="1" dirty="0">
                <a:cs typeface="Times New Roman" panose="02020603050405020304" pitchFamily="18" charset="0"/>
              </a:rPr>
              <a:t>immunity: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sz="2800" dirty="0">
                <a:cs typeface="Times New Roman" panose="02020603050405020304" pitchFamily="18" charset="0"/>
              </a:rPr>
              <a:t>Foals --- primary vaccination at 3-4 months of age.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800" dirty="0">
                <a:cs typeface="Times New Roman" panose="02020603050405020304" pitchFamily="18" charset="0"/>
              </a:rPr>
              <a:t>Pregnant mares should receive a booster injection 4-6 weeks before </a:t>
            </a:r>
            <a:r>
              <a:rPr lang="en-IN" sz="2800" dirty="0" smtClean="0">
                <a:cs typeface="Times New Roman" panose="02020603050405020304" pitchFamily="18" charset="0"/>
              </a:rPr>
              <a:t> foaling </a:t>
            </a:r>
            <a:r>
              <a:rPr lang="en-IN" sz="2800" dirty="0">
                <a:cs typeface="Times New Roman" panose="02020603050405020304" pitchFamily="18" charset="0"/>
              </a:rPr>
              <a:t>to provide adequate </a:t>
            </a:r>
            <a:r>
              <a:rPr lang="en-IN" sz="2800" dirty="0" err="1">
                <a:cs typeface="Times New Roman" panose="02020603050405020304" pitchFamily="18" charset="0"/>
              </a:rPr>
              <a:t>colostral</a:t>
            </a:r>
            <a:r>
              <a:rPr lang="en-IN" sz="2800" dirty="0">
                <a:cs typeface="Times New Roman" panose="02020603050405020304" pitchFamily="18" charset="0"/>
              </a:rPr>
              <a:t> immunity to the foal.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58711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895</Words>
  <Application>Microsoft Office PowerPoint</Application>
  <PresentationFormat>On-screen Show (4:3)</PresentationFormat>
  <Paragraphs>96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Office Theme</vt:lpstr>
      <vt:lpstr>PowerPoint Presentation</vt:lpstr>
      <vt:lpstr>TETANUS (Locked jaw/Saw Horse disease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TETANUS </dc:title>
  <dc:creator>anil kumar</dc:creator>
  <cp:lastModifiedBy>anil kumar</cp:lastModifiedBy>
  <cp:revision>26</cp:revision>
  <dcterms:created xsi:type="dcterms:W3CDTF">2006-08-16T00:00:00Z</dcterms:created>
  <dcterms:modified xsi:type="dcterms:W3CDTF">2020-05-05T17:21:49Z</dcterms:modified>
</cp:coreProperties>
</file>