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6" r:id="rId6"/>
    <p:sldId id="267" r:id="rId7"/>
    <p:sldId id="261" r:id="rId8"/>
    <p:sldId id="264" r:id="rId9"/>
    <p:sldId id="262" r:id="rId10"/>
    <p:sldId id="274" r:id="rId11"/>
    <p:sldId id="273" r:id="rId12"/>
    <p:sldId id="263" r:id="rId13"/>
    <p:sldId id="269" r:id="rId14"/>
    <p:sldId id="276" r:id="rId15"/>
    <p:sldId id="275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22-May-20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VAN-608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EMBRYOLOGY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00" dirty="0" smtClean="0">
                <a:latin typeface="+mj-lt"/>
              </a:rPr>
              <a:t>              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sz="5200" b="1" dirty="0" smtClean="0">
                <a:solidFill>
                  <a:srgbClr val="FF0000"/>
                </a:solidFill>
                <a:latin typeface="+mj-lt"/>
              </a:rPr>
              <a:t>TYPES OF PLACENTA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r>
              <a:rPr lang="en-US" sz="3200" b="1" dirty="0" smtClean="0">
                <a:latin typeface="+mj-lt"/>
              </a:rPr>
              <a:t>                   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</a:rPr>
              <a:t>Date of Lecture 22.05.2020</a:t>
            </a:r>
            <a:endParaRPr lang="en-US" sz="3200" b="1" dirty="0" smtClean="0">
              <a:solidFill>
                <a:srgbClr val="FF0000"/>
              </a:solidFill>
              <a:latin typeface="+mj-lt"/>
            </a:endParaRPr>
          </a:p>
          <a:p>
            <a:pPr>
              <a:buNone/>
            </a:pPr>
            <a:endParaRPr lang="en-US" sz="3200" dirty="0" smtClean="0">
              <a:latin typeface="+mj-lt"/>
            </a:endParaRPr>
          </a:p>
          <a:p>
            <a:pPr algn="r">
              <a:buNone/>
            </a:pPr>
            <a:r>
              <a:rPr lang="en-US" sz="2800" b="1" dirty="0" smtClean="0">
                <a:latin typeface="+mj-lt"/>
              </a:rPr>
              <a:t>     </a:t>
            </a:r>
          </a:p>
          <a:p>
            <a:pPr algn="r">
              <a:buNone/>
            </a:pPr>
            <a:endParaRPr lang="en-US" sz="2800" b="1" dirty="0" smtClean="0">
              <a:latin typeface="+mj-lt"/>
            </a:endParaRPr>
          </a:p>
          <a:p>
            <a:pPr algn="r">
              <a:buNone/>
            </a:pPr>
            <a:endParaRPr lang="en-US" sz="2800" b="1" dirty="0" smtClean="0">
              <a:latin typeface="+mj-lt"/>
            </a:endParaRPr>
          </a:p>
          <a:p>
            <a:pPr algn="r">
              <a:buNone/>
            </a:pPr>
            <a:endParaRPr lang="en-US" sz="2800" b="1" dirty="0" smtClean="0">
              <a:latin typeface="+mj-lt"/>
            </a:endParaRPr>
          </a:p>
          <a:p>
            <a:pPr algn="r">
              <a:buNone/>
            </a:pPr>
            <a:endParaRPr lang="en-US" b="1" dirty="0" smtClean="0">
              <a:latin typeface="+mj-lt"/>
            </a:endParaRPr>
          </a:p>
          <a:p>
            <a:pPr algn="r">
              <a:buNone/>
            </a:pPr>
            <a:r>
              <a:rPr lang="en-US" b="1" dirty="0" smtClean="0">
                <a:latin typeface="+mj-lt"/>
              </a:rPr>
              <a:t>Course Instructor – Dr. Manoj Kumar </a:t>
            </a:r>
            <a:r>
              <a:rPr lang="en-US" b="1" dirty="0" err="1" smtClean="0">
                <a:latin typeface="+mj-lt"/>
              </a:rPr>
              <a:t>Sinha</a:t>
            </a:r>
            <a:endParaRPr lang="en-US" b="1" dirty="0" smtClean="0">
              <a:latin typeface="+mj-lt"/>
            </a:endParaRPr>
          </a:p>
          <a:p>
            <a:pPr algn="r">
              <a:buNone/>
            </a:pPr>
            <a:r>
              <a:rPr lang="en-US" b="1" dirty="0" smtClean="0">
                <a:latin typeface="+mj-lt"/>
              </a:rPr>
              <a:t>Asst. professor-cum-Jr. scientist</a:t>
            </a:r>
          </a:p>
          <a:p>
            <a:pPr algn="r">
              <a:buNone/>
            </a:pPr>
            <a:r>
              <a:rPr lang="en-US" b="1" dirty="0" smtClean="0">
                <a:latin typeface="+mj-lt"/>
              </a:rPr>
              <a:t>               Department of veterinary Anatomy </a:t>
            </a:r>
          </a:p>
          <a:p>
            <a:pPr algn="r">
              <a:buNone/>
            </a:pPr>
            <a:r>
              <a:rPr lang="en-US" sz="2800" b="1" dirty="0" smtClean="0">
                <a:latin typeface="+mj-lt"/>
              </a:rPr>
              <a:t>                                  </a:t>
            </a:r>
          </a:p>
        </p:txBody>
      </p:sp>
      <p:pic>
        <p:nvPicPr>
          <p:cNvPr id="4" name="Picture 2" descr="C:\Users\sony\Desktop\Reg. form iavmi\Placental_morphologies_encountered_in_placental_mamm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67000"/>
            <a:ext cx="2895600" cy="2133600"/>
          </a:xfrm>
          <a:prstGeom prst="rect">
            <a:avLst/>
          </a:prstGeom>
          <a:noFill/>
        </p:spPr>
      </p:pic>
      <p:pic>
        <p:nvPicPr>
          <p:cNvPr id="9218" name="Picture 2" descr="C:\Users\sony\Documents\Bluetooth Folder\_20200522_08484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667000"/>
            <a:ext cx="5562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ony\Documents\Bluetooth Folder\_20200522_075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pPr algn="r"/>
            <a:r>
              <a:rPr lang="en-US" sz="1800" dirty="0" smtClean="0"/>
              <a:t>Continue…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3429000" cy="5791200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buNone/>
            </a:pPr>
            <a:r>
              <a:rPr lang="en-US" sz="3300" b="1" dirty="0" smtClean="0">
                <a:solidFill>
                  <a:srgbClr val="FF0000"/>
                </a:solidFill>
                <a:latin typeface="+mj-lt"/>
              </a:rPr>
              <a:t>3. </a:t>
            </a:r>
            <a:r>
              <a:rPr lang="en-US" sz="3300" b="1" dirty="0" err="1" smtClean="0">
                <a:solidFill>
                  <a:srgbClr val="FF0000"/>
                </a:solidFill>
                <a:latin typeface="+mj-lt"/>
              </a:rPr>
              <a:t>Endothelio-Chorial</a:t>
            </a:r>
            <a:r>
              <a:rPr lang="en-US" sz="3300" b="1" dirty="0" smtClean="0">
                <a:solidFill>
                  <a:srgbClr val="FF0000"/>
                </a:solidFill>
                <a:latin typeface="+mj-lt"/>
              </a:rPr>
              <a:t> Placenta :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latin typeface="+mj-lt"/>
              </a:rPr>
              <a:t>The uterine mucosa is reduced and chorionic epithelium comes in contact with endothelial wall of  the maternal (uterine) blood vessels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>
                <a:latin typeface="+mj-lt"/>
              </a:rPr>
              <a:t>Only 4 barriers/tissues are </a:t>
            </a:r>
            <a:r>
              <a:rPr lang="en-US" sz="2800" dirty="0" err="1" smtClean="0">
                <a:latin typeface="+mj-lt"/>
              </a:rPr>
              <a:t>presnt</a:t>
            </a:r>
            <a:r>
              <a:rPr lang="en-US" sz="2800" dirty="0" smtClean="0">
                <a:latin typeface="+mj-lt"/>
              </a:rPr>
              <a:t> between  maternal and </a:t>
            </a:r>
            <a:r>
              <a:rPr lang="en-US" sz="2800" dirty="0" err="1" smtClean="0">
                <a:latin typeface="+mj-lt"/>
              </a:rPr>
              <a:t>foetal</a:t>
            </a:r>
            <a:r>
              <a:rPr lang="en-US" sz="2800" dirty="0" smtClean="0">
                <a:latin typeface="+mj-lt"/>
              </a:rPr>
              <a:t> blood streams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err="1" smtClean="0">
                <a:latin typeface="+mj-lt"/>
              </a:rPr>
              <a:t>Eg</a:t>
            </a:r>
            <a:r>
              <a:rPr lang="en-US" sz="2800" dirty="0" smtClean="0">
                <a:latin typeface="+mj-lt"/>
              </a:rPr>
              <a:t>. </a:t>
            </a:r>
            <a:r>
              <a:rPr lang="en-US" sz="2800" dirty="0" err="1" smtClean="0">
                <a:latin typeface="+mj-lt"/>
              </a:rPr>
              <a:t>Carnivoers</a:t>
            </a:r>
            <a:r>
              <a:rPr lang="en-US" sz="2800" dirty="0" smtClean="0">
                <a:latin typeface="+mj-lt"/>
              </a:rPr>
              <a:t>: (dog, cat, bears)</a:t>
            </a:r>
          </a:p>
          <a:p>
            <a:pPr marL="457200" indent="-457200" algn="just">
              <a:buNone/>
            </a:pPr>
            <a:r>
              <a:rPr lang="en-US" sz="2800" dirty="0" smtClean="0">
                <a:latin typeface="+mj-lt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2" descr="C:\Users\sony\Documents\Bluetooth Folder\_20200522_080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914400"/>
            <a:ext cx="54864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/>
              <a:t>Continue…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3352800" cy="5562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000" b="1" dirty="0" smtClean="0">
                <a:solidFill>
                  <a:srgbClr val="FF0000"/>
                </a:solidFill>
                <a:latin typeface="+mj-lt"/>
              </a:rPr>
              <a:t>4. </a:t>
            </a:r>
            <a:r>
              <a:rPr lang="en-US" sz="3000" b="1" dirty="0" err="1" smtClean="0">
                <a:solidFill>
                  <a:srgbClr val="FF0000"/>
                </a:solidFill>
                <a:latin typeface="+mj-lt"/>
              </a:rPr>
              <a:t>Haemo-Chorial</a:t>
            </a:r>
            <a:r>
              <a:rPr lang="en-US" sz="3000" b="1" dirty="0" smtClean="0">
                <a:solidFill>
                  <a:srgbClr val="FF0000"/>
                </a:solidFill>
                <a:latin typeface="+mj-lt"/>
              </a:rPr>
              <a:t> Placenta: 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A reduction of three barriers i.e. The endothelial walls of maternal (uterine) blood vessels also disappear and the chorionic epithelium is bathed directly in maternal blood sinuses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err="1" smtClean="0">
                <a:latin typeface="+mj-lt"/>
              </a:rPr>
              <a:t>Eg</a:t>
            </a:r>
            <a:r>
              <a:rPr lang="en-US" b="1" dirty="0" smtClean="0">
                <a:latin typeface="+mj-lt"/>
              </a:rPr>
              <a:t>. Primates(Humans), Insectivores (Moles, Shrews), Chiropterans(Bat)</a:t>
            </a:r>
          </a:p>
        </p:txBody>
      </p:sp>
      <p:pic>
        <p:nvPicPr>
          <p:cNvPr id="4" name="Picture 2" descr="C:\Users\sony\Documents\Bluetooth Folder\_20200522_0802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609600"/>
            <a:ext cx="4800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04800"/>
          </a:xfrm>
        </p:spPr>
        <p:txBody>
          <a:bodyPr>
            <a:noAutofit/>
          </a:bodyPr>
          <a:lstStyle/>
          <a:p>
            <a:pPr algn="r"/>
            <a:r>
              <a:rPr lang="en-US" sz="1800" dirty="0" smtClean="0"/>
              <a:t>Continue..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5.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Haemo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-Endothelial Placenta: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The numbers of barriers between the maternal and </a:t>
            </a:r>
            <a:r>
              <a:rPr lang="en-US" dirty="0" err="1" smtClean="0">
                <a:latin typeface="+mj-lt"/>
              </a:rPr>
              <a:t>foetal</a:t>
            </a:r>
            <a:r>
              <a:rPr lang="en-US" dirty="0" smtClean="0">
                <a:latin typeface="+mj-lt"/>
              </a:rPr>
              <a:t> blood </a:t>
            </a:r>
            <a:r>
              <a:rPr lang="en-US" dirty="0" err="1" smtClean="0">
                <a:latin typeface="+mj-lt"/>
              </a:rPr>
              <a:t>steram</a:t>
            </a:r>
            <a:r>
              <a:rPr lang="en-US" dirty="0" smtClean="0">
                <a:latin typeface="+mj-lt"/>
              </a:rPr>
              <a:t> is reduced to 2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The chorionic </a:t>
            </a:r>
            <a:r>
              <a:rPr lang="en-US" dirty="0" err="1" smtClean="0">
                <a:latin typeface="+mj-lt"/>
              </a:rPr>
              <a:t>villi</a:t>
            </a:r>
            <a:r>
              <a:rPr lang="en-US" dirty="0" smtClean="0">
                <a:latin typeface="+mj-lt"/>
              </a:rPr>
              <a:t> lose their epithelial and connective tissue layer and bare endothelial lining of their blood vessels alone separates the </a:t>
            </a:r>
            <a:r>
              <a:rPr lang="en-US" dirty="0" err="1" smtClean="0">
                <a:latin typeface="+mj-lt"/>
              </a:rPr>
              <a:t>foetal</a:t>
            </a:r>
            <a:r>
              <a:rPr lang="en-US" dirty="0" smtClean="0">
                <a:latin typeface="+mj-lt"/>
              </a:rPr>
              <a:t> blood from the maternal blood sinuses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+mj-lt"/>
              </a:rPr>
              <a:t>This is the most intimate type of union and cause extensive hemorrhage during parturition due to loss of both syntrophoblast and </a:t>
            </a:r>
            <a:r>
              <a:rPr lang="en-US" dirty="0" err="1" smtClean="0">
                <a:latin typeface="+mj-lt"/>
              </a:rPr>
              <a:t>cytotrophoblast</a:t>
            </a:r>
            <a:endParaRPr lang="en-US" dirty="0" smtClean="0"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err="1" smtClean="0">
                <a:latin typeface="+mj-lt"/>
              </a:rPr>
              <a:t>Eg</a:t>
            </a:r>
            <a:r>
              <a:rPr lang="en-US" b="1" dirty="0" smtClean="0">
                <a:latin typeface="+mj-lt"/>
              </a:rPr>
              <a:t>. Higher Rodents (Rat, Guinea Pig and Rabbit)</a:t>
            </a:r>
          </a:p>
          <a:p>
            <a:endParaRPr lang="en-US" b="1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ony\Documents\Bluetooth Folder\_20200522_0801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The evolution of the placenta in: Reproduction Volume 152 Issue 5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 descr="C:\Users\sony\Desktop\Reg. form iavmi\placent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group"/>
          <p:cNvGrpSpPr/>
          <p:nvPr/>
        </p:nvGrpSpPr>
        <p:grpSpPr>
          <a:xfrm>
            <a:off x="1752600" y="838200"/>
            <a:ext cx="5257800" cy="5334000"/>
            <a:chOff x="0" y="1173143"/>
            <a:chExt cx="7391400" cy="443484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3" name="Group 2"/>
            <p:cNvGrpSpPr/>
            <p:nvPr/>
          </p:nvGrpSpPr>
          <p:grpSpPr>
            <a:xfrm>
              <a:off x="0" y="1173143"/>
              <a:ext cx="7391400" cy="4434840"/>
              <a:chOff x="0" y="1173143"/>
              <a:chExt cx="7391400" cy="443484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0" y="1173143"/>
                <a:ext cx="7391400" cy="443484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5" name="Rectangle 4"/>
              <p:cNvSpPr/>
              <p:nvPr/>
            </p:nvSpPr>
            <p:spPr>
              <a:xfrm>
                <a:off x="0" y="1173143"/>
                <a:ext cx="7391400" cy="443484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lvl="0" algn="ctr" defTabSz="28892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IN" sz="6500" b="1" i="0" kern="1200" dirty="0" smtClean="0">
                    <a:latin typeface="Times New Roman" pitchFamily="18" charset="0"/>
                    <a:cs typeface="Times New Roman" pitchFamily="18" charset="0"/>
                  </a:rPr>
                  <a:t>THANK YOU</a:t>
                </a:r>
              </a:p>
              <a:p>
                <a:pPr lvl="0" algn="ctr" defTabSz="288925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IN" sz="2000" b="1" dirty="0" smtClean="0">
                    <a:latin typeface="Times New Roman" pitchFamily="18" charset="0"/>
                    <a:cs typeface="Times New Roman" pitchFamily="18" charset="0"/>
                  </a:rPr>
                  <a:t>For your kind attention….</a:t>
                </a:r>
                <a:endParaRPr lang="en-IN" sz="6000" b="1" i="0" kern="1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TYPES OF PLACENTA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610600" cy="60198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The types of placenta is classified on different ways and varied from species to species :</a:t>
            </a:r>
          </a:p>
          <a:p>
            <a:pPr marL="514350" indent="-514350" algn="just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1) Classification on the Basis of Mode of Attachment : </a:t>
            </a:r>
            <a:r>
              <a:rPr lang="en-US" sz="2400" dirty="0" smtClean="0">
                <a:latin typeface="+mj-lt"/>
              </a:rPr>
              <a:t>It can be classified on the basis of mode of attachment of the </a:t>
            </a:r>
            <a:r>
              <a:rPr lang="en-US" sz="2400" dirty="0" err="1" smtClean="0">
                <a:latin typeface="+mj-lt"/>
              </a:rPr>
              <a:t>chorion</a:t>
            </a:r>
            <a:r>
              <a:rPr lang="en-US" sz="2400" dirty="0" smtClean="0">
                <a:latin typeface="+mj-lt"/>
              </a:rPr>
              <a:t> to maternal tissue (</a:t>
            </a:r>
            <a:r>
              <a:rPr lang="en-US" sz="2400" dirty="0" err="1" smtClean="0">
                <a:latin typeface="+mj-lt"/>
              </a:rPr>
              <a:t>endometrium</a:t>
            </a:r>
            <a:r>
              <a:rPr lang="en-US" sz="2400" dirty="0" smtClean="0">
                <a:latin typeface="+mj-lt"/>
              </a:rPr>
              <a:t>) –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Three types 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Folded Placenta: </a:t>
            </a:r>
            <a:r>
              <a:rPr lang="en-US" sz="2400" dirty="0" smtClean="0">
                <a:latin typeface="+mj-lt"/>
              </a:rPr>
              <a:t>The surface of </a:t>
            </a:r>
            <a:r>
              <a:rPr lang="en-US" sz="2400" dirty="0" err="1" smtClean="0">
                <a:latin typeface="+mj-lt"/>
              </a:rPr>
              <a:t>chorion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dirty="0" err="1" smtClean="0">
                <a:latin typeface="+mj-lt"/>
              </a:rPr>
              <a:t>endometrium</a:t>
            </a:r>
            <a:r>
              <a:rPr lang="en-US" sz="2400" dirty="0" smtClean="0">
                <a:latin typeface="+mj-lt"/>
              </a:rPr>
              <a:t> are interlocked by means of primary and secondary ridges and </a:t>
            </a:r>
            <a:r>
              <a:rPr lang="en-US" sz="2400" dirty="0" err="1" smtClean="0">
                <a:latin typeface="+mj-lt"/>
              </a:rPr>
              <a:t>infoldings</a:t>
            </a:r>
            <a:r>
              <a:rPr lang="en-US" sz="2400" dirty="0" smtClean="0">
                <a:latin typeface="+mj-lt"/>
              </a:rPr>
              <a:t>  </a:t>
            </a:r>
            <a:r>
              <a:rPr lang="en-US" sz="2400" b="1" dirty="0" err="1" smtClean="0">
                <a:latin typeface="+mj-lt"/>
              </a:rPr>
              <a:t>Eg</a:t>
            </a:r>
            <a:r>
              <a:rPr lang="en-US" sz="2400" b="1" dirty="0" smtClean="0">
                <a:latin typeface="+mj-lt"/>
              </a:rPr>
              <a:t>. Sow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Villous Placenta: </a:t>
            </a:r>
            <a:r>
              <a:rPr lang="en-US" sz="2400" dirty="0" smtClean="0">
                <a:latin typeface="+mj-lt"/>
              </a:rPr>
              <a:t>The surface of </a:t>
            </a:r>
            <a:r>
              <a:rPr lang="en-US" sz="2400" dirty="0" err="1" smtClean="0">
                <a:latin typeface="+mj-lt"/>
              </a:rPr>
              <a:t>chorion</a:t>
            </a:r>
            <a:r>
              <a:rPr lang="en-US" sz="2400" dirty="0" smtClean="0">
                <a:latin typeface="+mj-lt"/>
              </a:rPr>
              <a:t> bears </a:t>
            </a:r>
            <a:r>
              <a:rPr lang="en-US" sz="2400" dirty="0" err="1" smtClean="0">
                <a:latin typeface="+mj-lt"/>
              </a:rPr>
              <a:t>villi</a:t>
            </a:r>
            <a:r>
              <a:rPr lang="en-US" sz="2400" dirty="0" smtClean="0">
                <a:latin typeface="+mj-lt"/>
              </a:rPr>
              <a:t> made up of vascular </a:t>
            </a:r>
            <a:r>
              <a:rPr lang="en-US" sz="2400" dirty="0" err="1" smtClean="0">
                <a:latin typeface="+mj-lt"/>
              </a:rPr>
              <a:t>mesenchymal</a:t>
            </a:r>
            <a:r>
              <a:rPr lang="en-US" sz="2400" dirty="0" smtClean="0">
                <a:latin typeface="+mj-lt"/>
              </a:rPr>
              <a:t> cones surrounded by </a:t>
            </a:r>
            <a:r>
              <a:rPr lang="en-US" sz="2400" dirty="0" err="1" smtClean="0">
                <a:latin typeface="+mj-lt"/>
              </a:rPr>
              <a:t>trophoblastic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dirty="0" err="1" smtClean="0">
                <a:latin typeface="+mj-lt"/>
              </a:rPr>
              <a:t>binucleated</a:t>
            </a:r>
            <a:r>
              <a:rPr lang="en-US" sz="2400" dirty="0" smtClean="0">
                <a:latin typeface="+mj-lt"/>
              </a:rPr>
              <a:t> giant cell. Theses </a:t>
            </a:r>
            <a:r>
              <a:rPr lang="en-US" sz="2400" dirty="0" err="1" smtClean="0">
                <a:latin typeface="+mj-lt"/>
              </a:rPr>
              <a:t>villi</a:t>
            </a:r>
            <a:r>
              <a:rPr lang="en-US" sz="2400" dirty="0" smtClean="0">
                <a:latin typeface="+mj-lt"/>
              </a:rPr>
              <a:t> either penetrate directly into </a:t>
            </a:r>
            <a:r>
              <a:rPr lang="en-US" sz="2400" dirty="0" err="1" smtClean="0">
                <a:latin typeface="+mj-lt"/>
              </a:rPr>
              <a:t>endometrium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Eg</a:t>
            </a:r>
            <a:r>
              <a:rPr lang="en-US" sz="2400" b="1" dirty="0" smtClean="0">
                <a:latin typeface="+mj-lt"/>
              </a:rPr>
              <a:t>. Bitch </a:t>
            </a:r>
            <a:r>
              <a:rPr lang="en-US" sz="2400" dirty="0" smtClean="0">
                <a:latin typeface="+mj-lt"/>
              </a:rPr>
              <a:t>or simply </a:t>
            </a:r>
            <a:r>
              <a:rPr lang="en-US" sz="2400" dirty="0" err="1" smtClean="0">
                <a:latin typeface="+mj-lt"/>
              </a:rPr>
              <a:t>interdigitate</a:t>
            </a:r>
            <a:r>
              <a:rPr lang="en-US" sz="2400" dirty="0" smtClean="0">
                <a:latin typeface="+mj-lt"/>
              </a:rPr>
              <a:t> with vascular folds of </a:t>
            </a:r>
            <a:r>
              <a:rPr lang="en-US" sz="2400" dirty="0" err="1" smtClean="0">
                <a:latin typeface="+mj-lt"/>
              </a:rPr>
              <a:t>endometrium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eg</a:t>
            </a:r>
            <a:r>
              <a:rPr lang="en-US" sz="2400" b="1" dirty="0" smtClean="0">
                <a:latin typeface="+mj-lt"/>
              </a:rPr>
              <a:t>, Mare and cow ,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In monkey </a:t>
            </a:r>
            <a:r>
              <a:rPr lang="en-US" sz="2400" dirty="0" smtClean="0">
                <a:latin typeface="+mj-lt"/>
              </a:rPr>
              <a:t>the chorionic </a:t>
            </a:r>
            <a:r>
              <a:rPr lang="en-US" sz="2400" dirty="0" err="1" smtClean="0">
                <a:latin typeface="+mj-lt"/>
              </a:rPr>
              <a:t>villi</a:t>
            </a:r>
            <a:r>
              <a:rPr lang="en-US" sz="2400" dirty="0" smtClean="0">
                <a:latin typeface="+mj-lt"/>
              </a:rPr>
              <a:t> are exposed to </a:t>
            </a:r>
            <a:r>
              <a:rPr lang="en-US" sz="2400" dirty="0" err="1" smtClean="0">
                <a:latin typeface="+mj-lt"/>
              </a:rPr>
              <a:t>mternal</a:t>
            </a:r>
            <a:r>
              <a:rPr lang="en-US" sz="2400" dirty="0" smtClean="0">
                <a:latin typeface="+mj-lt"/>
              </a:rPr>
              <a:t> blood </a:t>
            </a:r>
          </a:p>
          <a:p>
            <a:pPr marL="514350" indent="-514350" algn="just">
              <a:buFont typeface="+mj-lt"/>
              <a:buAutoNum type="romanLcPeriod"/>
            </a:pP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Labryrinthine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Plcenta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400" dirty="0" smtClean="0">
                <a:latin typeface="+mj-lt"/>
              </a:rPr>
              <a:t>The chorionic protrusion forming network called chorionic labyrinthine placenta </a:t>
            </a:r>
            <a:r>
              <a:rPr lang="en-US" sz="2400" b="1" dirty="0" err="1" smtClean="0">
                <a:latin typeface="+mj-lt"/>
              </a:rPr>
              <a:t>Eg</a:t>
            </a:r>
            <a:r>
              <a:rPr lang="en-US" sz="2400" b="1" dirty="0" smtClean="0">
                <a:latin typeface="+mj-lt"/>
              </a:rPr>
              <a:t>. Canines</a:t>
            </a:r>
          </a:p>
          <a:p>
            <a:pPr marL="514350" indent="-514350" algn="just">
              <a:buFont typeface="+mj-lt"/>
              <a:buAutoNum type="romanLcPeriod"/>
            </a:pPr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81000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/>
              <a:t>continue….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6477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 algn="just"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2)  Classification Based on Distribution of Chorionic </a:t>
            </a:r>
            <a:r>
              <a:rPr lang="en-US" sz="3200" b="1" dirty="0" err="1" smtClean="0">
                <a:solidFill>
                  <a:srgbClr val="FF0000"/>
                </a:solidFill>
                <a:latin typeface="+mj-lt"/>
              </a:rPr>
              <a:t>villi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 : </a:t>
            </a:r>
          </a:p>
          <a:p>
            <a:pPr marL="571500" indent="-571500" algn="just">
              <a:buNone/>
            </a:pP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)     Diffuse Placenta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800" b="1" dirty="0" err="1" smtClean="0">
                <a:latin typeface="+mj-lt"/>
              </a:rPr>
              <a:t>Eg</a:t>
            </a:r>
            <a:r>
              <a:rPr lang="en-US" sz="2800" b="1" dirty="0" smtClean="0">
                <a:latin typeface="+mj-lt"/>
              </a:rPr>
              <a:t>. Horse, Pig, lemur and Camel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800" dirty="0" smtClean="0">
                <a:latin typeface="+mj-lt"/>
              </a:rPr>
              <a:t>The chorionic </a:t>
            </a:r>
            <a:r>
              <a:rPr lang="en-US" sz="2800" dirty="0" err="1" smtClean="0">
                <a:latin typeface="+mj-lt"/>
              </a:rPr>
              <a:t>villi</a:t>
            </a:r>
            <a:r>
              <a:rPr lang="en-US" sz="2800" dirty="0" smtClean="0">
                <a:latin typeface="+mj-lt"/>
              </a:rPr>
              <a:t> are scattered all over the surface of </a:t>
            </a:r>
            <a:r>
              <a:rPr lang="en-US" sz="2800" dirty="0" err="1" smtClean="0">
                <a:latin typeface="+mj-lt"/>
              </a:rPr>
              <a:t>chorion</a:t>
            </a:r>
            <a:r>
              <a:rPr lang="en-US" sz="2800" dirty="0" smtClean="0">
                <a:latin typeface="+mj-lt"/>
              </a:rPr>
              <a:t>, thus it forms multiple contact between </a:t>
            </a:r>
            <a:r>
              <a:rPr lang="en-US" sz="2800" dirty="0" err="1" smtClean="0">
                <a:latin typeface="+mj-lt"/>
              </a:rPr>
              <a:t>chorion</a:t>
            </a:r>
            <a:r>
              <a:rPr lang="en-US" sz="2800" dirty="0" smtClean="0">
                <a:latin typeface="+mj-lt"/>
              </a:rPr>
              <a:t> and uterine tissue</a:t>
            </a:r>
          </a:p>
          <a:p>
            <a:pPr marL="514350" indent="-514350" algn="just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ii)  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Cotyledonary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placenta : </a:t>
            </a:r>
            <a:r>
              <a:rPr lang="en-US" sz="2800" b="1" dirty="0" err="1" smtClean="0">
                <a:latin typeface="+mj-lt"/>
              </a:rPr>
              <a:t>Eg.Ruminants</a:t>
            </a:r>
            <a:r>
              <a:rPr lang="en-US" sz="2800" b="1" dirty="0" smtClean="0">
                <a:latin typeface="+mj-lt"/>
              </a:rPr>
              <a:t> (cud chewing) Cow, </a:t>
            </a:r>
            <a:r>
              <a:rPr lang="en-US" sz="2800" b="1" dirty="0" err="1" smtClean="0">
                <a:latin typeface="+mj-lt"/>
              </a:rPr>
              <a:t>Goat,Sheep</a:t>
            </a:r>
            <a:r>
              <a:rPr lang="en-US" sz="2800" b="1" dirty="0" smtClean="0">
                <a:latin typeface="+mj-lt"/>
              </a:rPr>
              <a:t> and Deer . 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800" dirty="0" smtClean="0">
                <a:latin typeface="+mj-lt"/>
              </a:rPr>
              <a:t>The chorionic </a:t>
            </a:r>
            <a:r>
              <a:rPr lang="en-US" sz="2800" dirty="0" err="1" smtClean="0">
                <a:latin typeface="+mj-lt"/>
              </a:rPr>
              <a:t>villi</a:t>
            </a:r>
            <a:r>
              <a:rPr lang="en-US" sz="2800" dirty="0" smtClean="0">
                <a:latin typeface="+mj-lt"/>
              </a:rPr>
              <a:t> are present on multiple button like caruncles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800" dirty="0" smtClean="0">
                <a:latin typeface="+mj-lt"/>
              </a:rPr>
              <a:t>The </a:t>
            </a:r>
            <a:r>
              <a:rPr lang="en-US" sz="2800" dirty="0" err="1" smtClean="0">
                <a:latin typeface="+mj-lt"/>
              </a:rPr>
              <a:t>tuffts</a:t>
            </a:r>
            <a:r>
              <a:rPr lang="en-US" sz="2800" dirty="0" smtClean="0">
                <a:latin typeface="+mj-lt"/>
              </a:rPr>
              <a:t> of chorionic </a:t>
            </a:r>
            <a:r>
              <a:rPr lang="en-US" sz="2800" dirty="0" err="1" smtClean="0">
                <a:latin typeface="+mj-lt"/>
              </a:rPr>
              <a:t>villi</a:t>
            </a:r>
            <a:r>
              <a:rPr lang="en-US" sz="2800" dirty="0" smtClean="0">
                <a:latin typeface="+mj-lt"/>
              </a:rPr>
              <a:t> is called </a:t>
            </a:r>
            <a:r>
              <a:rPr lang="en-US" sz="2800" dirty="0" err="1" smtClean="0">
                <a:latin typeface="+mj-lt"/>
              </a:rPr>
              <a:t>cotyledones</a:t>
            </a:r>
            <a:r>
              <a:rPr lang="en-US" sz="2800" dirty="0" smtClean="0">
                <a:latin typeface="+mj-lt"/>
              </a:rPr>
              <a:t> which fuses with uterine caruncles to form </a:t>
            </a:r>
            <a:r>
              <a:rPr lang="en-US" sz="2800" dirty="0" err="1" smtClean="0">
                <a:latin typeface="+mj-lt"/>
              </a:rPr>
              <a:t>cotyledonary</a:t>
            </a:r>
            <a:r>
              <a:rPr lang="en-US" sz="2800" dirty="0" smtClean="0">
                <a:latin typeface="+mj-lt"/>
              </a:rPr>
              <a:t> placenta 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800" b="1" dirty="0" smtClean="0">
                <a:latin typeface="+mj-lt"/>
              </a:rPr>
              <a:t>In ruminants uterus 90-100 </a:t>
            </a:r>
            <a:r>
              <a:rPr lang="en-US" sz="2800" b="1" dirty="0" err="1" smtClean="0">
                <a:latin typeface="+mj-lt"/>
              </a:rPr>
              <a:t>carancules</a:t>
            </a:r>
            <a:r>
              <a:rPr lang="en-US" sz="2800" b="1" dirty="0" smtClean="0">
                <a:latin typeface="+mj-lt"/>
              </a:rPr>
              <a:t> are present and arranged into 4 rows which become highly developed on the 30</a:t>
            </a:r>
            <a:r>
              <a:rPr lang="en-US" sz="2800" b="1" baseline="30000" dirty="0" smtClean="0">
                <a:latin typeface="+mj-lt"/>
              </a:rPr>
              <a:t>th</a:t>
            </a:r>
            <a:r>
              <a:rPr lang="en-US" sz="2800" b="1" dirty="0" smtClean="0">
                <a:latin typeface="+mj-lt"/>
              </a:rPr>
              <a:t> day of fertilization 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The uterine caruncles are convex in cow and concave in ewe</a:t>
            </a:r>
          </a:p>
          <a:p>
            <a:pPr marL="514350" indent="-514350" algn="just">
              <a:buNone/>
            </a:pPr>
            <a:r>
              <a:rPr lang="en-US" sz="2400" dirty="0" smtClean="0">
                <a:latin typeface="+mj-lt"/>
              </a:rPr>
              <a:t> </a:t>
            </a:r>
          </a:p>
          <a:p>
            <a:pPr marL="514350" indent="-514350">
              <a:buNone/>
            </a:pPr>
            <a:endParaRPr lang="en-US" sz="24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62712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/>
              <a:t>Continue..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iii)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Zonary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Placenta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400" b="1" dirty="0" err="1" smtClean="0">
                <a:latin typeface="+mj-lt"/>
              </a:rPr>
              <a:t>Eg</a:t>
            </a:r>
            <a:r>
              <a:rPr lang="en-US" sz="2400" b="1" dirty="0" smtClean="0">
                <a:latin typeface="+mj-lt"/>
              </a:rPr>
              <a:t>. Carnivores (Dog and Cat),  Raccoon </a:t>
            </a:r>
            <a:r>
              <a:rPr lang="en-US" sz="2400" dirty="0" smtClean="0">
                <a:latin typeface="+mj-lt"/>
              </a:rPr>
              <a:t>has incomplete </a:t>
            </a:r>
            <a:r>
              <a:rPr lang="en-US" sz="2400" dirty="0" err="1" smtClean="0">
                <a:latin typeface="+mj-lt"/>
              </a:rPr>
              <a:t>zonry</a:t>
            </a:r>
            <a:r>
              <a:rPr lang="en-US" sz="2400" dirty="0" smtClean="0">
                <a:latin typeface="+mj-lt"/>
              </a:rPr>
              <a:t> placenta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The chorionic </a:t>
            </a:r>
            <a:r>
              <a:rPr lang="en-US" sz="2400" dirty="0" err="1" smtClean="0">
                <a:latin typeface="+mj-lt"/>
              </a:rPr>
              <a:t>villi</a:t>
            </a:r>
            <a:r>
              <a:rPr lang="en-US" sz="2400" dirty="0" smtClean="0">
                <a:latin typeface="+mj-lt"/>
              </a:rPr>
              <a:t> are develop in the form of belt or girdle like  band around the middle of their </a:t>
            </a:r>
            <a:r>
              <a:rPr lang="en-US" sz="2400" dirty="0" err="1" smtClean="0">
                <a:latin typeface="+mj-lt"/>
              </a:rPr>
              <a:t>blastocyst</a:t>
            </a:r>
            <a:r>
              <a:rPr lang="en-US" sz="2400" dirty="0" smtClean="0">
                <a:latin typeface="+mj-lt"/>
              </a:rPr>
              <a:t> or chorionic sac which is elliptical in shape</a:t>
            </a:r>
          </a:p>
          <a:p>
            <a:pPr marL="514350" indent="-514350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iv) 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Discoidal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Placenta: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Eg</a:t>
            </a:r>
            <a:r>
              <a:rPr lang="en-US" sz="2400" b="1" dirty="0" smtClean="0">
                <a:latin typeface="+mj-lt"/>
              </a:rPr>
              <a:t>. Human, Monkey Bat Rodents and Rabbit 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The chorionic </a:t>
            </a:r>
            <a:r>
              <a:rPr lang="en-US" sz="2400" dirty="0" err="1" smtClean="0">
                <a:latin typeface="+mj-lt"/>
              </a:rPr>
              <a:t>villi</a:t>
            </a:r>
            <a:r>
              <a:rPr lang="en-US" sz="2400" dirty="0" smtClean="0">
                <a:latin typeface="+mj-lt"/>
              </a:rPr>
              <a:t> are located on a large flattened area in the form of circular disc or plate on the dorsal surface of </a:t>
            </a:r>
            <a:r>
              <a:rPr lang="en-US" sz="2400" dirty="0" err="1" smtClean="0">
                <a:latin typeface="+mj-lt"/>
              </a:rPr>
              <a:t>blastocyst</a:t>
            </a:r>
            <a:r>
              <a:rPr lang="en-US" sz="2400" dirty="0" smtClean="0">
                <a:latin typeface="+mj-lt"/>
              </a:rPr>
              <a:t> (</a:t>
            </a:r>
            <a:r>
              <a:rPr lang="en-US" sz="2400" dirty="0" err="1" smtClean="0">
                <a:latin typeface="+mj-lt"/>
              </a:rPr>
              <a:t>Monodiscoidal</a:t>
            </a:r>
            <a:r>
              <a:rPr lang="en-US" sz="2400" dirty="0" smtClean="0">
                <a:latin typeface="+mj-lt"/>
              </a:rPr>
              <a:t>)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In Monkey the </a:t>
            </a:r>
            <a:r>
              <a:rPr lang="en-US" sz="2400" dirty="0" err="1" smtClean="0">
                <a:latin typeface="+mj-lt"/>
              </a:rPr>
              <a:t>villi</a:t>
            </a:r>
            <a:r>
              <a:rPr lang="en-US" sz="2400" dirty="0" smtClean="0">
                <a:latin typeface="+mj-lt"/>
              </a:rPr>
              <a:t> are distributed in two disc, called </a:t>
            </a:r>
            <a:r>
              <a:rPr lang="en-US" sz="2400" dirty="0" err="1" smtClean="0">
                <a:latin typeface="+mj-lt"/>
              </a:rPr>
              <a:t>Bidiscoidal</a:t>
            </a:r>
            <a:r>
              <a:rPr lang="en-US" sz="2400" dirty="0" smtClean="0">
                <a:latin typeface="+mj-lt"/>
              </a:rPr>
              <a:t> placenta</a:t>
            </a:r>
          </a:p>
          <a:p>
            <a:pPr marL="571500" indent="-571500">
              <a:buFont typeface="Wingdings" pitchFamily="2" charset="2"/>
              <a:buChar char="Ø"/>
            </a:pP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ony\Desktop\Reg. form iavmi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7924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ony\Desktop\Reg. form iavmi\Placental_morphologies_encountered_in_placental_mamma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1"/>
            <a:ext cx="83058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81000"/>
          </a:xfrm>
        </p:spPr>
        <p:txBody>
          <a:bodyPr>
            <a:noAutofit/>
          </a:bodyPr>
          <a:lstStyle/>
          <a:p>
            <a:pPr algn="r"/>
            <a:r>
              <a:rPr lang="en-US" sz="1600" dirty="0" smtClean="0"/>
              <a:t>Continue…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3)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Classification on the Basis of Histological Structure: </a:t>
            </a: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Between the maternal and </a:t>
            </a:r>
            <a:r>
              <a:rPr lang="en-US" sz="2400" dirty="0" err="1" smtClean="0">
                <a:latin typeface="+mj-lt"/>
              </a:rPr>
              <a:t>foetal</a:t>
            </a:r>
            <a:r>
              <a:rPr lang="en-US" sz="2400" dirty="0" smtClean="0">
                <a:latin typeface="+mj-lt"/>
              </a:rPr>
              <a:t> blood there remain a composite layer of tissue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latin typeface="+mj-lt"/>
              </a:rPr>
              <a:t>In placenta formation six tissue or membranes are participated (3 layer of maternal and 3 layer of </a:t>
            </a:r>
            <a:r>
              <a:rPr lang="en-US" sz="2400" b="1" dirty="0" err="1" smtClean="0">
                <a:latin typeface="+mj-lt"/>
              </a:rPr>
              <a:t>foetal</a:t>
            </a:r>
            <a:r>
              <a:rPr lang="en-US" sz="2400" b="1" dirty="0" smtClean="0">
                <a:latin typeface="+mj-lt"/>
              </a:rPr>
              <a:t> tissue )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Three layer of </a:t>
            </a:r>
            <a:r>
              <a:rPr lang="en-US" sz="2400" b="1" dirty="0" err="1" smtClean="0">
                <a:solidFill>
                  <a:srgbClr val="FF0000"/>
                </a:solidFill>
                <a:latin typeface="+mj-lt"/>
              </a:rPr>
              <a:t>Foetal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 Side:</a:t>
            </a:r>
          </a:p>
          <a:p>
            <a:pPr marL="514350" indent="-514350" algn="just">
              <a:buAutoNum type="romanLcParenR"/>
            </a:pPr>
            <a:r>
              <a:rPr lang="en-US" sz="2400" dirty="0" smtClean="0">
                <a:latin typeface="+mj-lt"/>
              </a:rPr>
              <a:t>Chorionic epithelium –outer layer of </a:t>
            </a:r>
            <a:r>
              <a:rPr lang="en-US" sz="2400" dirty="0" err="1" smtClean="0">
                <a:latin typeface="+mj-lt"/>
              </a:rPr>
              <a:t>foetal</a:t>
            </a:r>
            <a:r>
              <a:rPr lang="en-US" sz="2400" dirty="0" smtClean="0">
                <a:latin typeface="+mj-lt"/>
              </a:rPr>
              <a:t> membrane derived from </a:t>
            </a:r>
            <a:r>
              <a:rPr lang="en-US" sz="2400" dirty="0" err="1" smtClean="0">
                <a:latin typeface="+mj-lt"/>
              </a:rPr>
              <a:t>trophoblast</a:t>
            </a:r>
            <a:endParaRPr lang="en-US" sz="2400" dirty="0" smtClean="0">
              <a:latin typeface="+mj-lt"/>
            </a:endParaRPr>
          </a:p>
          <a:p>
            <a:pPr marL="514350" indent="-514350" algn="just">
              <a:buAutoNum type="romanLcParenR"/>
            </a:pPr>
            <a:r>
              <a:rPr lang="en-US" sz="2400" dirty="0" smtClean="0">
                <a:latin typeface="+mj-lt"/>
              </a:rPr>
              <a:t>Connective tissue in the form of </a:t>
            </a:r>
            <a:r>
              <a:rPr lang="en-US" sz="2400" dirty="0" err="1" smtClean="0">
                <a:latin typeface="+mj-lt"/>
              </a:rPr>
              <a:t>chorioallantoic</a:t>
            </a:r>
            <a:r>
              <a:rPr lang="en-US" sz="2400" dirty="0" smtClean="0">
                <a:latin typeface="+mj-lt"/>
              </a:rPr>
              <a:t> mesoderm</a:t>
            </a:r>
          </a:p>
          <a:p>
            <a:pPr marL="514350" indent="-514350" algn="just">
              <a:buAutoNum type="romanLcParenR"/>
            </a:pPr>
            <a:r>
              <a:rPr lang="en-US" sz="2400" dirty="0" smtClean="0">
                <a:latin typeface="+mj-lt"/>
              </a:rPr>
              <a:t>Endothelium lining </a:t>
            </a:r>
            <a:r>
              <a:rPr lang="en-US" sz="2400" dirty="0" err="1" smtClean="0">
                <a:latin typeface="+mj-lt"/>
              </a:rPr>
              <a:t>allantoic</a:t>
            </a:r>
            <a:r>
              <a:rPr lang="en-US" sz="2400" dirty="0" smtClean="0">
                <a:latin typeface="+mj-lt"/>
              </a:rPr>
              <a:t> capillaries</a:t>
            </a:r>
          </a:p>
          <a:p>
            <a:pPr marL="514350" indent="-514350"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Three layer of Maternal Side:</a:t>
            </a:r>
          </a:p>
          <a:p>
            <a:pPr marL="514350" indent="-514350" algn="just">
              <a:buAutoNum type="romanLcParenR"/>
            </a:pPr>
            <a:r>
              <a:rPr lang="en-US" sz="2400" dirty="0" smtClean="0">
                <a:latin typeface="+mj-lt"/>
              </a:rPr>
              <a:t>Endometrial epithelial cells</a:t>
            </a:r>
          </a:p>
          <a:p>
            <a:pPr marL="514350" indent="-514350" algn="just">
              <a:buAutoNum type="romanLcParenR"/>
            </a:pPr>
            <a:r>
              <a:rPr lang="en-US" sz="2400" dirty="0" smtClean="0">
                <a:latin typeface="+mj-lt"/>
              </a:rPr>
              <a:t>Connective tissue of the </a:t>
            </a:r>
            <a:r>
              <a:rPr lang="en-US" sz="2400" dirty="0" err="1" smtClean="0">
                <a:latin typeface="+mj-lt"/>
              </a:rPr>
              <a:t>endometrium</a:t>
            </a:r>
            <a:endParaRPr lang="en-US" sz="2400" dirty="0" smtClean="0">
              <a:latin typeface="+mj-lt"/>
            </a:endParaRPr>
          </a:p>
          <a:p>
            <a:pPr marL="514350" indent="-514350" algn="just">
              <a:buAutoNum type="romanLcParenR"/>
            </a:pPr>
            <a:r>
              <a:rPr lang="en-US" sz="2400" dirty="0" smtClean="0">
                <a:latin typeface="+mj-lt"/>
              </a:rPr>
              <a:t>Endothelium lining endometrial blood vessels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acental Structure and Classificati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762000"/>
            <a:ext cx="8001000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28600"/>
          </a:xfrm>
        </p:spPr>
        <p:txBody>
          <a:bodyPr>
            <a:noAutofit/>
          </a:bodyPr>
          <a:lstStyle/>
          <a:p>
            <a:pPr algn="r"/>
            <a:r>
              <a:rPr lang="en-US" sz="1800" dirty="0" smtClean="0"/>
              <a:t>Continue..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60198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According to these barriers there are 5 types of Placenta</a:t>
            </a:r>
          </a:p>
          <a:p>
            <a:pPr marL="457200" indent="-457200" algn="just"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Epithelio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-</a:t>
            </a:r>
            <a:r>
              <a:rPr lang="en-US" sz="2800" b="1" dirty="0" err="1" smtClean="0">
                <a:solidFill>
                  <a:srgbClr val="FF0000"/>
                </a:solidFill>
                <a:latin typeface="+mj-lt"/>
              </a:rPr>
              <a:t>Chorial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Placenta :</a:t>
            </a:r>
            <a:r>
              <a:rPr lang="en-US" sz="2400" dirty="0" smtClean="0">
                <a:latin typeface="+mj-lt"/>
              </a:rPr>
              <a:t> Most primitive type of placenta and all 6 layers are intact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Epithelium of uterine mucosa and </a:t>
            </a:r>
            <a:r>
              <a:rPr lang="en-US" sz="2400" dirty="0" err="1" smtClean="0">
                <a:latin typeface="+mj-lt"/>
              </a:rPr>
              <a:t>chorion</a:t>
            </a:r>
            <a:r>
              <a:rPr lang="en-US" sz="2400" dirty="0" smtClean="0">
                <a:latin typeface="+mj-lt"/>
              </a:rPr>
              <a:t> are lie in apposition to each other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At the time of birth the </a:t>
            </a:r>
            <a:r>
              <a:rPr lang="en-US" sz="2400" dirty="0" err="1" smtClean="0">
                <a:latin typeface="+mj-lt"/>
              </a:rPr>
              <a:t>chorion</a:t>
            </a:r>
            <a:r>
              <a:rPr lang="en-US" sz="2400" dirty="0" smtClean="0">
                <a:latin typeface="+mj-lt"/>
              </a:rPr>
              <a:t> is pulled off the uterine wall without damage of maternal tissue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>
                <a:latin typeface="+mj-lt"/>
              </a:rPr>
              <a:t>This type of placenta is non-</a:t>
            </a:r>
            <a:r>
              <a:rPr lang="en-US" sz="2400" dirty="0" err="1" smtClean="0">
                <a:latin typeface="+mj-lt"/>
              </a:rPr>
              <a:t>deciduate</a:t>
            </a:r>
            <a:r>
              <a:rPr lang="en-US" sz="2400" dirty="0" smtClean="0">
                <a:latin typeface="+mj-lt"/>
              </a:rPr>
              <a:t> type 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b="1" dirty="0" err="1" smtClean="0">
                <a:latin typeface="+mj-lt"/>
              </a:rPr>
              <a:t>Eg</a:t>
            </a:r>
            <a:r>
              <a:rPr lang="en-US" sz="2400" b="1" dirty="0" smtClean="0">
                <a:latin typeface="+mj-lt"/>
              </a:rPr>
              <a:t>. Pig and Mare </a:t>
            </a:r>
          </a:p>
          <a:p>
            <a:pPr marL="457200" indent="-457200" algn="just">
              <a:buNone/>
            </a:pPr>
            <a:r>
              <a:rPr lang="en-US" sz="3100" b="1" dirty="0" smtClean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3100" b="1" dirty="0" err="1" smtClean="0">
                <a:solidFill>
                  <a:srgbClr val="FF0000"/>
                </a:solidFill>
                <a:latin typeface="+mj-lt"/>
              </a:rPr>
              <a:t>Syndesmo-chorial</a:t>
            </a:r>
            <a:r>
              <a:rPr lang="en-US" sz="3100" b="1" dirty="0" smtClean="0">
                <a:solidFill>
                  <a:srgbClr val="FF0000"/>
                </a:solidFill>
                <a:latin typeface="+mj-lt"/>
              </a:rPr>
              <a:t> Placenta : </a:t>
            </a:r>
            <a:r>
              <a:rPr lang="en-US" sz="2400" dirty="0" smtClean="0">
                <a:latin typeface="+mj-lt"/>
              </a:rPr>
              <a:t>The uterine epithelium is damaged and </a:t>
            </a:r>
            <a:r>
              <a:rPr lang="en-US" sz="2400" dirty="0" err="1" smtClean="0">
                <a:latin typeface="+mj-lt"/>
              </a:rPr>
              <a:t>stromal</a:t>
            </a:r>
            <a:r>
              <a:rPr lang="en-US" sz="2400" dirty="0" smtClean="0">
                <a:latin typeface="+mj-lt"/>
              </a:rPr>
              <a:t> tissue of uterus remains in contact with the </a:t>
            </a:r>
            <a:r>
              <a:rPr lang="en-US" sz="2400" dirty="0" err="1" smtClean="0">
                <a:latin typeface="+mj-lt"/>
              </a:rPr>
              <a:t>trophoblast</a:t>
            </a:r>
            <a:r>
              <a:rPr lang="en-US" sz="2400" dirty="0" smtClean="0">
                <a:latin typeface="+mj-lt"/>
              </a:rPr>
              <a:t> cell of the </a:t>
            </a:r>
            <a:r>
              <a:rPr lang="en-US" sz="2400" dirty="0" err="1" smtClean="0">
                <a:latin typeface="+mj-lt"/>
              </a:rPr>
              <a:t>chorion</a:t>
            </a:r>
            <a:r>
              <a:rPr lang="en-US" sz="2400" dirty="0" smtClean="0">
                <a:latin typeface="+mj-lt"/>
              </a:rPr>
              <a:t> ,only 5 barriers/tissues are present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b="1" dirty="0" err="1" smtClean="0">
                <a:latin typeface="+mj-lt"/>
              </a:rPr>
              <a:t>Eg</a:t>
            </a:r>
            <a:r>
              <a:rPr lang="en-US" sz="2400" b="1" dirty="0" smtClean="0">
                <a:latin typeface="+mj-lt"/>
              </a:rPr>
              <a:t>. Cattle, Sheep, and Deer</a:t>
            </a:r>
          </a:p>
          <a:p>
            <a:pPr marL="457200" indent="-457200" algn="just">
              <a:buNone/>
            </a:pPr>
            <a:endParaRPr lang="en-US" sz="2400" dirty="0" smtClean="0"/>
          </a:p>
          <a:p>
            <a:pPr marL="457200" indent="-457200" algn="just">
              <a:buFont typeface="Wingdings" pitchFamily="2" charset="2"/>
              <a:buChar char="Ø"/>
            </a:pP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endParaRPr lang="en-US" sz="2400" dirty="0" smtClean="0"/>
          </a:p>
          <a:p>
            <a:pPr marL="457200" indent="-457200" algn="just">
              <a:buFont typeface="+mj-lt"/>
              <a:buAutoNum type="arabicPeriod"/>
            </a:pPr>
            <a:endParaRPr lang="en-US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422</TotalTime>
  <Words>803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VAN-608 EMBRYOLOGY</vt:lpstr>
      <vt:lpstr>TYPES OF PLACENTA</vt:lpstr>
      <vt:lpstr>continue….</vt:lpstr>
      <vt:lpstr>Continue..</vt:lpstr>
      <vt:lpstr>Slide 5</vt:lpstr>
      <vt:lpstr>Slide 6</vt:lpstr>
      <vt:lpstr>Continue…</vt:lpstr>
      <vt:lpstr>Slide 8</vt:lpstr>
      <vt:lpstr>Continue..</vt:lpstr>
      <vt:lpstr>Slide 10</vt:lpstr>
      <vt:lpstr>Continue…</vt:lpstr>
      <vt:lpstr>Continue…</vt:lpstr>
      <vt:lpstr>Continue..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Unit-8 EMBRYOLOGY</dc:title>
  <dc:creator>Aradhya Sinha</dc:creator>
  <cp:lastModifiedBy>sony</cp:lastModifiedBy>
  <cp:revision>68</cp:revision>
  <dcterms:created xsi:type="dcterms:W3CDTF">2006-08-16T00:00:00Z</dcterms:created>
  <dcterms:modified xsi:type="dcterms:W3CDTF">2020-05-22T06:33:24Z</dcterms:modified>
</cp:coreProperties>
</file>