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</p:sldMasterIdLst>
  <p:notesMasterIdLst>
    <p:notesMasterId r:id="rId29"/>
  </p:notesMasterIdLst>
  <p:sldIdLst>
    <p:sldId id="307" r:id="rId2"/>
    <p:sldId id="280" r:id="rId3"/>
    <p:sldId id="281" r:id="rId4"/>
    <p:sldId id="278" r:id="rId5"/>
    <p:sldId id="279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87" r:id="rId14"/>
    <p:sldId id="292" r:id="rId15"/>
    <p:sldId id="293" r:id="rId16"/>
    <p:sldId id="294" r:id="rId17"/>
    <p:sldId id="295" r:id="rId18"/>
    <p:sldId id="296" r:id="rId19"/>
    <p:sldId id="298" r:id="rId20"/>
    <p:sldId id="301" r:id="rId21"/>
    <p:sldId id="299" r:id="rId22"/>
    <p:sldId id="300" r:id="rId23"/>
    <p:sldId id="302" r:id="rId24"/>
    <p:sldId id="303" r:id="rId25"/>
    <p:sldId id="304" r:id="rId26"/>
    <p:sldId id="305" r:id="rId27"/>
    <p:sldId id="306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A7C95-B050-4D9A-99BC-6CFFDA5F30E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5FA7F0A-8BBC-4BD0-B701-ED8B64F316AB}">
      <dgm:prSet/>
      <dgm:spPr/>
      <dgm:t>
        <a:bodyPr/>
        <a:lstStyle/>
        <a:p>
          <a:pPr>
            <a:defRPr cap="all"/>
          </a:pPr>
          <a:r>
            <a:rPr lang="en-US"/>
            <a:t>Mice (most commonly)</a:t>
          </a:r>
        </a:p>
      </dgm:t>
    </dgm:pt>
    <dgm:pt modelId="{02238CA5-2733-4E2C-9326-4CC1195628A7}" type="parTrans" cxnId="{B3D971E7-1538-42BB-9106-7763DD04CA92}">
      <dgm:prSet/>
      <dgm:spPr/>
      <dgm:t>
        <a:bodyPr/>
        <a:lstStyle/>
        <a:p>
          <a:endParaRPr lang="en-US"/>
        </a:p>
      </dgm:t>
    </dgm:pt>
    <dgm:pt modelId="{149FC27F-A311-4124-A8CA-797871CC6221}" type="sibTrans" cxnId="{B3D971E7-1538-42BB-9106-7763DD04CA92}">
      <dgm:prSet/>
      <dgm:spPr/>
      <dgm:t>
        <a:bodyPr/>
        <a:lstStyle/>
        <a:p>
          <a:endParaRPr lang="en-US"/>
        </a:p>
      </dgm:t>
    </dgm:pt>
    <dgm:pt modelId="{3DC721B9-CC02-4BD1-833D-53E0500F7E34}">
      <dgm:prSet/>
      <dgm:spPr/>
      <dgm:t>
        <a:bodyPr/>
        <a:lstStyle/>
        <a:p>
          <a:pPr>
            <a:defRPr cap="all"/>
          </a:pPr>
          <a:r>
            <a:rPr lang="en-US"/>
            <a:t>Sheep &amp; goats</a:t>
          </a:r>
        </a:p>
      </dgm:t>
    </dgm:pt>
    <dgm:pt modelId="{DE21F972-33E3-4639-99F2-1AC3353125F9}" type="parTrans" cxnId="{42601604-A80C-4A34-821B-BB898DF4893F}">
      <dgm:prSet/>
      <dgm:spPr/>
      <dgm:t>
        <a:bodyPr/>
        <a:lstStyle/>
        <a:p>
          <a:endParaRPr lang="en-US"/>
        </a:p>
      </dgm:t>
    </dgm:pt>
    <dgm:pt modelId="{9980E970-C562-41DE-85BC-77D5451DEA3F}" type="sibTrans" cxnId="{42601604-A80C-4A34-821B-BB898DF4893F}">
      <dgm:prSet/>
      <dgm:spPr/>
      <dgm:t>
        <a:bodyPr/>
        <a:lstStyle/>
        <a:p>
          <a:endParaRPr lang="en-US"/>
        </a:p>
      </dgm:t>
    </dgm:pt>
    <dgm:pt modelId="{EDFB467C-EE8C-4BF3-B8EF-5530B273087C}">
      <dgm:prSet/>
      <dgm:spPr/>
      <dgm:t>
        <a:bodyPr/>
        <a:lstStyle/>
        <a:p>
          <a:pPr>
            <a:defRPr cap="all"/>
          </a:pPr>
          <a:r>
            <a:rPr lang="en-US"/>
            <a:t>Chickens</a:t>
          </a:r>
        </a:p>
      </dgm:t>
    </dgm:pt>
    <dgm:pt modelId="{A6384FF5-3159-465B-B705-683FC28E1C6F}" type="parTrans" cxnId="{53B6E9DC-2F10-49B9-87F7-F8D05FE2218A}">
      <dgm:prSet/>
      <dgm:spPr/>
      <dgm:t>
        <a:bodyPr/>
        <a:lstStyle/>
        <a:p>
          <a:endParaRPr lang="en-US"/>
        </a:p>
      </dgm:t>
    </dgm:pt>
    <dgm:pt modelId="{324AD4CC-9816-4341-B880-073B794CF4FF}" type="sibTrans" cxnId="{53B6E9DC-2F10-49B9-87F7-F8D05FE2218A}">
      <dgm:prSet/>
      <dgm:spPr/>
      <dgm:t>
        <a:bodyPr/>
        <a:lstStyle/>
        <a:p>
          <a:endParaRPr lang="en-US"/>
        </a:p>
      </dgm:t>
    </dgm:pt>
    <dgm:pt modelId="{130C8E13-CDC6-45E2-8183-ADB6FD4548B4}">
      <dgm:prSet/>
      <dgm:spPr/>
      <dgm:t>
        <a:bodyPr/>
        <a:lstStyle/>
        <a:p>
          <a:pPr>
            <a:defRPr cap="all"/>
          </a:pPr>
          <a:r>
            <a:rPr lang="en-US"/>
            <a:t>Fish</a:t>
          </a:r>
        </a:p>
      </dgm:t>
    </dgm:pt>
    <dgm:pt modelId="{47CEB6A2-F322-438C-93AE-DAE98B9D05FF}" type="parTrans" cxnId="{98455F90-6249-4DED-8344-552AD3AC2964}">
      <dgm:prSet/>
      <dgm:spPr/>
      <dgm:t>
        <a:bodyPr/>
        <a:lstStyle/>
        <a:p>
          <a:endParaRPr lang="en-US"/>
        </a:p>
      </dgm:t>
    </dgm:pt>
    <dgm:pt modelId="{AB7DFB0E-7FA3-4F04-8D85-1B98D26F1640}" type="sibTrans" cxnId="{98455F90-6249-4DED-8344-552AD3AC2964}">
      <dgm:prSet/>
      <dgm:spPr/>
      <dgm:t>
        <a:bodyPr/>
        <a:lstStyle/>
        <a:p>
          <a:endParaRPr lang="en-US"/>
        </a:p>
      </dgm:t>
    </dgm:pt>
    <dgm:pt modelId="{E97B9713-51EA-4D71-88B3-3B61260F592B}">
      <dgm:prSet/>
      <dgm:spPr/>
      <dgm:t>
        <a:bodyPr/>
        <a:lstStyle/>
        <a:p>
          <a:pPr>
            <a:defRPr cap="all"/>
          </a:pPr>
          <a:r>
            <a:rPr lang="en-US"/>
            <a:t>Pigs</a:t>
          </a:r>
        </a:p>
      </dgm:t>
    </dgm:pt>
    <dgm:pt modelId="{B3A29BB0-24BD-4F0C-B9DF-642F195FCA63}" type="parTrans" cxnId="{800D181A-E366-4CD7-9E15-D098650CAB93}">
      <dgm:prSet/>
      <dgm:spPr/>
      <dgm:t>
        <a:bodyPr/>
        <a:lstStyle/>
        <a:p>
          <a:endParaRPr lang="en-US"/>
        </a:p>
      </dgm:t>
    </dgm:pt>
    <dgm:pt modelId="{5B8C5011-6632-472D-A897-C8756BB887FF}" type="sibTrans" cxnId="{800D181A-E366-4CD7-9E15-D098650CAB93}">
      <dgm:prSet/>
      <dgm:spPr/>
      <dgm:t>
        <a:bodyPr/>
        <a:lstStyle/>
        <a:p>
          <a:endParaRPr lang="en-US"/>
        </a:p>
      </dgm:t>
    </dgm:pt>
    <dgm:pt modelId="{153A125D-E773-45CF-8561-63A8DF900ED6}">
      <dgm:prSet/>
      <dgm:spPr/>
      <dgm:t>
        <a:bodyPr/>
        <a:lstStyle/>
        <a:p>
          <a:pPr>
            <a:defRPr cap="all"/>
          </a:pPr>
          <a:r>
            <a:rPr lang="en-US"/>
            <a:t>Rabbits</a:t>
          </a:r>
        </a:p>
      </dgm:t>
    </dgm:pt>
    <dgm:pt modelId="{9C960396-580C-476F-857F-604923F4BC29}" type="parTrans" cxnId="{5D537142-45FD-4EE7-B0E4-7E8EFFE64B44}">
      <dgm:prSet/>
      <dgm:spPr/>
      <dgm:t>
        <a:bodyPr/>
        <a:lstStyle/>
        <a:p>
          <a:endParaRPr lang="en-US"/>
        </a:p>
      </dgm:t>
    </dgm:pt>
    <dgm:pt modelId="{6928B95B-2314-475D-BFD7-65C6B6AACB62}" type="sibTrans" cxnId="{5D537142-45FD-4EE7-B0E4-7E8EFFE64B44}">
      <dgm:prSet/>
      <dgm:spPr/>
      <dgm:t>
        <a:bodyPr/>
        <a:lstStyle/>
        <a:p>
          <a:endParaRPr lang="en-US"/>
        </a:p>
      </dgm:t>
    </dgm:pt>
    <dgm:pt modelId="{4B1FB2FB-E7CC-45D9-871A-A91FAC10820E}">
      <dgm:prSet/>
      <dgm:spPr/>
      <dgm:t>
        <a:bodyPr/>
        <a:lstStyle/>
        <a:p>
          <a:pPr>
            <a:defRPr cap="all"/>
          </a:pPr>
          <a:r>
            <a:rPr lang="en-US"/>
            <a:t>Cows</a:t>
          </a:r>
        </a:p>
      </dgm:t>
    </dgm:pt>
    <dgm:pt modelId="{767563A0-F437-4EA4-8445-85050BE4B4D3}" type="parTrans" cxnId="{9797E171-5145-4806-BFDF-DEBC26444A0B}">
      <dgm:prSet/>
      <dgm:spPr/>
      <dgm:t>
        <a:bodyPr/>
        <a:lstStyle/>
        <a:p>
          <a:endParaRPr lang="en-US"/>
        </a:p>
      </dgm:t>
    </dgm:pt>
    <dgm:pt modelId="{F5EA9A50-2BF6-4544-8533-31B314DEE629}" type="sibTrans" cxnId="{9797E171-5145-4806-BFDF-DEBC26444A0B}">
      <dgm:prSet/>
      <dgm:spPr/>
      <dgm:t>
        <a:bodyPr/>
        <a:lstStyle/>
        <a:p>
          <a:endParaRPr lang="en-US"/>
        </a:p>
      </dgm:t>
    </dgm:pt>
    <dgm:pt modelId="{DEF00D3B-555B-4F36-8A7B-3650FC482A8C}">
      <dgm:prSet/>
      <dgm:spPr/>
      <dgm:t>
        <a:bodyPr/>
        <a:lstStyle/>
        <a:p>
          <a:pPr>
            <a:defRPr cap="all"/>
          </a:pPr>
          <a:r>
            <a:rPr lang="en-US"/>
            <a:t>Primates (monkeys)</a:t>
          </a:r>
        </a:p>
      </dgm:t>
    </dgm:pt>
    <dgm:pt modelId="{745601BA-C8D3-4D75-AD98-28C8DBBC9EB2}" type="parTrans" cxnId="{A72AC33F-0C29-4072-9DB7-FA17BD5E41CE}">
      <dgm:prSet/>
      <dgm:spPr/>
      <dgm:t>
        <a:bodyPr/>
        <a:lstStyle/>
        <a:p>
          <a:endParaRPr lang="en-US"/>
        </a:p>
      </dgm:t>
    </dgm:pt>
    <dgm:pt modelId="{098963A9-5423-4098-B45C-F8384D55AD9A}" type="sibTrans" cxnId="{A72AC33F-0C29-4072-9DB7-FA17BD5E41CE}">
      <dgm:prSet/>
      <dgm:spPr/>
      <dgm:t>
        <a:bodyPr/>
        <a:lstStyle/>
        <a:p>
          <a:endParaRPr lang="en-US"/>
        </a:p>
      </dgm:t>
    </dgm:pt>
    <dgm:pt modelId="{CE9B38EB-D98C-40A2-BD89-3B7C1E53E7BD}" type="pres">
      <dgm:prSet presAssocID="{423A7C95-B050-4D9A-99BC-6CFFDA5F30E4}" presName="root" presStyleCnt="0">
        <dgm:presLayoutVars>
          <dgm:dir/>
          <dgm:resizeHandles val="exact"/>
        </dgm:presLayoutVars>
      </dgm:prSet>
      <dgm:spPr/>
    </dgm:pt>
    <dgm:pt modelId="{C970CBC9-F2C7-48BE-8924-67CCAF34F8D7}" type="pres">
      <dgm:prSet presAssocID="{25FA7F0A-8BBC-4BD0-B701-ED8B64F316AB}" presName="compNode" presStyleCnt="0"/>
      <dgm:spPr/>
    </dgm:pt>
    <dgm:pt modelId="{7D8525D2-6781-4E96-BD59-26B063EC6025}" type="pres">
      <dgm:prSet presAssocID="{25FA7F0A-8BBC-4BD0-B701-ED8B64F316AB}" presName="iconBgRect" presStyleLbl="bgShp" presStyleIdx="0" presStyleCnt="8"/>
      <dgm:spPr/>
    </dgm:pt>
    <dgm:pt modelId="{34B52D3E-C3AF-4414-A333-E4F783DBC8F5}" type="pres">
      <dgm:prSet presAssocID="{25FA7F0A-8BBC-4BD0-B701-ED8B64F316A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AA0C56AC-7EF3-4A07-AB98-5DF92313B953}" type="pres">
      <dgm:prSet presAssocID="{25FA7F0A-8BBC-4BD0-B701-ED8B64F316AB}" presName="spaceRect" presStyleCnt="0"/>
      <dgm:spPr/>
    </dgm:pt>
    <dgm:pt modelId="{472E359C-CD25-4282-9D4C-00C8B7419DD5}" type="pres">
      <dgm:prSet presAssocID="{25FA7F0A-8BBC-4BD0-B701-ED8B64F316AB}" presName="textRect" presStyleLbl="revTx" presStyleIdx="0" presStyleCnt="8">
        <dgm:presLayoutVars>
          <dgm:chMax val="1"/>
          <dgm:chPref val="1"/>
        </dgm:presLayoutVars>
      </dgm:prSet>
      <dgm:spPr/>
    </dgm:pt>
    <dgm:pt modelId="{E02AC42B-DE19-400A-A7A4-0390C25EE224}" type="pres">
      <dgm:prSet presAssocID="{149FC27F-A311-4124-A8CA-797871CC6221}" presName="sibTrans" presStyleCnt="0"/>
      <dgm:spPr/>
    </dgm:pt>
    <dgm:pt modelId="{EB6FDD5C-CDA7-410F-95CA-77366210148D}" type="pres">
      <dgm:prSet presAssocID="{3DC721B9-CC02-4BD1-833D-53E0500F7E34}" presName="compNode" presStyleCnt="0"/>
      <dgm:spPr/>
    </dgm:pt>
    <dgm:pt modelId="{062AD660-0C5B-4CD7-AF0F-C6DFA3CCCAD9}" type="pres">
      <dgm:prSet presAssocID="{3DC721B9-CC02-4BD1-833D-53E0500F7E34}" presName="iconBgRect" presStyleLbl="bgShp" presStyleIdx="1" presStyleCnt="8"/>
      <dgm:spPr/>
    </dgm:pt>
    <dgm:pt modelId="{94CBB5D2-04BE-4D9A-9243-A2921198634E}" type="pres">
      <dgm:prSet presAssocID="{3DC721B9-CC02-4BD1-833D-53E0500F7E3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at"/>
        </a:ext>
      </dgm:extLst>
    </dgm:pt>
    <dgm:pt modelId="{76E33B8B-40F1-48FB-9F7E-7D39D8E863C0}" type="pres">
      <dgm:prSet presAssocID="{3DC721B9-CC02-4BD1-833D-53E0500F7E34}" presName="spaceRect" presStyleCnt="0"/>
      <dgm:spPr/>
    </dgm:pt>
    <dgm:pt modelId="{EB741ED3-DAC3-4765-A10E-8BB33E9D1A34}" type="pres">
      <dgm:prSet presAssocID="{3DC721B9-CC02-4BD1-833D-53E0500F7E34}" presName="textRect" presStyleLbl="revTx" presStyleIdx="1" presStyleCnt="8">
        <dgm:presLayoutVars>
          <dgm:chMax val="1"/>
          <dgm:chPref val="1"/>
        </dgm:presLayoutVars>
      </dgm:prSet>
      <dgm:spPr/>
    </dgm:pt>
    <dgm:pt modelId="{4F64D3B0-1643-4334-9A3D-B0D255730422}" type="pres">
      <dgm:prSet presAssocID="{9980E970-C562-41DE-85BC-77D5451DEA3F}" presName="sibTrans" presStyleCnt="0"/>
      <dgm:spPr/>
    </dgm:pt>
    <dgm:pt modelId="{71C37CAC-C9D2-4A7A-9880-A8717DE82099}" type="pres">
      <dgm:prSet presAssocID="{EDFB467C-EE8C-4BF3-B8EF-5530B273087C}" presName="compNode" presStyleCnt="0"/>
      <dgm:spPr/>
    </dgm:pt>
    <dgm:pt modelId="{1AF3C3F8-7FB9-45ED-B671-15F52CC4D71B}" type="pres">
      <dgm:prSet presAssocID="{EDFB467C-EE8C-4BF3-B8EF-5530B273087C}" presName="iconBgRect" presStyleLbl="bgShp" presStyleIdx="2" presStyleCnt="8"/>
      <dgm:spPr/>
    </dgm:pt>
    <dgm:pt modelId="{058EDC59-A42D-4AC8-9DDA-9A2B887026F4}" type="pres">
      <dgm:prSet presAssocID="{EDFB467C-EE8C-4BF3-B8EF-5530B273087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ck"/>
        </a:ext>
      </dgm:extLst>
    </dgm:pt>
    <dgm:pt modelId="{4F4FDBBE-EB71-4F13-8E2B-E915BC3024D9}" type="pres">
      <dgm:prSet presAssocID="{EDFB467C-EE8C-4BF3-B8EF-5530B273087C}" presName="spaceRect" presStyleCnt="0"/>
      <dgm:spPr/>
    </dgm:pt>
    <dgm:pt modelId="{8B8AA8B2-76EB-4441-89B2-B169EC9E70E1}" type="pres">
      <dgm:prSet presAssocID="{EDFB467C-EE8C-4BF3-B8EF-5530B273087C}" presName="textRect" presStyleLbl="revTx" presStyleIdx="2" presStyleCnt="8">
        <dgm:presLayoutVars>
          <dgm:chMax val="1"/>
          <dgm:chPref val="1"/>
        </dgm:presLayoutVars>
      </dgm:prSet>
      <dgm:spPr/>
    </dgm:pt>
    <dgm:pt modelId="{BCCD852D-719A-4C0B-AE61-4CFF331DA4CE}" type="pres">
      <dgm:prSet presAssocID="{324AD4CC-9816-4341-B880-073B794CF4FF}" presName="sibTrans" presStyleCnt="0"/>
      <dgm:spPr/>
    </dgm:pt>
    <dgm:pt modelId="{43394A3D-9D68-4037-B6FF-5D70D1BD4EEE}" type="pres">
      <dgm:prSet presAssocID="{130C8E13-CDC6-45E2-8183-ADB6FD4548B4}" presName="compNode" presStyleCnt="0"/>
      <dgm:spPr/>
    </dgm:pt>
    <dgm:pt modelId="{3B38988B-FF46-42AC-8753-8166CB69167C}" type="pres">
      <dgm:prSet presAssocID="{130C8E13-CDC6-45E2-8183-ADB6FD4548B4}" presName="iconBgRect" presStyleLbl="bgShp" presStyleIdx="3" presStyleCnt="8"/>
      <dgm:spPr/>
    </dgm:pt>
    <dgm:pt modelId="{3BE4CB58-6ECE-4986-80D4-96698B9BCDF3}" type="pres">
      <dgm:prSet presAssocID="{130C8E13-CDC6-45E2-8183-ADB6FD4548B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78652762-EECC-4395-B42E-A8A418672B59}" type="pres">
      <dgm:prSet presAssocID="{130C8E13-CDC6-45E2-8183-ADB6FD4548B4}" presName="spaceRect" presStyleCnt="0"/>
      <dgm:spPr/>
    </dgm:pt>
    <dgm:pt modelId="{29828BBC-E4FE-4068-8151-0161E73AD0E7}" type="pres">
      <dgm:prSet presAssocID="{130C8E13-CDC6-45E2-8183-ADB6FD4548B4}" presName="textRect" presStyleLbl="revTx" presStyleIdx="3" presStyleCnt="8">
        <dgm:presLayoutVars>
          <dgm:chMax val="1"/>
          <dgm:chPref val="1"/>
        </dgm:presLayoutVars>
      </dgm:prSet>
      <dgm:spPr/>
    </dgm:pt>
    <dgm:pt modelId="{BDF3FB0F-FC30-4FCE-8008-980C1664E431}" type="pres">
      <dgm:prSet presAssocID="{AB7DFB0E-7FA3-4F04-8D85-1B98D26F1640}" presName="sibTrans" presStyleCnt="0"/>
      <dgm:spPr/>
    </dgm:pt>
    <dgm:pt modelId="{3ECA37C1-288E-4E81-9475-73119F2B3370}" type="pres">
      <dgm:prSet presAssocID="{E97B9713-51EA-4D71-88B3-3B61260F592B}" presName="compNode" presStyleCnt="0"/>
      <dgm:spPr/>
    </dgm:pt>
    <dgm:pt modelId="{942A9E16-C649-4463-BE44-1496109055BC}" type="pres">
      <dgm:prSet presAssocID="{E97B9713-51EA-4D71-88B3-3B61260F592B}" presName="iconBgRect" presStyleLbl="bgShp" presStyleIdx="4" presStyleCnt="8"/>
      <dgm:spPr/>
    </dgm:pt>
    <dgm:pt modelId="{C7F04D7A-3C99-4D1F-ACED-C1B085A094D7}" type="pres">
      <dgm:prSet presAssocID="{E97B9713-51EA-4D71-88B3-3B61260F592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BDA5D75D-BEB7-4D14-8EEE-15F9A63E4EB6}" type="pres">
      <dgm:prSet presAssocID="{E97B9713-51EA-4D71-88B3-3B61260F592B}" presName="spaceRect" presStyleCnt="0"/>
      <dgm:spPr/>
    </dgm:pt>
    <dgm:pt modelId="{C0782B0B-64CD-46BE-AC62-63361B8CC4BE}" type="pres">
      <dgm:prSet presAssocID="{E97B9713-51EA-4D71-88B3-3B61260F592B}" presName="textRect" presStyleLbl="revTx" presStyleIdx="4" presStyleCnt="8">
        <dgm:presLayoutVars>
          <dgm:chMax val="1"/>
          <dgm:chPref val="1"/>
        </dgm:presLayoutVars>
      </dgm:prSet>
      <dgm:spPr/>
    </dgm:pt>
    <dgm:pt modelId="{A132FC8E-E440-4AB2-A726-9B40B67CB41E}" type="pres">
      <dgm:prSet presAssocID="{5B8C5011-6632-472D-A897-C8756BB887FF}" presName="sibTrans" presStyleCnt="0"/>
      <dgm:spPr/>
    </dgm:pt>
    <dgm:pt modelId="{71C3A82C-AA1E-4BC5-B325-273D4F76FFE8}" type="pres">
      <dgm:prSet presAssocID="{153A125D-E773-45CF-8561-63A8DF900ED6}" presName="compNode" presStyleCnt="0"/>
      <dgm:spPr/>
    </dgm:pt>
    <dgm:pt modelId="{A86A277F-7EAE-4CF6-9676-01E89682AA61}" type="pres">
      <dgm:prSet presAssocID="{153A125D-E773-45CF-8561-63A8DF900ED6}" presName="iconBgRect" presStyleLbl="bgShp" presStyleIdx="5" presStyleCnt="8"/>
      <dgm:spPr/>
    </dgm:pt>
    <dgm:pt modelId="{6509A215-DB50-4D4B-BC01-34BE4B19B696}" type="pres">
      <dgm:prSet presAssocID="{153A125D-E773-45CF-8561-63A8DF900ED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bbit"/>
        </a:ext>
      </dgm:extLst>
    </dgm:pt>
    <dgm:pt modelId="{6F5F0156-577C-4EC4-B30E-DA05598F8875}" type="pres">
      <dgm:prSet presAssocID="{153A125D-E773-45CF-8561-63A8DF900ED6}" presName="spaceRect" presStyleCnt="0"/>
      <dgm:spPr/>
    </dgm:pt>
    <dgm:pt modelId="{974AE088-D897-48CB-A2AC-7DA9E9190086}" type="pres">
      <dgm:prSet presAssocID="{153A125D-E773-45CF-8561-63A8DF900ED6}" presName="textRect" presStyleLbl="revTx" presStyleIdx="5" presStyleCnt="8">
        <dgm:presLayoutVars>
          <dgm:chMax val="1"/>
          <dgm:chPref val="1"/>
        </dgm:presLayoutVars>
      </dgm:prSet>
      <dgm:spPr/>
    </dgm:pt>
    <dgm:pt modelId="{B6679FC0-38E9-40FD-BE7B-799128FF2999}" type="pres">
      <dgm:prSet presAssocID="{6928B95B-2314-475D-BFD7-65C6B6AACB62}" presName="sibTrans" presStyleCnt="0"/>
      <dgm:spPr/>
    </dgm:pt>
    <dgm:pt modelId="{07704548-FAAD-4606-AE43-99BB69734C03}" type="pres">
      <dgm:prSet presAssocID="{4B1FB2FB-E7CC-45D9-871A-A91FAC10820E}" presName="compNode" presStyleCnt="0"/>
      <dgm:spPr/>
    </dgm:pt>
    <dgm:pt modelId="{2ACF6A7F-DF06-416E-B230-47299D0362B0}" type="pres">
      <dgm:prSet presAssocID="{4B1FB2FB-E7CC-45D9-871A-A91FAC10820E}" presName="iconBgRect" presStyleLbl="bgShp" presStyleIdx="6" presStyleCnt="8"/>
      <dgm:spPr/>
    </dgm:pt>
    <dgm:pt modelId="{74CBF095-FC90-4D8F-964D-482814D58409}" type="pres">
      <dgm:prSet presAssocID="{4B1FB2FB-E7CC-45D9-871A-A91FAC10820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88ADE8C2-0022-4503-ACAF-083B4F083120}" type="pres">
      <dgm:prSet presAssocID="{4B1FB2FB-E7CC-45D9-871A-A91FAC10820E}" presName="spaceRect" presStyleCnt="0"/>
      <dgm:spPr/>
    </dgm:pt>
    <dgm:pt modelId="{0ACDE88C-D9FD-4E7C-AD18-85DDDABA40BC}" type="pres">
      <dgm:prSet presAssocID="{4B1FB2FB-E7CC-45D9-871A-A91FAC10820E}" presName="textRect" presStyleLbl="revTx" presStyleIdx="6" presStyleCnt="8">
        <dgm:presLayoutVars>
          <dgm:chMax val="1"/>
          <dgm:chPref val="1"/>
        </dgm:presLayoutVars>
      </dgm:prSet>
      <dgm:spPr/>
    </dgm:pt>
    <dgm:pt modelId="{A531BF09-B7B7-481D-BAA5-FC23550D1E3B}" type="pres">
      <dgm:prSet presAssocID="{F5EA9A50-2BF6-4544-8533-31B314DEE629}" presName="sibTrans" presStyleCnt="0"/>
      <dgm:spPr/>
    </dgm:pt>
    <dgm:pt modelId="{4F1C33D8-04D3-4D5A-88B0-6EEB7511B0A3}" type="pres">
      <dgm:prSet presAssocID="{DEF00D3B-555B-4F36-8A7B-3650FC482A8C}" presName="compNode" presStyleCnt="0"/>
      <dgm:spPr/>
    </dgm:pt>
    <dgm:pt modelId="{2D658F54-74BF-4606-B960-30C9C2CFE4C4}" type="pres">
      <dgm:prSet presAssocID="{DEF00D3B-555B-4F36-8A7B-3650FC482A8C}" presName="iconBgRect" presStyleLbl="bgShp" presStyleIdx="7" presStyleCnt="8"/>
      <dgm:spPr/>
    </dgm:pt>
    <dgm:pt modelId="{85715B37-FAD4-4FF0-BC51-B161C61C8FAB}" type="pres">
      <dgm:prSet presAssocID="{DEF00D3B-555B-4F36-8A7B-3650FC482A8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key"/>
        </a:ext>
      </dgm:extLst>
    </dgm:pt>
    <dgm:pt modelId="{97BEFBFF-30F4-4337-8269-99023AA45439}" type="pres">
      <dgm:prSet presAssocID="{DEF00D3B-555B-4F36-8A7B-3650FC482A8C}" presName="spaceRect" presStyleCnt="0"/>
      <dgm:spPr/>
    </dgm:pt>
    <dgm:pt modelId="{0FE742D9-E361-47A1-8483-D5ECC4A53E70}" type="pres">
      <dgm:prSet presAssocID="{DEF00D3B-555B-4F36-8A7B-3650FC482A8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42601604-A80C-4A34-821B-BB898DF4893F}" srcId="{423A7C95-B050-4D9A-99BC-6CFFDA5F30E4}" destId="{3DC721B9-CC02-4BD1-833D-53E0500F7E34}" srcOrd="1" destOrd="0" parTransId="{DE21F972-33E3-4639-99F2-1AC3353125F9}" sibTransId="{9980E970-C562-41DE-85BC-77D5451DEA3F}"/>
    <dgm:cxn modelId="{7544210C-6100-4C89-998B-5837989688B8}" type="presOf" srcId="{3DC721B9-CC02-4BD1-833D-53E0500F7E34}" destId="{EB741ED3-DAC3-4765-A10E-8BB33E9D1A34}" srcOrd="0" destOrd="0" presId="urn:microsoft.com/office/officeart/2018/5/layout/IconCircleLabelList"/>
    <dgm:cxn modelId="{800D181A-E366-4CD7-9E15-D098650CAB93}" srcId="{423A7C95-B050-4D9A-99BC-6CFFDA5F30E4}" destId="{E97B9713-51EA-4D71-88B3-3B61260F592B}" srcOrd="4" destOrd="0" parTransId="{B3A29BB0-24BD-4F0C-B9DF-642F195FCA63}" sibTransId="{5B8C5011-6632-472D-A897-C8756BB887FF}"/>
    <dgm:cxn modelId="{7CD1FB29-5B44-44F2-B59C-923DD418F781}" type="presOf" srcId="{153A125D-E773-45CF-8561-63A8DF900ED6}" destId="{974AE088-D897-48CB-A2AC-7DA9E9190086}" srcOrd="0" destOrd="0" presId="urn:microsoft.com/office/officeart/2018/5/layout/IconCircleLabelList"/>
    <dgm:cxn modelId="{A72AC33F-0C29-4072-9DB7-FA17BD5E41CE}" srcId="{423A7C95-B050-4D9A-99BC-6CFFDA5F30E4}" destId="{DEF00D3B-555B-4F36-8A7B-3650FC482A8C}" srcOrd="7" destOrd="0" parTransId="{745601BA-C8D3-4D75-AD98-28C8DBBC9EB2}" sibTransId="{098963A9-5423-4098-B45C-F8384D55AD9A}"/>
    <dgm:cxn modelId="{5D537142-45FD-4EE7-B0E4-7E8EFFE64B44}" srcId="{423A7C95-B050-4D9A-99BC-6CFFDA5F30E4}" destId="{153A125D-E773-45CF-8561-63A8DF900ED6}" srcOrd="5" destOrd="0" parTransId="{9C960396-580C-476F-857F-604923F4BC29}" sibTransId="{6928B95B-2314-475D-BFD7-65C6B6AACB62}"/>
    <dgm:cxn modelId="{B4D4526D-E580-4947-A58E-A00F692ED233}" type="presOf" srcId="{25FA7F0A-8BBC-4BD0-B701-ED8B64F316AB}" destId="{472E359C-CD25-4282-9D4C-00C8B7419DD5}" srcOrd="0" destOrd="0" presId="urn:microsoft.com/office/officeart/2018/5/layout/IconCircleLabelList"/>
    <dgm:cxn modelId="{9797E171-5145-4806-BFDF-DEBC26444A0B}" srcId="{423A7C95-B050-4D9A-99BC-6CFFDA5F30E4}" destId="{4B1FB2FB-E7CC-45D9-871A-A91FAC10820E}" srcOrd="6" destOrd="0" parTransId="{767563A0-F437-4EA4-8445-85050BE4B4D3}" sibTransId="{F5EA9A50-2BF6-4544-8533-31B314DEE629}"/>
    <dgm:cxn modelId="{5E912373-419C-44B8-8F6E-463D132694E2}" type="presOf" srcId="{130C8E13-CDC6-45E2-8183-ADB6FD4548B4}" destId="{29828BBC-E4FE-4068-8151-0161E73AD0E7}" srcOrd="0" destOrd="0" presId="urn:microsoft.com/office/officeart/2018/5/layout/IconCircleLabelList"/>
    <dgm:cxn modelId="{B7EB8781-3867-4E0D-A4E2-D89AB7F963E5}" type="presOf" srcId="{E97B9713-51EA-4D71-88B3-3B61260F592B}" destId="{C0782B0B-64CD-46BE-AC62-63361B8CC4BE}" srcOrd="0" destOrd="0" presId="urn:microsoft.com/office/officeart/2018/5/layout/IconCircleLabelList"/>
    <dgm:cxn modelId="{98455F90-6249-4DED-8344-552AD3AC2964}" srcId="{423A7C95-B050-4D9A-99BC-6CFFDA5F30E4}" destId="{130C8E13-CDC6-45E2-8183-ADB6FD4548B4}" srcOrd="3" destOrd="0" parTransId="{47CEB6A2-F322-438C-93AE-DAE98B9D05FF}" sibTransId="{AB7DFB0E-7FA3-4F04-8D85-1B98D26F1640}"/>
    <dgm:cxn modelId="{43C22CA5-4B99-4C75-8F6B-37E05D203279}" type="presOf" srcId="{4B1FB2FB-E7CC-45D9-871A-A91FAC10820E}" destId="{0ACDE88C-D9FD-4E7C-AD18-85DDDABA40BC}" srcOrd="0" destOrd="0" presId="urn:microsoft.com/office/officeart/2018/5/layout/IconCircleLabelList"/>
    <dgm:cxn modelId="{F6D104AA-8F7C-43CB-8942-D3802C970088}" type="presOf" srcId="{423A7C95-B050-4D9A-99BC-6CFFDA5F30E4}" destId="{CE9B38EB-D98C-40A2-BD89-3B7C1E53E7BD}" srcOrd="0" destOrd="0" presId="urn:microsoft.com/office/officeart/2018/5/layout/IconCircleLabelList"/>
    <dgm:cxn modelId="{6DC7A8C3-898A-4193-A035-B5F935F55740}" type="presOf" srcId="{EDFB467C-EE8C-4BF3-B8EF-5530B273087C}" destId="{8B8AA8B2-76EB-4441-89B2-B169EC9E70E1}" srcOrd="0" destOrd="0" presId="urn:microsoft.com/office/officeart/2018/5/layout/IconCircleLabelList"/>
    <dgm:cxn modelId="{9EE397C5-75EE-4CE9-9F79-C9375BD7B2D2}" type="presOf" srcId="{DEF00D3B-555B-4F36-8A7B-3650FC482A8C}" destId="{0FE742D9-E361-47A1-8483-D5ECC4A53E70}" srcOrd="0" destOrd="0" presId="urn:microsoft.com/office/officeart/2018/5/layout/IconCircleLabelList"/>
    <dgm:cxn modelId="{53B6E9DC-2F10-49B9-87F7-F8D05FE2218A}" srcId="{423A7C95-B050-4D9A-99BC-6CFFDA5F30E4}" destId="{EDFB467C-EE8C-4BF3-B8EF-5530B273087C}" srcOrd="2" destOrd="0" parTransId="{A6384FF5-3159-465B-B705-683FC28E1C6F}" sibTransId="{324AD4CC-9816-4341-B880-073B794CF4FF}"/>
    <dgm:cxn modelId="{B3D971E7-1538-42BB-9106-7763DD04CA92}" srcId="{423A7C95-B050-4D9A-99BC-6CFFDA5F30E4}" destId="{25FA7F0A-8BBC-4BD0-B701-ED8B64F316AB}" srcOrd="0" destOrd="0" parTransId="{02238CA5-2733-4E2C-9326-4CC1195628A7}" sibTransId="{149FC27F-A311-4124-A8CA-797871CC6221}"/>
    <dgm:cxn modelId="{422FBC45-1249-4C42-B0FA-3A3D99ABB0A4}" type="presParOf" srcId="{CE9B38EB-D98C-40A2-BD89-3B7C1E53E7BD}" destId="{C970CBC9-F2C7-48BE-8924-67CCAF34F8D7}" srcOrd="0" destOrd="0" presId="urn:microsoft.com/office/officeart/2018/5/layout/IconCircleLabelList"/>
    <dgm:cxn modelId="{878CB7D4-41ED-462F-B6E3-56897F33C48F}" type="presParOf" srcId="{C970CBC9-F2C7-48BE-8924-67CCAF34F8D7}" destId="{7D8525D2-6781-4E96-BD59-26B063EC6025}" srcOrd="0" destOrd="0" presId="urn:microsoft.com/office/officeart/2018/5/layout/IconCircleLabelList"/>
    <dgm:cxn modelId="{1A3D411F-F583-4D47-8C21-040BF0AD94E9}" type="presParOf" srcId="{C970CBC9-F2C7-48BE-8924-67CCAF34F8D7}" destId="{34B52D3E-C3AF-4414-A333-E4F783DBC8F5}" srcOrd="1" destOrd="0" presId="urn:microsoft.com/office/officeart/2018/5/layout/IconCircleLabelList"/>
    <dgm:cxn modelId="{BF7F3DEE-47FC-4E0E-9772-92C6E0181A24}" type="presParOf" srcId="{C970CBC9-F2C7-48BE-8924-67CCAF34F8D7}" destId="{AA0C56AC-7EF3-4A07-AB98-5DF92313B953}" srcOrd="2" destOrd="0" presId="urn:microsoft.com/office/officeart/2018/5/layout/IconCircleLabelList"/>
    <dgm:cxn modelId="{682858A9-DF7E-48CD-AFF2-FEAB5EF5DEE7}" type="presParOf" srcId="{C970CBC9-F2C7-48BE-8924-67CCAF34F8D7}" destId="{472E359C-CD25-4282-9D4C-00C8B7419DD5}" srcOrd="3" destOrd="0" presId="urn:microsoft.com/office/officeart/2018/5/layout/IconCircleLabelList"/>
    <dgm:cxn modelId="{5D07ECAB-1313-40CA-BAAD-14516012DEE7}" type="presParOf" srcId="{CE9B38EB-D98C-40A2-BD89-3B7C1E53E7BD}" destId="{E02AC42B-DE19-400A-A7A4-0390C25EE224}" srcOrd="1" destOrd="0" presId="urn:microsoft.com/office/officeart/2018/5/layout/IconCircleLabelList"/>
    <dgm:cxn modelId="{868B97FF-CB8D-4286-87A6-5503B8DA5301}" type="presParOf" srcId="{CE9B38EB-D98C-40A2-BD89-3B7C1E53E7BD}" destId="{EB6FDD5C-CDA7-410F-95CA-77366210148D}" srcOrd="2" destOrd="0" presId="urn:microsoft.com/office/officeart/2018/5/layout/IconCircleLabelList"/>
    <dgm:cxn modelId="{C3168920-15C6-47F9-9C79-092CD3A262F8}" type="presParOf" srcId="{EB6FDD5C-CDA7-410F-95CA-77366210148D}" destId="{062AD660-0C5B-4CD7-AF0F-C6DFA3CCCAD9}" srcOrd="0" destOrd="0" presId="urn:microsoft.com/office/officeart/2018/5/layout/IconCircleLabelList"/>
    <dgm:cxn modelId="{FD51F2B0-E05B-42DA-B628-C94A1EC1CFF1}" type="presParOf" srcId="{EB6FDD5C-CDA7-410F-95CA-77366210148D}" destId="{94CBB5D2-04BE-4D9A-9243-A2921198634E}" srcOrd="1" destOrd="0" presId="urn:microsoft.com/office/officeart/2018/5/layout/IconCircleLabelList"/>
    <dgm:cxn modelId="{8C8C5726-EADC-4A34-8B30-B38F7C7EFC90}" type="presParOf" srcId="{EB6FDD5C-CDA7-410F-95CA-77366210148D}" destId="{76E33B8B-40F1-48FB-9F7E-7D39D8E863C0}" srcOrd="2" destOrd="0" presId="urn:microsoft.com/office/officeart/2018/5/layout/IconCircleLabelList"/>
    <dgm:cxn modelId="{572FB9E0-E32E-49E4-B8A7-0F6246C03B6D}" type="presParOf" srcId="{EB6FDD5C-CDA7-410F-95CA-77366210148D}" destId="{EB741ED3-DAC3-4765-A10E-8BB33E9D1A34}" srcOrd="3" destOrd="0" presId="urn:microsoft.com/office/officeart/2018/5/layout/IconCircleLabelList"/>
    <dgm:cxn modelId="{94515C53-3E47-419E-B2EA-601D0D7F8E98}" type="presParOf" srcId="{CE9B38EB-D98C-40A2-BD89-3B7C1E53E7BD}" destId="{4F64D3B0-1643-4334-9A3D-B0D255730422}" srcOrd="3" destOrd="0" presId="urn:microsoft.com/office/officeart/2018/5/layout/IconCircleLabelList"/>
    <dgm:cxn modelId="{CC4723F6-E779-497D-9147-64B6189245B9}" type="presParOf" srcId="{CE9B38EB-D98C-40A2-BD89-3B7C1E53E7BD}" destId="{71C37CAC-C9D2-4A7A-9880-A8717DE82099}" srcOrd="4" destOrd="0" presId="urn:microsoft.com/office/officeart/2018/5/layout/IconCircleLabelList"/>
    <dgm:cxn modelId="{E4D5A482-CABC-435B-BC23-6DDDA3FDF9B0}" type="presParOf" srcId="{71C37CAC-C9D2-4A7A-9880-A8717DE82099}" destId="{1AF3C3F8-7FB9-45ED-B671-15F52CC4D71B}" srcOrd="0" destOrd="0" presId="urn:microsoft.com/office/officeart/2018/5/layout/IconCircleLabelList"/>
    <dgm:cxn modelId="{41C85D8A-54DF-4BCB-8CE1-D98A69ED09F4}" type="presParOf" srcId="{71C37CAC-C9D2-4A7A-9880-A8717DE82099}" destId="{058EDC59-A42D-4AC8-9DDA-9A2B887026F4}" srcOrd="1" destOrd="0" presId="urn:microsoft.com/office/officeart/2018/5/layout/IconCircleLabelList"/>
    <dgm:cxn modelId="{4E27BC51-8096-4CC3-BBF1-CD595A260CA4}" type="presParOf" srcId="{71C37CAC-C9D2-4A7A-9880-A8717DE82099}" destId="{4F4FDBBE-EB71-4F13-8E2B-E915BC3024D9}" srcOrd="2" destOrd="0" presId="urn:microsoft.com/office/officeart/2018/5/layout/IconCircleLabelList"/>
    <dgm:cxn modelId="{FFB44D20-3E19-452B-B371-74A1B5B36AE2}" type="presParOf" srcId="{71C37CAC-C9D2-4A7A-9880-A8717DE82099}" destId="{8B8AA8B2-76EB-4441-89B2-B169EC9E70E1}" srcOrd="3" destOrd="0" presId="urn:microsoft.com/office/officeart/2018/5/layout/IconCircleLabelList"/>
    <dgm:cxn modelId="{6662245F-C5C8-47C9-BFB3-947C56041888}" type="presParOf" srcId="{CE9B38EB-D98C-40A2-BD89-3B7C1E53E7BD}" destId="{BCCD852D-719A-4C0B-AE61-4CFF331DA4CE}" srcOrd="5" destOrd="0" presId="urn:microsoft.com/office/officeart/2018/5/layout/IconCircleLabelList"/>
    <dgm:cxn modelId="{717CBDCF-A84C-4BA3-A5B4-4E8F6C4930AA}" type="presParOf" srcId="{CE9B38EB-D98C-40A2-BD89-3B7C1E53E7BD}" destId="{43394A3D-9D68-4037-B6FF-5D70D1BD4EEE}" srcOrd="6" destOrd="0" presId="urn:microsoft.com/office/officeart/2018/5/layout/IconCircleLabelList"/>
    <dgm:cxn modelId="{04413661-071C-4B4E-A778-2DDAD49C81D9}" type="presParOf" srcId="{43394A3D-9D68-4037-B6FF-5D70D1BD4EEE}" destId="{3B38988B-FF46-42AC-8753-8166CB69167C}" srcOrd="0" destOrd="0" presId="urn:microsoft.com/office/officeart/2018/5/layout/IconCircleLabelList"/>
    <dgm:cxn modelId="{FA982F7E-4ED9-43A5-9E25-69B5BC89D8E4}" type="presParOf" srcId="{43394A3D-9D68-4037-B6FF-5D70D1BD4EEE}" destId="{3BE4CB58-6ECE-4986-80D4-96698B9BCDF3}" srcOrd="1" destOrd="0" presId="urn:microsoft.com/office/officeart/2018/5/layout/IconCircleLabelList"/>
    <dgm:cxn modelId="{834B288B-B2DD-48ED-B2D2-3BF9A0F5BE62}" type="presParOf" srcId="{43394A3D-9D68-4037-B6FF-5D70D1BD4EEE}" destId="{78652762-EECC-4395-B42E-A8A418672B59}" srcOrd="2" destOrd="0" presId="urn:microsoft.com/office/officeart/2018/5/layout/IconCircleLabelList"/>
    <dgm:cxn modelId="{8F825FFF-CA05-460E-B676-ADC802580260}" type="presParOf" srcId="{43394A3D-9D68-4037-B6FF-5D70D1BD4EEE}" destId="{29828BBC-E4FE-4068-8151-0161E73AD0E7}" srcOrd="3" destOrd="0" presId="urn:microsoft.com/office/officeart/2018/5/layout/IconCircleLabelList"/>
    <dgm:cxn modelId="{9217D7B2-8079-4085-B254-73219CABBFDB}" type="presParOf" srcId="{CE9B38EB-D98C-40A2-BD89-3B7C1E53E7BD}" destId="{BDF3FB0F-FC30-4FCE-8008-980C1664E431}" srcOrd="7" destOrd="0" presId="urn:microsoft.com/office/officeart/2018/5/layout/IconCircleLabelList"/>
    <dgm:cxn modelId="{913962C3-2901-4F92-87E4-1AA87277DCA0}" type="presParOf" srcId="{CE9B38EB-D98C-40A2-BD89-3B7C1E53E7BD}" destId="{3ECA37C1-288E-4E81-9475-73119F2B3370}" srcOrd="8" destOrd="0" presId="urn:microsoft.com/office/officeart/2018/5/layout/IconCircleLabelList"/>
    <dgm:cxn modelId="{42321E34-69C9-4375-93D1-9F358B7C7E22}" type="presParOf" srcId="{3ECA37C1-288E-4E81-9475-73119F2B3370}" destId="{942A9E16-C649-4463-BE44-1496109055BC}" srcOrd="0" destOrd="0" presId="urn:microsoft.com/office/officeart/2018/5/layout/IconCircleLabelList"/>
    <dgm:cxn modelId="{4FE0BF58-30EE-455A-AA9A-08ED9DE992A7}" type="presParOf" srcId="{3ECA37C1-288E-4E81-9475-73119F2B3370}" destId="{C7F04D7A-3C99-4D1F-ACED-C1B085A094D7}" srcOrd="1" destOrd="0" presId="urn:microsoft.com/office/officeart/2018/5/layout/IconCircleLabelList"/>
    <dgm:cxn modelId="{A04D523D-4E08-49E6-9657-83DA5B357346}" type="presParOf" srcId="{3ECA37C1-288E-4E81-9475-73119F2B3370}" destId="{BDA5D75D-BEB7-4D14-8EEE-15F9A63E4EB6}" srcOrd="2" destOrd="0" presId="urn:microsoft.com/office/officeart/2018/5/layout/IconCircleLabelList"/>
    <dgm:cxn modelId="{32FA8FC7-C960-40E8-9722-06AAE69BA363}" type="presParOf" srcId="{3ECA37C1-288E-4E81-9475-73119F2B3370}" destId="{C0782B0B-64CD-46BE-AC62-63361B8CC4BE}" srcOrd="3" destOrd="0" presId="urn:microsoft.com/office/officeart/2018/5/layout/IconCircleLabelList"/>
    <dgm:cxn modelId="{22873CCF-9BC6-432A-8616-0C40B45B2982}" type="presParOf" srcId="{CE9B38EB-D98C-40A2-BD89-3B7C1E53E7BD}" destId="{A132FC8E-E440-4AB2-A726-9B40B67CB41E}" srcOrd="9" destOrd="0" presId="urn:microsoft.com/office/officeart/2018/5/layout/IconCircleLabelList"/>
    <dgm:cxn modelId="{97D6AD79-0AD3-467E-8418-E7742E978401}" type="presParOf" srcId="{CE9B38EB-D98C-40A2-BD89-3B7C1E53E7BD}" destId="{71C3A82C-AA1E-4BC5-B325-273D4F76FFE8}" srcOrd="10" destOrd="0" presId="urn:microsoft.com/office/officeart/2018/5/layout/IconCircleLabelList"/>
    <dgm:cxn modelId="{7416D2DA-1638-4E1D-9CF4-64A9614E9EC7}" type="presParOf" srcId="{71C3A82C-AA1E-4BC5-B325-273D4F76FFE8}" destId="{A86A277F-7EAE-4CF6-9676-01E89682AA61}" srcOrd="0" destOrd="0" presId="urn:microsoft.com/office/officeart/2018/5/layout/IconCircleLabelList"/>
    <dgm:cxn modelId="{A9AE313D-9FB1-48F0-A434-64FBD8108AD0}" type="presParOf" srcId="{71C3A82C-AA1E-4BC5-B325-273D4F76FFE8}" destId="{6509A215-DB50-4D4B-BC01-34BE4B19B696}" srcOrd="1" destOrd="0" presId="urn:microsoft.com/office/officeart/2018/5/layout/IconCircleLabelList"/>
    <dgm:cxn modelId="{EB0D199F-53E8-48EF-B234-AC6CE81B6324}" type="presParOf" srcId="{71C3A82C-AA1E-4BC5-B325-273D4F76FFE8}" destId="{6F5F0156-577C-4EC4-B30E-DA05598F8875}" srcOrd="2" destOrd="0" presId="urn:microsoft.com/office/officeart/2018/5/layout/IconCircleLabelList"/>
    <dgm:cxn modelId="{1B8C58A0-B4FF-4147-B96A-1D4AC67E9A93}" type="presParOf" srcId="{71C3A82C-AA1E-4BC5-B325-273D4F76FFE8}" destId="{974AE088-D897-48CB-A2AC-7DA9E9190086}" srcOrd="3" destOrd="0" presId="urn:microsoft.com/office/officeart/2018/5/layout/IconCircleLabelList"/>
    <dgm:cxn modelId="{C1071F89-311A-4863-93EB-880C719F3C06}" type="presParOf" srcId="{CE9B38EB-D98C-40A2-BD89-3B7C1E53E7BD}" destId="{B6679FC0-38E9-40FD-BE7B-799128FF2999}" srcOrd="11" destOrd="0" presId="urn:microsoft.com/office/officeart/2018/5/layout/IconCircleLabelList"/>
    <dgm:cxn modelId="{BF9BAC8C-81FC-4FF1-A071-BDB5593562A2}" type="presParOf" srcId="{CE9B38EB-D98C-40A2-BD89-3B7C1E53E7BD}" destId="{07704548-FAAD-4606-AE43-99BB69734C03}" srcOrd="12" destOrd="0" presId="urn:microsoft.com/office/officeart/2018/5/layout/IconCircleLabelList"/>
    <dgm:cxn modelId="{796A4A83-962A-4AFB-A605-AD6E58611824}" type="presParOf" srcId="{07704548-FAAD-4606-AE43-99BB69734C03}" destId="{2ACF6A7F-DF06-416E-B230-47299D0362B0}" srcOrd="0" destOrd="0" presId="urn:microsoft.com/office/officeart/2018/5/layout/IconCircleLabelList"/>
    <dgm:cxn modelId="{A8E8031B-3055-4C67-BB43-AFDF22A0B568}" type="presParOf" srcId="{07704548-FAAD-4606-AE43-99BB69734C03}" destId="{74CBF095-FC90-4D8F-964D-482814D58409}" srcOrd="1" destOrd="0" presId="urn:microsoft.com/office/officeart/2018/5/layout/IconCircleLabelList"/>
    <dgm:cxn modelId="{A03945FF-066F-429F-B5A8-80E1783F7A56}" type="presParOf" srcId="{07704548-FAAD-4606-AE43-99BB69734C03}" destId="{88ADE8C2-0022-4503-ACAF-083B4F083120}" srcOrd="2" destOrd="0" presId="urn:microsoft.com/office/officeart/2018/5/layout/IconCircleLabelList"/>
    <dgm:cxn modelId="{AD75120A-E6CB-4468-822D-30D317CAD378}" type="presParOf" srcId="{07704548-FAAD-4606-AE43-99BB69734C03}" destId="{0ACDE88C-D9FD-4E7C-AD18-85DDDABA40BC}" srcOrd="3" destOrd="0" presId="urn:microsoft.com/office/officeart/2018/5/layout/IconCircleLabelList"/>
    <dgm:cxn modelId="{36DBB77D-D8C2-4822-9F04-9DC646D6DBD1}" type="presParOf" srcId="{CE9B38EB-D98C-40A2-BD89-3B7C1E53E7BD}" destId="{A531BF09-B7B7-481D-BAA5-FC23550D1E3B}" srcOrd="13" destOrd="0" presId="urn:microsoft.com/office/officeart/2018/5/layout/IconCircleLabelList"/>
    <dgm:cxn modelId="{C823D15C-7B72-4AE8-AEF0-210887F0A255}" type="presParOf" srcId="{CE9B38EB-D98C-40A2-BD89-3B7C1E53E7BD}" destId="{4F1C33D8-04D3-4D5A-88B0-6EEB7511B0A3}" srcOrd="14" destOrd="0" presId="urn:microsoft.com/office/officeart/2018/5/layout/IconCircleLabelList"/>
    <dgm:cxn modelId="{937424DC-8F57-41E8-A13F-EB6CBE96325F}" type="presParOf" srcId="{4F1C33D8-04D3-4D5A-88B0-6EEB7511B0A3}" destId="{2D658F54-74BF-4606-B960-30C9C2CFE4C4}" srcOrd="0" destOrd="0" presId="urn:microsoft.com/office/officeart/2018/5/layout/IconCircleLabelList"/>
    <dgm:cxn modelId="{50E172A9-CA8F-43C9-A452-ACC29572C602}" type="presParOf" srcId="{4F1C33D8-04D3-4D5A-88B0-6EEB7511B0A3}" destId="{85715B37-FAD4-4FF0-BC51-B161C61C8FAB}" srcOrd="1" destOrd="0" presId="urn:microsoft.com/office/officeart/2018/5/layout/IconCircleLabelList"/>
    <dgm:cxn modelId="{AEDD90A0-9CE9-4642-B27F-13A1A18C245D}" type="presParOf" srcId="{4F1C33D8-04D3-4D5A-88B0-6EEB7511B0A3}" destId="{97BEFBFF-30F4-4337-8269-99023AA45439}" srcOrd="2" destOrd="0" presId="urn:microsoft.com/office/officeart/2018/5/layout/IconCircleLabelList"/>
    <dgm:cxn modelId="{CA956620-5C8C-418B-8F8B-1142149E1FAA}" type="presParOf" srcId="{4F1C33D8-04D3-4D5A-88B0-6EEB7511B0A3}" destId="{0FE742D9-E361-47A1-8483-D5ECC4A53E7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314A2-2C39-449A-9C73-DDC6E547C9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DA202B6-E0CF-417A-A3A9-9201B8345EF5}">
      <dgm:prSet/>
      <dgm:spPr/>
      <dgm:t>
        <a:bodyPr/>
        <a:lstStyle/>
        <a:p>
          <a:r>
            <a:rPr lang="en-US" dirty="0"/>
            <a:t>Blurring the lines between species by creating transgenic combinations</a:t>
          </a:r>
        </a:p>
      </dgm:t>
    </dgm:pt>
    <dgm:pt modelId="{4665E2EE-1336-43A4-8D85-CD51811FC5E5}" type="parTrans" cxnId="{C83C8360-4136-4B36-B072-2FA0FA56D515}">
      <dgm:prSet/>
      <dgm:spPr/>
      <dgm:t>
        <a:bodyPr/>
        <a:lstStyle/>
        <a:p>
          <a:endParaRPr lang="en-US"/>
        </a:p>
      </dgm:t>
    </dgm:pt>
    <dgm:pt modelId="{A09C2068-BC06-43AF-BB64-85A8FBEBDDC3}" type="sibTrans" cxnId="{C83C8360-4136-4B36-B072-2FA0FA56D515}">
      <dgm:prSet/>
      <dgm:spPr/>
      <dgm:t>
        <a:bodyPr/>
        <a:lstStyle/>
        <a:p>
          <a:endParaRPr lang="en-US"/>
        </a:p>
      </dgm:t>
    </dgm:pt>
    <dgm:pt modelId="{01346A32-D64C-446D-BCFB-9DFE06250A2C}">
      <dgm:prSet/>
      <dgm:spPr/>
      <dgm:t>
        <a:bodyPr/>
        <a:lstStyle/>
        <a:p>
          <a:r>
            <a:rPr lang="en-US" dirty="0"/>
            <a:t>health risks associated with transgenics</a:t>
          </a:r>
        </a:p>
      </dgm:t>
    </dgm:pt>
    <dgm:pt modelId="{EB983D2D-4594-48AC-9855-810600BA9EB7}" type="parTrans" cxnId="{A096642F-35EC-45B2-B457-A61184F73F75}">
      <dgm:prSet/>
      <dgm:spPr/>
      <dgm:t>
        <a:bodyPr/>
        <a:lstStyle/>
        <a:p>
          <a:endParaRPr lang="en-US"/>
        </a:p>
      </dgm:t>
    </dgm:pt>
    <dgm:pt modelId="{AE0C1C28-2091-4A3F-9D45-ECB1553364E6}" type="sibTrans" cxnId="{A096642F-35EC-45B2-B457-A61184F73F75}">
      <dgm:prSet/>
      <dgm:spPr/>
      <dgm:t>
        <a:bodyPr/>
        <a:lstStyle/>
        <a:p>
          <a:endParaRPr lang="en-US"/>
        </a:p>
      </dgm:t>
    </dgm:pt>
    <dgm:pt modelId="{90EE2C7C-0950-4170-984C-854DE091577B}">
      <dgm:prSet/>
      <dgm:spPr/>
      <dgm:t>
        <a:bodyPr/>
        <a:lstStyle/>
        <a:p>
          <a:r>
            <a:rPr lang="en-US" dirty="0"/>
            <a:t>long term effects on the environment when  transgenic animals are released into the field</a:t>
          </a:r>
        </a:p>
      </dgm:t>
    </dgm:pt>
    <dgm:pt modelId="{D5DF9DC5-46B6-47EA-93AE-5CFC7C3E4AE5}" type="parTrans" cxnId="{2F96C762-53F0-4D5A-A208-9DC845764D3F}">
      <dgm:prSet/>
      <dgm:spPr/>
      <dgm:t>
        <a:bodyPr/>
        <a:lstStyle/>
        <a:p>
          <a:endParaRPr lang="en-US"/>
        </a:p>
      </dgm:t>
    </dgm:pt>
    <dgm:pt modelId="{205AEAEE-4837-4FAE-93D6-516027AC2A7E}" type="sibTrans" cxnId="{2F96C762-53F0-4D5A-A208-9DC845764D3F}">
      <dgm:prSet/>
      <dgm:spPr/>
      <dgm:t>
        <a:bodyPr/>
        <a:lstStyle/>
        <a:p>
          <a:endParaRPr lang="en-US"/>
        </a:p>
      </dgm:t>
    </dgm:pt>
    <dgm:pt modelId="{79E948AB-FAE0-44B9-844C-620F0407F66A}">
      <dgm:prSet/>
      <dgm:spPr/>
      <dgm:t>
        <a:bodyPr/>
        <a:lstStyle/>
        <a:p>
          <a:r>
            <a:rPr lang="en-US" dirty="0"/>
            <a:t>Various bioethicist argue that it is wrong to create animals that  would suffer as a result of genetic alteration</a:t>
          </a:r>
        </a:p>
      </dgm:t>
    </dgm:pt>
    <dgm:pt modelId="{EFA5907E-122C-4FAF-8D76-588B505AAEAC}" type="parTrans" cxnId="{C59491AC-0D12-4A54-BFFC-C9086D9E87FF}">
      <dgm:prSet/>
      <dgm:spPr/>
      <dgm:t>
        <a:bodyPr/>
        <a:lstStyle/>
        <a:p>
          <a:endParaRPr lang="en-US"/>
        </a:p>
      </dgm:t>
    </dgm:pt>
    <dgm:pt modelId="{05E48978-DDE0-495F-9ACE-0D5FE7D02B94}" type="sibTrans" cxnId="{C59491AC-0D12-4A54-BFFC-C9086D9E87FF}">
      <dgm:prSet/>
      <dgm:spPr/>
      <dgm:t>
        <a:bodyPr/>
        <a:lstStyle/>
        <a:p>
          <a:endParaRPr lang="en-US"/>
        </a:p>
      </dgm:t>
    </dgm:pt>
    <dgm:pt modelId="{7C420E28-4CAA-41A3-B481-2C81EACD44EA}" type="pres">
      <dgm:prSet presAssocID="{E2F314A2-2C39-449A-9C73-DDC6E547C969}" presName="root" presStyleCnt="0">
        <dgm:presLayoutVars>
          <dgm:dir/>
          <dgm:resizeHandles val="exact"/>
        </dgm:presLayoutVars>
      </dgm:prSet>
      <dgm:spPr/>
    </dgm:pt>
    <dgm:pt modelId="{0CC667B5-0D88-437C-A068-42C349D6A0A6}" type="pres">
      <dgm:prSet presAssocID="{DDA202B6-E0CF-417A-A3A9-9201B8345EF5}" presName="compNode" presStyleCnt="0"/>
      <dgm:spPr/>
    </dgm:pt>
    <dgm:pt modelId="{1415C253-888A-44EF-9A4A-8E9CB20C946E}" type="pres">
      <dgm:prSet presAssocID="{DDA202B6-E0CF-417A-A3A9-9201B8345EF5}" presName="bgRect" presStyleLbl="bgShp" presStyleIdx="0" presStyleCnt="4"/>
      <dgm:spPr/>
    </dgm:pt>
    <dgm:pt modelId="{81BB60B2-276E-45F3-9DBE-89699A44DE17}" type="pres">
      <dgm:prSet presAssocID="{DDA202B6-E0CF-417A-A3A9-9201B8345E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bow"/>
        </a:ext>
      </dgm:extLst>
    </dgm:pt>
    <dgm:pt modelId="{DEF6677D-96DA-4EE1-B3EE-D5CB662F13A2}" type="pres">
      <dgm:prSet presAssocID="{DDA202B6-E0CF-417A-A3A9-9201B8345EF5}" presName="spaceRect" presStyleCnt="0"/>
      <dgm:spPr/>
    </dgm:pt>
    <dgm:pt modelId="{53C53B61-580D-42E4-B6C0-F268D3C0715A}" type="pres">
      <dgm:prSet presAssocID="{DDA202B6-E0CF-417A-A3A9-9201B8345EF5}" presName="parTx" presStyleLbl="revTx" presStyleIdx="0" presStyleCnt="4">
        <dgm:presLayoutVars>
          <dgm:chMax val="0"/>
          <dgm:chPref val="0"/>
        </dgm:presLayoutVars>
      </dgm:prSet>
      <dgm:spPr/>
    </dgm:pt>
    <dgm:pt modelId="{8ED3BA6D-B06C-4137-B18B-90F016562CB7}" type="pres">
      <dgm:prSet presAssocID="{A09C2068-BC06-43AF-BB64-85A8FBEBDDC3}" presName="sibTrans" presStyleCnt="0"/>
      <dgm:spPr/>
    </dgm:pt>
    <dgm:pt modelId="{8C415223-C0C9-4FE4-8987-96FF355410A7}" type="pres">
      <dgm:prSet presAssocID="{01346A32-D64C-446D-BCFB-9DFE06250A2C}" presName="compNode" presStyleCnt="0"/>
      <dgm:spPr/>
    </dgm:pt>
    <dgm:pt modelId="{3A663CE3-62DC-49BB-AA0F-B70F66ECC9D0}" type="pres">
      <dgm:prSet presAssocID="{01346A32-D64C-446D-BCFB-9DFE06250A2C}" presName="bgRect" presStyleLbl="bgShp" presStyleIdx="1" presStyleCnt="4"/>
      <dgm:spPr/>
    </dgm:pt>
    <dgm:pt modelId="{3E546A09-6238-426B-B938-0AA54714EFCD}" type="pres">
      <dgm:prSet presAssocID="{01346A32-D64C-446D-BCFB-9DFE06250A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EAFE28D1-E6A0-48FF-A04B-02814B536160}" type="pres">
      <dgm:prSet presAssocID="{01346A32-D64C-446D-BCFB-9DFE06250A2C}" presName="spaceRect" presStyleCnt="0"/>
      <dgm:spPr/>
    </dgm:pt>
    <dgm:pt modelId="{28BB3348-2012-4A58-824A-D0EB2338F141}" type="pres">
      <dgm:prSet presAssocID="{01346A32-D64C-446D-BCFB-9DFE06250A2C}" presName="parTx" presStyleLbl="revTx" presStyleIdx="1" presStyleCnt="4">
        <dgm:presLayoutVars>
          <dgm:chMax val="0"/>
          <dgm:chPref val="0"/>
        </dgm:presLayoutVars>
      </dgm:prSet>
      <dgm:spPr/>
    </dgm:pt>
    <dgm:pt modelId="{91E9C7DD-77CB-4DD7-9B17-6C9DC799C978}" type="pres">
      <dgm:prSet presAssocID="{AE0C1C28-2091-4A3F-9D45-ECB1553364E6}" presName="sibTrans" presStyleCnt="0"/>
      <dgm:spPr/>
    </dgm:pt>
    <dgm:pt modelId="{FAB5AD30-E7AF-4A5E-82B9-EA25908511A5}" type="pres">
      <dgm:prSet presAssocID="{90EE2C7C-0950-4170-984C-854DE091577B}" presName="compNode" presStyleCnt="0"/>
      <dgm:spPr/>
    </dgm:pt>
    <dgm:pt modelId="{FDD81B9D-5C29-4399-A0A1-40D4BF85939E}" type="pres">
      <dgm:prSet presAssocID="{90EE2C7C-0950-4170-984C-854DE091577B}" presName="bgRect" presStyleLbl="bgShp" presStyleIdx="2" presStyleCnt="4"/>
      <dgm:spPr/>
    </dgm:pt>
    <dgm:pt modelId="{0EC3E2D9-A862-44BC-A51C-D65E4F9A2B3D}" type="pres">
      <dgm:prSet presAssocID="{90EE2C7C-0950-4170-984C-854DE09157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90C182AB-4798-4EDE-B9A3-45F1BF0FBD58}" type="pres">
      <dgm:prSet presAssocID="{90EE2C7C-0950-4170-984C-854DE091577B}" presName="spaceRect" presStyleCnt="0"/>
      <dgm:spPr/>
    </dgm:pt>
    <dgm:pt modelId="{1DC24423-3121-475D-9CEF-4C29D41C6616}" type="pres">
      <dgm:prSet presAssocID="{90EE2C7C-0950-4170-984C-854DE091577B}" presName="parTx" presStyleLbl="revTx" presStyleIdx="2" presStyleCnt="4">
        <dgm:presLayoutVars>
          <dgm:chMax val="0"/>
          <dgm:chPref val="0"/>
        </dgm:presLayoutVars>
      </dgm:prSet>
      <dgm:spPr/>
    </dgm:pt>
    <dgm:pt modelId="{FD2E076C-8220-449E-B83A-04860A4AB14A}" type="pres">
      <dgm:prSet presAssocID="{205AEAEE-4837-4FAE-93D6-516027AC2A7E}" presName="sibTrans" presStyleCnt="0"/>
      <dgm:spPr/>
    </dgm:pt>
    <dgm:pt modelId="{A1BD6FD6-6B5F-4493-9E03-35325454FA8C}" type="pres">
      <dgm:prSet presAssocID="{79E948AB-FAE0-44B9-844C-620F0407F66A}" presName="compNode" presStyleCnt="0"/>
      <dgm:spPr/>
    </dgm:pt>
    <dgm:pt modelId="{B0685194-2BE8-424E-8999-39B62652CB3C}" type="pres">
      <dgm:prSet presAssocID="{79E948AB-FAE0-44B9-844C-620F0407F66A}" presName="bgRect" presStyleLbl="bgShp" presStyleIdx="3" presStyleCnt="4"/>
      <dgm:spPr/>
    </dgm:pt>
    <dgm:pt modelId="{48D26578-ECC0-40FF-833E-11D0D7ADBF14}" type="pres">
      <dgm:prSet presAssocID="{79E948AB-FAE0-44B9-844C-620F0407F6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6ED455AE-7D7A-4A57-9CF6-A73E5F0FAEAD}" type="pres">
      <dgm:prSet presAssocID="{79E948AB-FAE0-44B9-844C-620F0407F66A}" presName="spaceRect" presStyleCnt="0"/>
      <dgm:spPr/>
    </dgm:pt>
    <dgm:pt modelId="{394ADCF6-2255-4490-9635-351AB4CB4533}" type="pres">
      <dgm:prSet presAssocID="{79E948AB-FAE0-44B9-844C-620F0407F6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096642F-35EC-45B2-B457-A61184F73F75}" srcId="{E2F314A2-2C39-449A-9C73-DDC6E547C969}" destId="{01346A32-D64C-446D-BCFB-9DFE06250A2C}" srcOrd="1" destOrd="0" parTransId="{EB983D2D-4594-48AC-9855-810600BA9EB7}" sibTransId="{AE0C1C28-2091-4A3F-9D45-ECB1553364E6}"/>
    <dgm:cxn modelId="{C83C8360-4136-4B36-B072-2FA0FA56D515}" srcId="{E2F314A2-2C39-449A-9C73-DDC6E547C969}" destId="{DDA202B6-E0CF-417A-A3A9-9201B8345EF5}" srcOrd="0" destOrd="0" parTransId="{4665E2EE-1336-43A4-8D85-CD51811FC5E5}" sibTransId="{A09C2068-BC06-43AF-BB64-85A8FBEBDDC3}"/>
    <dgm:cxn modelId="{2F96C762-53F0-4D5A-A208-9DC845764D3F}" srcId="{E2F314A2-2C39-449A-9C73-DDC6E547C969}" destId="{90EE2C7C-0950-4170-984C-854DE091577B}" srcOrd="2" destOrd="0" parTransId="{D5DF9DC5-46B6-47EA-93AE-5CFC7C3E4AE5}" sibTransId="{205AEAEE-4837-4FAE-93D6-516027AC2A7E}"/>
    <dgm:cxn modelId="{0F6EF967-1220-4217-A83D-0BAA38FD6331}" type="presOf" srcId="{E2F314A2-2C39-449A-9C73-DDC6E547C969}" destId="{7C420E28-4CAA-41A3-B481-2C81EACD44EA}" srcOrd="0" destOrd="0" presId="urn:microsoft.com/office/officeart/2018/2/layout/IconVerticalSolidList"/>
    <dgm:cxn modelId="{D05E224E-89E8-4509-ADF5-87B1D1FF18B3}" type="presOf" srcId="{01346A32-D64C-446D-BCFB-9DFE06250A2C}" destId="{28BB3348-2012-4A58-824A-D0EB2338F141}" srcOrd="0" destOrd="0" presId="urn:microsoft.com/office/officeart/2018/2/layout/IconVerticalSolidList"/>
    <dgm:cxn modelId="{14D22C90-471E-4AB6-BB86-8F423974889C}" type="presOf" srcId="{90EE2C7C-0950-4170-984C-854DE091577B}" destId="{1DC24423-3121-475D-9CEF-4C29D41C6616}" srcOrd="0" destOrd="0" presId="urn:microsoft.com/office/officeart/2018/2/layout/IconVerticalSolidList"/>
    <dgm:cxn modelId="{C59491AC-0D12-4A54-BFFC-C9086D9E87FF}" srcId="{E2F314A2-2C39-449A-9C73-DDC6E547C969}" destId="{79E948AB-FAE0-44B9-844C-620F0407F66A}" srcOrd="3" destOrd="0" parTransId="{EFA5907E-122C-4FAF-8D76-588B505AAEAC}" sibTransId="{05E48978-DDE0-495F-9ACE-0D5FE7D02B94}"/>
    <dgm:cxn modelId="{D2ED50AD-2ACE-47BF-B544-0A215FE8EBFA}" type="presOf" srcId="{79E948AB-FAE0-44B9-844C-620F0407F66A}" destId="{394ADCF6-2255-4490-9635-351AB4CB4533}" srcOrd="0" destOrd="0" presId="urn:microsoft.com/office/officeart/2018/2/layout/IconVerticalSolidList"/>
    <dgm:cxn modelId="{C5409FDF-5C20-4581-96F9-15B5EC999607}" type="presOf" srcId="{DDA202B6-E0CF-417A-A3A9-9201B8345EF5}" destId="{53C53B61-580D-42E4-B6C0-F268D3C0715A}" srcOrd="0" destOrd="0" presId="urn:microsoft.com/office/officeart/2018/2/layout/IconVerticalSolidList"/>
    <dgm:cxn modelId="{23C75853-2E02-4F54-BA73-C4B670A0F0D5}" type="presParOf" srcId="{7C420E28-4CAA-41A3-B481-2C81EACD44EA}" destId="{0CC667B5-0D88-437C-A068-42C349D6A0A6}" srcOrd="0" destOrd="0" presId="urn:microsoft.com/office/officeart/2018/2/layout/IconVerticalSolidList"/>
    <dgm:cxn modelId="{B3020891-106A-4240-866D-80D32C73A05B}" type="presParOf" srcId="{0CC667B5-0D88-437C-A068-42C349D6A0A6}" destId="{1415C253-888A-44EF-9A4A-8E9CB20C946E}" srcOrd="0" destOrd="0" presId="urn:microsoft.com/office/officeart/2018/2/layout/IconVerticalSolidList"/>
    <dgm:cxn modelId="{C9BCC0C2-0E48-4A34-88CA-173E36344FA8}" type="presParOf" srcId="{0CC667B5-0D88-437C-A068-42C349D6A0A6}" destId="{81BB60B2-276E-45F3-9DBE-89699A44DE17}" srcOrd="1" destOrd="0" presId="urn:microsoft.com/office/officeart/2018/2/layout/IconVerticalSolidList"/>
    <dgm:cxn modelId="{6E4DBD20-5A5C-442E-9B09-EC436B9ED887}" type="presParOf" srcId="{0CC667B5-0D88-437C-A068-42C349D6A0A6}" destId="{DEF6677D-96DA-4EE1-B3EE-D5CB662F13A2}" srcOrd="2" destOrd="0" presId="urn:microsoft.com/office/officeart/2018/2/layout/IconVerticalSolidList"/>
    <dgm:cxn modelId="{95A050C1-F206-4B0C-975F-3216621814E2}" type="presParOf" srcId="{0CC667B5-0D88-437C-A068-42C349D6A0A6}" destId="{53C53B61-580D-42E4-B6C0-F268D3C0715A}" srcOrd="3" destOrd="0" presId="urn:microsoft.com/office/officeart/2018/2/layout/IconVerticalSolidList"/>
    <dgm:cxn modelId="{8D813291-0F34-4E2D-B80D-EE569F14675D}" type="presParOf" srcId="{7C420E28-4CAA-41A3-B481-2C81EACD44EA}" destId="{8ED3BA6D-B06C-4137-B18B-90F016562CB7}" srcOrd="1" destOrd="0" presId="urn:microsoft.com/office/officeart/2018/2/layout/IconVerticalSolidList"/>
    <dgm:cxn modelId="{047CAF10-E8EF-4158-8B86-4655A9FF7032}" type="presParOf" srcId="{7C420E28-4CAA-41A3-B481-2C81EACD44EA}" destId="{8C415223-C0C9-4FE4-8987-96FF355410A7}" srcOrd="2" destOrd="0" presId="urn:microsoft.com/office/officeart/2018/2/layout/IconVerticalSolidList"/>
    <dgm:cxn modelId="{95112364-FF51-488E-8399-772CB5EB645E}" type="presParOf" srcId="{8C415223-C0C9-4FE4-8987-96FF355410A7}" destId="{3A663CE3-62DC-49BB-AA0F-B70F66ECC9D0}" srcOrd="0" destOrd="0" presId="urn:microsoft.com/office/officeart/2018/2/layout/IconVerticalSolidList"/>
    <dgm:cxn modelId="{7E6832EC-1094-4306-B0AC-CD166DFB5DE3}" type="presParOf" srcId="{8C415223-C0C9-4FE4-8987-96FF355410A7}" destId="{3E546A09-6238-426B-B938-0AA54714EFCD}" srcOrd="1" destOrd="0" presId="urn:microsoft.com/office/officeart/2018/2/layout/IconVerticalSolidList"/>
    <dgm:cxn modelId="{D8ECC0DA-7449-4A04-9A7D-5A9A0511B9D6}" type="presParOf" srcId="{8C415223-C0C9-4FE4-8987-96FF355410A7}" destId="{EAFE28D1-E6A0-48FF-A04B-02814B536160}" srcOrd="2" destOrd="0" presId="urn:microsoft.com/office/officeart/2018/2/layout/IconVerticalSolidList"/>
    <dgm:cxn modelId="{CDE0BE44-86AF-444D-A94E-D7532D371DE8}" type="presParOf" srcId="{8C415223-C0C9-4FE4-8987-96FF355410A7}" destId="{28BB3348-2012-4A58-824A-D0EB2338F141}" srcOrd="3" destOrd="0" presId="urn:microsoft.com/office/officeart/2018/2/layout/IconVerticalSolidList"/>
    <dgm:cxn modelId="{30F52FF4-A8C2-4575-B301-04780859D97B}" type="presParOf" srcId="{7C420E28-4CAA-41A3-B481-2C81EACD44EA}" destId="{91E9C7DD-77CB-4DD7-9B17-6C9DC799C978}" srcOrd="3" destOrd="0" presId="urn:microsoft.com/office/officeart/2018/2/layout/IconVerticalSolidList"/>
    <dgm:cxn modelId="{15F3B2C3-CDA3-43D2-9F31-98D71A34034E}" type="presParOf" srcId="{7C420E28-4CAA-41A3-B481-2C81EACD44EA}" destId="{FAB5AD30-E7AF-4A5E-82B9-EA25908511A5}" srcOrd="4" destOrd="0" presId="urn:microsoft.com/office/officeart/2018/2/layout/IconVerticalSolidList"/>
    <dgm:cxn modelId="{1413E289-0E7F-4BF1-A3A5-A22D485CA428}" type="presParOf" srcId="{FAB5AD30-E7AF-4A5E-82B9-EA25908511A5}" destId="{FDD81B9D-5C29-4399-A0A1-40D4BF85939E}" srcOrd="0" destOrd="0" presId="urn:microsoft.com/office/officeart/2018/2/layout/IconVerticalSolidList"/>
    <dgm:cxn modelId="{78FAE055-B6E6-4B16-8FB6-87A3595ABFDA}" type="presParOf" srcId="{FAB5AD30-E7AF-4A5E-82B9-EA25908511A5}" destId="{0EC3E2D9-A862-44BC-A51C-D65E4F9A2B3D}" srcOrd="1" destOrd="0" presId="urn:microsoft.com/office/officeart/2018/2/layout/IconVerticalSolidList"/>
    <dgm:cxn modelId="{D7661CEF-5B3C-4621-8F41-5748D1661B92}" type="presParOf" srcId="{FAB5AD30-E7AF-4A5E-82B9-EA25908511A5}" destId="{90C182AB-4798-4EDE-B9A3-45F1BF0FBD58}" srcOrd="2" destOrd="0" presId="urn:microsoft.com/office/officeart/2018/2/layout/IconVerticalSolidList"/>
    <dgm:cxn modelId="{350E006C-3485-4E48-90AA-2CCFB6C6C9D1}" type="presParOf" srcId="{FAB5AD30-E7AF-4A5E-82B9-EA25908511A5}" destId="{1DC24423-3121-475D-9CEF-4C29D41C6616}" srcOrd="3" destOrd="0" presId="urn:microsoft.com/office/officeart/2018/2/layout/IconVerticalSolidList"/>
    <dgm:cxn modelId="{69A0DE60-A556-4DAE-B269-39939D586C4B}" type="presParOf" srcId="{7C420E28-4CAA-41A3-B481-2C81EACD44EA}" destId="{FD2E076C-8220-449E-B83A-04860A4AB14A}" srcOrd="5" destOrd="0" presId="urn:microsoft.com/office/officeart/2018/2/layout/IconVerticalSolidList"/>
    <dgm:cxn modelId="{5899DBE7-C235-439F-833B-9881D658C70D}" type="presParOf" srcId="{7C420E28-4CAA-41A3-B481-2C81EACD44EA}" destId="{A1BD6FD6-6B5F-4493-9E03-35325454FA8C}" srcOrd="6" destOrd="0" presId="urn:microsoft.com/office/officeart/2018/2/layout/IconVerticalSolidList"/>
    <dgm:cxn modelId="{7F4232D5-67D5-4118-982D-83399CB71C03}" type="presParOf" srcId="{A1BD6FD6-6B5F-4493-9E03-35325454FA8C}" destId="{B0685194-2BE8-424E-8999-39B62652CB3C}" srcOrd="0" destOrd="0" presId="urn:microsoft.com/office/officeart/2018/2/layout/IconVerticalSolidList"/>
    <dgm:cxn modelId="{36F6B9B9-BAB1-4B1A-97DE-34D385C0112E}" type="presParOf" srcId="{A1BD6FD6-6B5F-4493-9E03-35325454FA8C}" destId="{48D26578-ECC0-40FF-833E-11D0D7ADBF14}" srcOrd="1" destOrd="0" presId="urn:microsoft.com/office/officeart/2018/2/layout/IconVerticalSolidList"/>
    <dgm:cxn modelId="{4434815E-BC71-47C8-BB0C-A0EC4920DB32}" type="presParOf" srcId="{A1BD6FD6-6B5F-4493-9E03-35325454FA8C}" destId="{6ED455AE-7D7A-4A57-9CF6-A73E5F0FAEAD}" srcOrd="2" destOrd="0" presId="urn:microsoft.com/office/officeart/2018/2/layout/IconVerticalSolidList"/>
    <dgm:cxn modelId="{89EF3864-D419-44F3-A70F-A0E6C921E5EB}" type="presParOf" srcId="{A1BD6FD6-6B5F-4493-9E03-35325454FA8C}" destId="{394ADCF6-2255-4490-9635-351AB4CB45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525D2-6781-4E96-BD59-26B063EC6025}">
      <dsp:nvSpPr>
        <dsp:cNvPr id="0" name=""/>
        <dsp:cNvSpPr/>
      </dsp:nvSpPr>
      <dsp:spPr>
        <a:xfrm>
          <a:off x="521003" y="954"/>
          <a:ext cx="840656" cy="84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52D3E-C3AF-4414-A333-E4F783DBC8F5}">
      <dsp:nvSpPr>
        <dsp:cNvPr id="0" name=""/>
        <dsp:cNvSpPr/>
      </dsp:nvSpPr>
      <dsp:spPr>
        <a:xfrm>
          <a:off x="700159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E359C-CD25-4282-9D4C-00C8B7419DD5}">
      <dsp:nvSpPr>
        <dsp:cNvPr id="0" name=""/>
        <dsp:cNvSpPr/>
      </dsp:nvSpPr>
      <dsp:spPr>
        <a:xfrm>
          <a:off x="252268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Mice (most commonly)</a:t>
          </a:r>
        </a:p>
      </dsp:txBody>
      <dsp:txXfrm>
        <a:off x="252268" y="1103454"/>
        <a:ext cx="1378124" cy="551250"/>
      </dsp:txXfrm>
    </dsp:sp>
    <dsp:sp modelId="{062AD660-0C5B-4CD7-AF0F-C6DFA3CCCAD9}">
      <dsp:nvSpPr>
        <dsp:cNvPr id="0" name=""/>
        <dsp:cNvSpPr/>
      </dsp:nvSpPr>
      <dsp:spPr>
        <a:xfrm>
          <a:off x="2140299" y="954"/>
          <a:ext cx="840656" cy="8406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BB5D2-04BE-4D9A-9243-A2921198634E}">
      <dsp:nvSpPr>
        <dsp:cNvPr id="0" name=""/>
        <dsp:cNvSpPr/>
      </dsp:nvSpPr>
      <dsp:spPr>
        <a:xfrm>
          <a:off x="2319456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41ED3-DAC3-4765-A10E-8BB33E9D1A34}">
      <dsp:nvSpPr>
        <dsp:cNvPr id="0" name=""/>
        <dsp:cNvSpPr/>
      </dsp:nvSpPr>
      <dsp:spPr>
        <a:xfrm>
          <a:off x="1871565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Sheep &amp; goats</a:t>
          </a:r>
        </a:p>
      </dsp:txBody>
      <dsp:txXfrm>
        <a:off x="1871565" y="1103454"/>
        <a:ext cx="1378124" cy="551250"/>
      </dsp:txXfrm>
    </dsp:sp>
    <dsp:sp modelId="{1AF3C3F8-7FB9-45ED-B671-15F52CC4D71B}">
      <dsp:nvSpPr>
        <dsp:cNvPr id="0" name=""/>
        <dsp:cNvSpPr/>
      </dsp:nvSpPr>
      <dsp:spPr>
        <a:xfrm>
          <a:off x="3759596" y="954"/>
          <a:ext cx="840656" cy="8406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EDC59-A42D-4AC8-9DDA-9A2B887026F4}">
      <dsp:nvSpPr>
        <dsp:cNvPr id="0" name=""/>
        <dsp:cNvSpPr/>
      </dsp:nvSpPr>
      <dsp:spPr>
        <a:xfrm>
          <a:off x="3938753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AA8B2-76EB-4441-89B2-B169EC9E70E1}">
      <dsp:nvSpPr>
        <dsp:cNvPr id="0" name=""/>
        <dsp:cNvSpPr/>
      </dsp:nvSpPr>
      <dsp:spPr>
        <a:xfrm>
          <a:off x="3490862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Chickens</a:t>
          </a:r>
        </a:p>
      </dsp:txBody>
      <dsp:txXfrm>
        <a:off x="3490862" y="1103454"/>
        <a:ext cx="1378124" cy="551250"/>
      </dsp:txXfrm>
    </dsp:sp>
    <dsp:sp modelId="{3B38988B-FF46-42AC-8753-8166CB69167C}">
      <dsp:nvSpPr>
        <dsp:cNvPr id="0" name=""/>
        <dsp:cNvSpPr/>
      </dsp:nvSpPr>
      <dsp:spPr>
        <a:xfrm>
          <a:off x="5378893" y="954"/>
          <a:ext cx="840656" cy="8406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CB58-6ECE-4986-80D4-96698B9BCDF3}">
      <dsp:nvSpPr>
        <dsp:cNvPr id="0" name=""/>
        <dsp:cNvSpPr/>
      </dsp:nvSpPr>
      <dsp:spPr>
        <a:xfrm>
          <a:off x="5558049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28BBC-E4FE-4068-8151-0161E73AD0E7}">
      <dsp:nvSpPr>
        <dsp:cNvPr id="0" name=""/>
        <dsp:cNvSpPr/>
      </dsp:nvSpPr>
      <dsp:spPr>
        <a:xfrm>
          <a:off x="5110159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Fish</a:t>
          </a:r>
        </a:p>
      </dsp:txBody>
      <dsp:txXfrm>
        <a:off x="5110159" y="1103454"/>
        <a:ext cx="1378124" cy="551250"/>
      </dsp:txXfrm>
    </dsp:sp>
    <dsp:sp modelId="{942A9E16-C649-4463-BE44-1496109055BC}">
      <dsp:nvSpPr>
        <dsp:cNvPr id="0" name=""/>
        <dsp:cNvSpPr/>
      </dsp:nvSpPr>
      <dsp:spPr>
        <a:xfrm>
          <a:off x="521003" y="1999236"/>
          <a:ext cx="840656" cy="8406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04D7A-3C99-4D1F-ACED-C1B085A094D7}">
      <dsp:nvSpPr>
        <dsp:cNvPr id="0" name=""/>
        <dsp:cNvSpPr/>
      </dsp:nvSpPr>
      <dsp:spPr>
        <a:xfrm>
          <a:off x="700159" y="2178392"/>
          <a:ext cx="482343" cy="4823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82B0B-64CD-46BE-AC62-63361B8CC4BE}">
      <dsp:nvSpPr>
        <dsp:cNvPr id="0" name=""/>
        <dsp:cNvSpPr/>
      </dsp:nvSpPr>
      <dsp:spPr>
        <a:xfrm>
          <a:off x="252268" y="310173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Pigs</a:t>
          </a:r>
        </a:p>
      </dsp:txBody>
      <dsp:txXfrm>
        <a:off x="252268" y="3101736"/>
        <a:ext cx="1378124" cy="551250"/>
      </dsp:txXfrm>
    </dsp:sp>
    <dsp:sp modelId="{A86A277F-7EAE-4CF6-9676-01E89682AA61}">
      <dsp:nvSpPr>
        <dsp:cNvPr id="0" name=""/>
        <dsp:cNvSpPr/>
      </dsp:nvSpPr>
      <dsp:spPr>
        <a:xfrm>
          <a:off x="2140299" y="1999236"/>
          <a:ext cx="840656" cy="84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9A215-DB50-4D4B-BC01-34BE4B19B696}">
      <dsp:nvSpPr>
        <dsp:cNvPr id="0" name=""/>
        <dsp:cNvSpPr/>
      </dsp:nvSpPr>
      <dsp:spPr>
        <a:xfrm>
          <a:off x="2319456" y="2178392"/>
          <a:ext cx="482343" cy="4823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AE088-D897-48CB-A2AC-7DA9E9190086}">
      <dsp:nvSpPr>
        <dsp:cNvPr id="0" name=""/>
        <dsp:cNvSpPr/>
      </dsp:nvSpPr>
      <dsp:spPr>
        <a:xfrm>
          <a:off x="1871565" y="310173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Rabbits</a:t>
          </a:r>
        </a:p>
      </dsp:txBody>
      <dsp:txXfrm>
        <a:off x="1871565" y="3101736"/>
        <a:ext cx="1378124" cy="551250"/>
      </dsp:txXfrm>
    </dsp:sp>
    <dsp:sp modelId="{2ACF6A7F-DF06-416E-B230-47299D0362B0}">
      <dsp:nvSpPr>
        <dsp:cNvPr id="0" name=""/>
        <dsp:cNvSpPr/>
      </dsp:nvSpPr>
      <dsp:spPr>
        <a:xfrm>
          <a:off x="3759596" y="1999236"/>
          <a:ext cx="840656" cy="8406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BF095-FC90-4D8F-964D-482814D58409}">
      <dsp:nvSpPr>
        <dsp:cNvPr id="0" name=""/>
        <dsp:cNvSpPr/>
      </dsp:nvSpPr>
      <dsp:spPr>
        <a:xfrm>
          <a:off x="3938753" y="2178392"/>
          <a:ext cx="482343" cy="48234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DE88C-D9FD-4E7C-AD18-85DDDABA40BC}">
      <dsp:nvSpPr>
        <dsp:cNvPr id="0" name=""/>
        <dsp:cNvSpPr/>
      </dsp:nvSpPr>
      <dsp:spPr>
        <a:xfrm>
          <a:off x="3490862" y="310173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Cows</a:t>
          </a:r>
        </a:p>
      </dsp:txBody>
      <dsp:txXfrm>
        <a:off x="3490862" y="3101736"/>
        <a:ext cx="1378124" cy="551250"/>
      </dsp:txXfrm>
    </dsp:sp>
    <dsp:sp modelId="{2D658F54-74BF-4606-B960-30C9C2CFE4C4}">
      <dsp:nvSpPr>
        <dsp:cNvPr id="0" name=""/>
        <dsp:cNvSpPr/>
      </dsp:nvSpPr>
      <dsp:spPr>
        <a:xfrm>
          <a:off x="5378893" y="1999236"/>
          <a:ext cx="840656" cy="8406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15B37-FAD4-4FF0-BC51-B161C61C8FAB}">
      <dsp:nvSpPr>
        <dsp:cNvPr id="0" name=""/>
        <dsp:cNvSpPr/>
      </dsp:nvSpPr>
      <dsp:spPr>
        <a:xfrm>
          <a:off x="5558049" y="2178392"/>
          <a:ext cx="482343" cy="48234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742D9-E361-47A1-8483-D5ECC4A53E70}">
      <dsp:nvSpPr>
        <dsp:cNvPr id="0" name=""/>
        <dsp:cNvSpPr/>
      </dsp:nvSpPr>
      <dsp:spPr>
        <a:xfrm>
          <a:off x="5110159" y="310173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Primates (monkeys)</a:t>
          </a:r>
        </a:p>
      </dsp:txBody>
      <dsp:txXfrm>
        <a:off x="5110159" y="3101736"/>
        <a:ext cx="1378124" cy="551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5C253-888A-44EF-9A4A-8E9CB20C946E}">
      <dsp:nvSpPr>
        <dsp:cNvPr id="0" name=""/>
        <dsp:cNvSpPr/>
      </dsp:nvSpPr>
      <dsp:spPr>
        <a:xfrm>
          <a:off x="0" y="1664"/>
          <a:ext cx="7427624" cy="8435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B60B2-276E-45F3-9DBE-89699A44DE17}">
      <dsp:nvSpPr>
        <dsp:cNvPr id="0" name=""/>
        <dsp:cNvSpPr/>
      </dsp:nvSpPr>
      <dsp:spPr>
        <a:xfrm>
          <a:off x="255163" y="191455"/>
          <a:ext cx="463933" cy="4639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53B61-580D-42E4-B6C0-F268D3C0715A}">
      <dsp:nvSpPr>
        <dsp:cNvPr id="0" name=""/>
        <dsp:cNvSpPr/>
      </dsp:nvSpPr>
      <dsp:spPr>
        <a:xfrm>
          <a:off x="974259" y="1664"/>
          <a:ext cx="6453364" cy="8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2" tIns="89272" rIns="89272" bIns="8927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Blurring the lines between species by creating transgenic combinations</a:t>
          </a:r>
        </a:p>
      </dsp:txBody>
      <dsp:txXfrm>
        <a:off x="974259" y="1664"/>
        <a:ext cx="6453364" cy="843515"/>
      </dsp:txXfrm>
    </dsp:sp>
    <dsp:sp modelId="{3A663CE3-62DC-49BB-AA0F-B70F66ECC9D0}">
      <dsp:nvSpPr>
        <dsp:cNvPr id="0" name=""/>
        <dsp:cNvSpPr/>
      </dsp:nvSpPr>
      <dsp:spPr>
        <a:xfrm>
          <a:off x="0" y="1056058"/>
          <a:ext cx="7427624" cy="8435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46A09-6238-426B-B938-0AA54714EFCD}">
      <dsp:nvSpPr>
        <dsp:cNvPr id="0" name=""/>
        <dsp:cNvSpPr/>
      </dsp:nvSpPr>
      <dsp:spPr>
        <a:xfrm>
          <a:off x="255163" y="1245848"/>
          <a:ext cx="463933" cy="463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B3348-2012-4A58-824A-D0EB2338F141}">
      <dsp:nvSpPr>
        <dsp:cNvPr id="0" name=""/>
        <dsp:cNvSpPr/>
      </dsp:nvSpPr>
      <dsp:spPr>
        <a:xfrm>
          <a:off x="974259" y="1056058"/>
          <a:ext cx="6453364" cy="8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2" tIns="89272" rIns="89272" bIns="8927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 risks associated with transgenics</a:t>
          </a:r>
        </a:p>
      </dsp:txBody>
      <dsp:txXfrm>
        <a:off x="974259" y="1056058"/>
        <a:ext cx="6453364" cy="843515"/>
      </dsp:txXfrm>
    </dsp:sp>
    <dsp:sp modelId="{FDD81B9D-5C29-4399-A0A1-40D4BF85939E}">
      <dsp:nvSpPr>
        <dsp:cNvPr id="0" name=""/>
        <dsp:cNvSpPr/>
      </dsp:nvSpPr>
      <dsp:spPr>
        <a:xfrm>
          <a:off x="0" y="2110451"/>
          <a:ext cx="7427624" cy="8435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3E2D9-A862-44BC-A51C-D65E4F9A2B3D}">
      <dsp:nvSpPr>
        <dsp:cNvPr id="0" name=""/>
        <dsp:cNvSpPr/>
      </dsp:nvSpPr>
      <dsp:spPr>
        <a:xfrm>
          <a:off x="255163" y="2300242"/>
          <a:ext cx="463933" cy="463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24423-3121-475D-9CEF-4C29D41C6616}">
      <dsp:nvSpPr>
        <dsp:cNvPr id="0" name=""/>
        <dsp:cNvSpPr/>
      </dsp:nvSpPr>
      <dsp:spPr>
        <a:xfrm>
          <a:off x="974259" y="2110451"/>
          <a:ext cx="6453364" cy="8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2" tIns="89272" rIns="89272" bIns="8927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long term effects on the environment when  transgenic animals are released into the field</a:t>
          </a:r>
        </a:p>
      </dsp:txBody>
      <dsp:txXfrm>
        <a:off x="974259" y="2110451"/>
        <a:ext cx="6453364" cy="843515"/>
      </dsp:txXfrm>
    </dsp:sp>
    <dsp:sp modelId="{B0685194-2BE8-424E-8999-39B62652CB3C}">
      <dsp:nvSpPr>
        <dsp:cNvPr id="0" name=""/>
        <dsp:cNvSpPr/>
      </dsp:nvSpPr>
      <dsp:spPr>
        <a:xfrm>
          <a:off x="0" y="3164845"/>
          <a:ext cx="7427624" cy="8435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26578-ECC0-40FF-833E-11D0D7ADBF14}">
      <dsp:nvSpPr>
        <dsp:cNvPr id="0" name=""/>
        <dsp:cNvSpPr/>
      </dsp:nvSpPr>
      <dsp:spPr>
        <a:xfrm>
          <a:off x="255163" y="3354636"/>
          <a:ext cx="463933" cy="4639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DCF6-2255-4490-9635-351AB4CB4533}">
      <dsp:nvSpPr>
        <dsp:cNvPr id="0" name=""/>
        <dsp:cNvSpPr/>
      </dsp:nvSpPr>
      <dsp:spPr>
        <a:xfrm>
          <a:off x="974259" y="3164845"/>
          <a:ext cx="6453364" cy="8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2" tIns="89272" rIns="89272" bIns="8927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Various bioethicist argue that it is wrong to create animals that  would suffer as a result of genetic alteration</a:t>
          </a:r>
        </a:p>
      </dsp:txBody>
      <dsp:txXfrm>
        <a:off x="974259" y="3164845"/>
        <a:ext cx="6453364" cy="843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8EAD-4C65-4FE7-87BB-EFE0D0E81C70}" type="datetimeFigureOut">
              <a:rPr lang="en-IN" smtClean="0"/>
              <a:t>27-05-2020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3DC05-AA52-40E9-8CB8-2F407399DE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3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3DC05-AA52-40E9-8CB8-2F407399DE1C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1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84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93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85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04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65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01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44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28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579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94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91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30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4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64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26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57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8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BAD789-AC6F-4480-B3FB-306170B20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786" r="2" b="15140"/>
          <a:stretch/>
        </p:blipFill>
        <p:spPr>
          <a:xfrm>
            <a:off x="20" y="-1"/>
            <a:ext cx="4567407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A9632-8152-4D04-BED0-89A452EB1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1550" r="2" b="2"/>
          <a:stretch/>
        </p:blipFill>
        <p:spPr>
          <a:xfrm>
            <a:off x="4569714" y="10"/>
            <a:ext cx="4574286" cy="342899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BAD4944-3CC5-4AC5-87EE-D2E7EE1E5C0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>
            <a:alphaModFix amt="40000"/>
          </a:blip>
          <a:srcRect l="1823" r="2" b="2"/>
          <a:stretch/>
        </p:blipFill>
        <p:spPr>
          <a:xfrm>
            <a:off x="20" y="3430982"/>
            <a:ext cx="4567408" cy="3427019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958ED-7D50-4EF4-A790-0B98BA6B1F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11209"/>
          <a:stretch/>
        </p:blipFill>
        <p:spPr>
          <a:xfrm>
            <a:off x="4569714" y="3429000"/>
            <a:ext cx="4574286" cy="3429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CB8C107-2D76-46C2-A817-BF1FFDD4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909" y="2514600"/>
            <a:ext cx="6686550" cy="2262781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Animal Cloning:</a:t>
            </a:r>
            <a:br>
              <a:rPr lang="en-IN" dirty="0">
                <a:solidFill>
                  <a:schemeClr val="tx1"/>
                </a:solidFill>
              </a:rPr>
            </a:br>
            <a:r>
              <a:rPr lang="en-IN" dirty="0">
                <a:solidFill>
                  <a:schemeClr val="tx1"/>
                </a:solidFill>
              </a:rPr>
              <a:t>Transgenic Animal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0A4EFC2-5297-4ACC-8EBE-D11163DF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0" y="5029200"/>
            <a:ext cx="1694259" cy="480421"/>
          </a:xfrm>
        </p:spPr>
        <p:txBody>
          <a:bodyPr>
            <a:normAutofit/>
          </a:bodyPr>
          <a:lstStyle/>
          <a:p>
            <a:r>
              <a:rPr lang="en-IN" dirty="0"/>
              <a:t>Anil Gattani</a:t>
            </a:r>
          </a:p>
        </p:txBody>
      </p:sp>
    </p:spTree>
    <p:extLst>
      <p:ext uri="{BB962C8B-B14F-4D97-AF65-F5344CB8AC3E}">
        <p14:creationId xmlns:p14="http://schemas.microsoft.com/office/powerpoint/2010/main" val="13971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0A02B-C42B-46CC-BCA9-BE529EE09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3" r="28851"/>
          <a:stretch/>
        </p:blipFill>
        <p:spPr>
          <a:xfrm>
            <a:off x="3364167" y="10"/>
            <a:ext cx="5779833" cy="685799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6127684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80325-B3F8-40AE-BB36-CBC00364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43" y="624110"/>
            <a:ext cx="3467967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800"/>
              <a:t>RETROVIRAL VECTOR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28683-5EDA-4F56-8E4D-3BE7B99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59" y="2133600"/>
            <a:ext cx="3469411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Retroviruses - vectors for integrating the  transgene into the genome of a recipient cell.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Many limitations –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/>
              <a:t>Transfers only small pieces of DNA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/>
              <a:t>Risk of retroviral contamination –  biggest drawback.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Not in regular use today</a:t>
            </a:r>
          </a:p>
        </p:txBody>
      </p:sp>
    </p:spTree>
    <p:extLst>
      <p:ext uri="{BB962C8B-B14F-4D97-AF65-F5344CB8AC3E}">
        <p14:creationId xmlns:p14="http://schemas.microsoft.com/office/powerpoint/2010/main" val="46069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D7BC-B67F-46BF-BE6A-D6BDBA53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5FC2-B40C-4576-B34A-7AE199993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DAF9041-134B-4531-BC03-3BE9A990FB27}"/>
              </a:ext>
            </a:extLst>
          </p:cNvPr>
          <p:cNvSpPr/>
          <p:nvPr/>
        </p:nvSpPr>
        <p:spPr>
          <a:xfrm>
            <a:off x="1825409" y="304800"/>
            <a:ext cx="6825996" cy="6449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0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79DE-61C9-4E78-9C3B-81C92349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999" y="259675"/>
            <a:ext cx="6589199" cy="1280890"/>
          </a:xfrm>
        </p:spPr>
        <p:txBody>
          <a:bodyPr>
            <a:normAutofit/>
          </a:bodyPr>
          <a:lstStyle/>
          <a:p>
            <a:r>
              <a:rPr lang="en-IN" dirty="0"/>
              <a:t>DNA microinjection method  (pronucleus method)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8C32-4016-47A8-8213-7B760AF7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382398"/>
            <a:ext cx="6934199" cy="3777622"/>
          </a:xfrm>
        </p:spPr>
        <p:txBody>
          <a:bodyPr/>
          <a:lstStyle/>
          <a:p>
            <a:r>
              <a:rPr lang="en-US" dirty="0"/>
              <a:t>Most reliable &amp; commonly used technique  (since 25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IN" dirty="0"/>
              <a:t>Steps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EC8E90A-4462-4202-AC6E-75DE02012933}"/>
              </a:ext>
            </a:extLst>
          </p:cNvPr>
          <p:cNvSpPr/>
          <p:nvPr/>
        </p:nvSpPr>
        <p:spPr>
          <a:xfrm>
            <a:off x="1600200" y="2327123"/>
            <a:ext cx="1371600" cy="113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57AD06-FA42-4FCE-A9E9-8B5C42FC8B6C}"/>
              </a:ext>
            </a:extLst>
          </p:cNvPr>
          <p:cNvSpPr/>
          <p:nvPr/>
        </p:nvSpPr>
        <p:spPr>
          <a:xfrm>
            <a:off x="3124200" y="2860523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99A15-9676-4EA4-8EBD-061D1B1E9510}"/>
              </a:ext>
            </a:extLst>
          </p:cNvPr>
          <p:cNvSpPr txBox="1"/>
          <p:nvPr/>
        </p:nvSpPr>
        <p:spPr>
          <a:xfrm>
            <a:off x="3200400" y="255043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FSH/</a:t>
            </a:r>
            <a:r>
              <a:rPr lang="en-IN" sz="1400" dirty="0" err="1"/>
              <a:t>hCG</a:t>
            </a:r>
            <a:endParaRPr lang="en-IN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D46FB-5A5E-43A4-ACFA-183C371FB77F}"/>
              </a:ext>
            </a:extLst>
          </p:cNvPr>
          <p:cNvSpPr/>
          <p:nvPr/>
        </p:nvSpPr>
        <p:spPr>
          <a:xfrm>
            <a:off x="4495800" y="2550437"/>
            <a:ext cx="1600200" cy="7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dirty="0"/>
              <a:t>Superovulation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C9B910-6504-4E3B-8C57-174B71F9DD81}"/>
              </a:ext>
            </a:extLst>
          </p:cNvPr>
          <p:cNvSpPr/>
          <p:nvPr/>
        </p:nvSpPr>
        <p:spPr>
          <a:xfrm>
            <a:off x="6172200" y="2858213"/>
            <a:ext cx="990600" cy="154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F289C-17B5-4357-AC1C-7CA6216BA7C9}"/>
              </a:ext>
            </a:extLst>
          </p:cNvPr>
          <p:cNvSpPr txBox="1"/>
          <p:nvPr/>
        </p:nvSpPr>
        <p:spPr>
          <a:xfrm>
            <a:off x="6169891" y="2550436"/>
            <a:ext cx="840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Mating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4B4A9-6EA8-4516-B8BA-7A045806FD57}"/>
              </a:ext>
            </a:extLst>
          </p:cNvPr>
          <p:cNvSpPr/>
          <p:nvPr/>
        </p:nvSpPr>
        <p:spPr>
          <a:xfrm>
            <a:off x="7238999" y="2508884"/>
            <a:ext cx="1600200" cy="7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dirty="0"/>
              <a:t>Fertilized egg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601488CC-A094-471C-AF0E-F49621DF2943}"/>
              </a:ext>
            </a:extLst>
          </p:cNvPr>
          <p:cNvSpPr/>
          <p:nvPr/>
        </p:nvSpPr>
        <p:spPr>
          <a:xfrm>
            <a:off x="7238999" y="3276170"/>
            <a:ext cx="1600200" cy="1063419"/>
          </a:xfrm>
          <a:prstGeom prst="rect">
            <a:avLst/>
          </a:prstGeom>
          <a:blipFill>
            <a:blip r:embed="rId4" cstate="print"/>
            <a:stretch>
              <a:fillRect l="-54251" r="-7656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5EB3E-4B42-4AC8-AD2D-89790E75F604}"/>
              </a:ext>
            </a:extLst>
          </p:cNvPr>
          <p:cNvSpPr/>
          <p:nvPr/>
        </p:nvSpPr>
        <p:spPr>
          <a:xfrm>
            <a:off x="7429500" y="5176314"/>
            <a:ext cx="1600200" cy="7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dirty="0"/>
              <a:t>Flushed from Oviduct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FEB3ACF-3F3C-481E-915F-1FAB89389679}"/>
              </a:ext>
            </a:extLst>
          </p:cNvPr>
          <p:cNvSpPr/>
          <p:nvPr/>
        </p:nvSpPr>
        <p:spPr>
          <a:xfrm rot="5400000">
            <a:off x="7703702" y="4660735"/>
            <a:ext cx="670794" cy="191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DC7599C7-4799-4C90-8935-BC959BF4DD05}"/>
              </a:ext>
            </a:extLst>
          </p:cNvPr>
          <p:cNvSpPr/>
          <p:nvPr/>
        </p:nvSpPr>
        <p:spPr>
          <a:xfrm>
            <a:off x="4054764" y="4675816"/>
            <a:ext cx="2879436" cy="180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E178718-5572-4532-8AEC-DCB9D59ACFB5}"/>
              </a:ext>
            </a:extLst>
          </p:cNvPr>
          <p:cNvSpPr/>
          <p:nvPr/>
        </p:nvSpPr>
        <p:spPr>
          <a:xfrm flipH="1" flipV="1">
            <a:off x="7010400" y="5410200"/>
            <a:ext cx="380999" cy="149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ACC052C-DF3F-430B-98E2-2C59F0F2B7FA}"/>
              </a:ext>
            </a:extLst>
          </p:cNvPr>
          <p:cNvSpPr/>
          <p:nvPr/>
        </p:nvSpPr>
        <p:spPr>
          <a:xfrm>
            <a:off x="1322533" y="4918165"/>
            <a:ext cx="2035463" cy="1559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342DC9C-1E4D-468C-A425-E17332A61147}"/>
              </a:ext>
            </a:extLst>
          </p:cNvPr>
          <p:cNvSpPr/>
          <p:nvPr/>
        </p:nvSpPr>
        <p:spPr>
          <a:xfrm flipH="1" flipV="1">
            <a:off x="3515880" y="5455568"/>
            <a:ext cx="380999" cy="149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59BCA3-779E-4627-8606-A2391CE635A2}"/>
              </a:ext>
            </a:extLst>
          </p:cNvPr>
          <p:cNvSpPr/>
          <p:nvPr/>
        </p:nvSpPr>
        <p:spPr>
          <a:xfrm>
            <a:off x="1385165" y="6504336"/>
            <a:ext cx="1910197" cy="32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dirty="0"/>
              <a:t>Transgenic pup</a:t>
            </a:r>
          </a:p>
        </p:txBody>
      </p:sp>
    </p:spTree>
    <p:extLst>
      <p:ext uri="{BB962C8B-B14F-4D97-AF65-F5344CB8AC3E}">
        <p14:creationId xmlns:p14="http://schemas.microsoft.com/office/powerpoint/2010/main" val="106838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94BD-E640-4D80-B49B-5838655D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Embryonic stem cell-mediated,  site-directed mutagenesis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F1B3-3B3F-47D0-9552-0E9D4EE0C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Embryonic stem cells - cells which have the  ability to differentiate into all other cell types.  ‘Pluripotent</a:t>
            </a:r>
          </a:p>
          <a:p>
            <a:r>
              <a:rPr lang="en-IN" dirty="0"/>
              <a:t>genetically engineered </a:t>
            </a:r>
          </a:p>
          <a:p>
            <a:pPr marL="524510" lvl="1" indent="-229235">
              <a:lnSpc>
                <a:spcPct val="100000"/>
              </a:lnSpc>
              <a:spcBef>
                <a:spcPts val="35"/>
              </a:spcBef>
              <a:buClr>
                <a:srgbClr val="B83C68"/>
              </a:buClr>
              <a:buFont typeface="Verdana"/>
              <a:buChar char="◦"/>
              <a:tabLst>
                <a:tab pos="525145" algn="l"/>
              </a:tabLst>
            </a:pPr>
            <a:r>
              <a:rPr lang="en-US" sz="2200" spc="-10" dirty="0">
                <a:latin typeface="Caladea"/>
                <a:cs typeface="Caladea"/>
              </a:rPr>
              <a:t>Microinjection</a:t>
            </a:r>
            <a:endParaRPr lang="en-US" sz="2200" dirty="0">
              <a:latin typeface="Caladea"/>
              <a:cs typeface="Caladea"/>
            </a:endParaRPr>
          </a:p>
          <a:p>
            <a:pPr marL="524510" lvl="1" indent="-229235">
              <a:lnSpc>
                <a:spcPct val="100000"/>
              </a:lnSpc>
              <a:spcBef>
                <a:spcPts val="35"/>
              </a:spcBef>
              <a:buClr>
                <a:srgbClr val="B83C68"/>
              </a:buClr>
              <a:buFont typeface="Verdana"/>
              <a:buChar char="◦"/>
              <a:tabLst>
                <a:tab pos="525145" algn="l"/>
              </a:tabLst>
            </a:pPr>
            <a:r>
              <a:rPr lang="en-US" sz="2200" spc="-15" dirty="0">
                <a:latin typeface="Caladea"/>
                <a:cs typeface="Caladea"/>
              </a:rPr>
              <a:t>By </a:t>
            </a:r>
            <a:r>
              <a:rPr lang="en-US" sz="2200" spc="-5" dirty="0">
                <a:latin typeface="Caladea"/>
                <a:cs typeface="Caladea"/>
              </a:rPr>
              <a:t>a </a:t>
            </a:r>
            <a:r>
              <a:rPr lang="en-US" sz="2200" spc="-20" dirty="0">
                <a:latin typeface="Caladea"/>
                <a:cs typeface="Caladea"/>
              </a:rPr>
              <a:t>retro</a:t>
            </a:r>
            <a:r>
              <a:rPr lang="en-US" sz="2200" spc="40" dirty="0">
                <a:latin typeface="Caladea"/>
                <a:cs typeface="Caladea"/>
              </a:rPr>
              <a:t> </a:t>
            </a:r>
            <a:r>
              <a:rPr lang="en-US" sz="2200" spc="-5" dirty="0">
                <a:latin typeface="Caladea"/>
                <a:cs typeface="Caladea"/>
              </a:rPr>
              <a:t>virus</a:t>
            </a:r>
            <a:endParaRPr lang="en-US" sz="2200" dirty="0">
              <a:latin typeface="Caladea"/>
              <a:cs typeface="Caladea"/>
            </a:endParaRPr>
          </a:p>
          <a:p>
            <a:pPr marL="585470" lvl="1" indent="-290195">
              <a:lnSpc>
                <a:spcPct val="100000"/>
              </a:lnSpc>
              <a:spcBef>
                <a:spcPts val="40"/>
              </a:spcBef>
              <a:buClr>
                <a:srgbClr val="B83C68"/>
              </a:buClr>
              <a:buFont typeface="Verdana"/>
              <a:buChar char="◦"/>
              <a:tabLst>
                <a:tab pos="585470" algn="l"/>
                <a:tab pos="586105" algn="l"/>
              </a:tabLst>
            </a:pPr>
            <a:r>
              <a:rPr lang="en-US" sz="2200" spc="-15" dirty="0">
                <a:latin typeface="Caladea"/>
                <a:cs typeface="Caladea"/>
              </a:rPr>
              <a:t>By</a:t>
            </a:r>
            <a:r>
              <a:rPr lang="en-US" sz="2200" spc="10" dirty="0">
                <a:latin typeface="Caladea"/>
                <a:cs typeface="Caladea"/>
              </a:rPr>
              <a:t> </a:t>
            </a:r>
            <a:r>
              <a:rPr lang="en-US" sz="2200" spc="-10" dirty="0">
                <a:latin typeface="Caladea"/>
                <a:cs typeface="Caladea"/>
              </a:rPr>
              <a:t>electroporation</a:t>
            </a:r>
            <a:endParaRPr lang="en-US" sz="2200" dirty="0">
              <a:latin typeface="Caladea"/>
              <a:cs typeface="Caladea"/>
            </a:endParaRPr>
          </a:p>
          <a:p>
            <a:endParaRPr lang="en-IN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DC57F1A-08D2-4E8D-9F6A-30C5C7B48542}"/>
              </a:ext>
            </a:extLst>
          </p:cNvPr>
          <p:cNvSpPr/>
          <p:nvPr/>
        </p:nvSpPr>
        <p:spPr>
          <a:xfrm>
            <a:off x="6706023" y="2895600"/>
            <a:ext cx="1863013" cy="1753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FE70C3D-113E-40B6-A3AF-5AF9DACDCE40}"/>
              </a:ext>
            </a:extLst>
          </p:cNvPr>
          <p:cNvSpPr/>
          <p:nvPr/>
        </p:nvSpPr>
        <p:spPr>
          <a:xfrm>
            <a:off x="3581400" y="4191000"/>
            <a:ext cx="152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BD012-2E6D-493C-BDC3-41163ABEDE1E}"/>
              </a:ext>
            </a:extLst>
          </p:cNvPr>
          <p:cNvSpPr/>
          <p:nvPr/>
        </p:nvSpPr>
        <p:spPr>
          <a:xfrm>
            <a:off x="2609850" y="5527579"/>
            <a:ext cx="2095500" cy="7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dirty="0"/>
              <a:t>Transgenic Animal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ACFC9-0668-4408-B878-44D708FC0DD8}"/>
              </a:ext>
            </a:extLst>
          </p:cNvPr>
          <p:cNvSpPr/>
          <p:nvPr/>
        </p:nvSpPr>
        <p:spPr>
          <a:xfrm>
            <a:off x="3793259" y="4628932"/>
            <a:ext cx="2095500" cy="34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Selected and Culture</a:t>
            </a:r>
          </a:p>
        </p:txBody>
      </p:sp>
    </p:spTree>
    <p:extLst>
      <p:ext uri="{BB962C8B-B14F-4D97-AF65-F5344CB8AC3E}">
        <p14:creationId xmlns:p14="http://schemas.microsoft.com/office/powerpoint/2010/main" val="155377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0A02B-C42B-46CC-BCA9-BE529EE09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4" r="1516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A72D1EE1-018D-48F0-8323-A1CAE2552D95}"/>
              </a:ext>
            </a:extLst>
          </p:cNvPr>
          <p:cNvSpPr/>
          <p:nvPr/>
        </p:nvSpPr>
        <p:spPr>
          <a:xfrm>
            <a:off x="998507" y="938583"/>
            <a:ext cx="7564020" cy="5383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82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11A5-A3A3-4CDE-BF77-BDDFA2D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txBody>
          <a:bodyPr>
            <a:normAutofit/>
          </a:bodyPr>
          <a:lstStyle/>
          <a:p>
            <a:r>
              <a:rPr lang="en-IN" sz="2800" dirty="0"/>
              <a:t>Step 3: Selection of transgene-containing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A5DEE-A052-4E76-98FD-3FE1BCE4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2438400"/>
          </a:xfrm>
        </p:spPr>
        <p:txBody>
          <a:bodyPr/>
          <a:lstStyle/>
          <a:p>
            <a:r>
              <a:rPr lang="en-IN" dirty="0"/>
              <a:t>Methods</a:t>
            </a:r>
          </a:p>
          <a:p>
            <a:pPr marL="720725">
              <a:buFont typeface="Wingdings" panose="05000000000000000000" pitchFamily="2" charset="2"/>
              <a:buChar char="Ø"/>
            </a:pPr>
            <a:r>
              <a:rPr lang="en-IN" dirty="0"/>
              <a:t>Marker gene:</a:t>
            </a:r>
          </a:p>
          <a:p>
            <a:pPr marL="720725">
              <a:buFont typeface="Wingdings" panose="05000000000000000000" pitchFamily="2" charset="2"/>
              <a:buChar char="Ø"/>
            </a:pPr>
            <a:r>
              <a:rPr lang="en-IN" dirty="0"/>
              <a:t>Enzymes</a:t>
            </a:r>
          </a:p>
          <a:p>
            <a:pPr marL="720725">
              <a:buFont typeface="Wingdings" panose="05000000000000000000" pitchFamily="2" charset="2"/>
              <a:buChar char="Ø"/>
            </a:pPr>
            <a:r>
              <a:rPr lang="en-IN" dirty="0"/>
              <a:t>PCR</a:t>
            </a:r>
          </a:p>
          <a:p>
            <a:r>
              <a:rPr lang="en-US" spc="-10" dirty="0">
                <a:latin typeface="Caladea"/>
                <a:cs typeface="Caladea"/>
              </a:rPr>
              <a:t>Some transgenes </a:t>
            </a:r>
            <a:r>
              <a:rPr lang="en-US" spc="-25" dirty="0">
                <a:latin typeface="Caladea"/>
                <a:cs typeface="Caladea"/>
              </a:rPr>
              <a:t>may </a:t>
            </a:r>
            <a:r>
              <a:rPr lang="en-US" spc="-10" dirty="0">
                <a:latin typeface="Caladea"/>
                <a:cs typeface="Caladea"/>
              </a:rPr>
              <a:t>not </a:t>
            </a:r>
            <a:r>
              <a:rPr lang="en-US" spc="-5" dirty="0">
                <a:latin typeface="Caladea"/>
                <a:cs typeface="Caladea"/>
              </a:rPr>
              <a:t>be </a:t>
            </a:r>
            <a:r>
              <a:rPr lang="en-US" spc="-15" dirty="0">
                <a:latin typeface="Caladea"/>
                <a:cs typeface="Caladea"/>
              </a:rPr>
              <a:t>expressed </a:t>
            </a:r>
            <a:r>
              <a:rPr lang="en-US" spc="-5" dirty="0">
                <a:latin typeface="Caladea"/>
                <a:cs typeface="Caladea"/>
              </a:rPr>
              <a:t>if </a:t>
            </a:r>
            <a:r>
              <a:rPr lang="en-US" spc="-15" dirty="0">
                <a:latin typeface="Caladea"/>
                <a:cs typeface="Caladea"/>
              </a:rPr>
              <a:t>integrated </a:t>
            </a:r>
            <a:r>
              <a:rPr lang="en-US" spc="-10" dirty="0">
                <a:latin typeface="Caladea"/>
                <a:cs typeface="Caladea"/>
              </a:rPr>
              <a:t>into </a:t>
            </a:r>
            <a:r>
              <a:rPr lang="en-US" spc="-5" dirty="0">
                <a:latin typeface="Caladea"/>
                <a:cs typeface="Caladea"/>
              </a:rPr>
              <a:t>a  </a:t>
            </a:r>
            <a:r>
              <a:rPr lang="en-US" spc="-10" dirty="0">
                <a:latin typeface="Caladea"/>
                <a:cs typeface="Caladea"/>
              </a:rPr>
              <a:t>transcriptionally </a:t>
            </a:r>
            <a:r>
              <a:rPr lang="en-US" spc="-15" dirty="0">
                <a:latin typeface="Caladea"/>
                <a:cs typeface="Caladea"/>
              </a:rPr>
              <a:t>inactive</a:t>
            </a:r>
            <a:r>
              <a:rPr lang="en-US" spc="90" dirty="0">
                <a:latin typeface="Caladea"/>
                <a:cs typeface="Caladea"/>
              </a:rPr>
              <a:t> </a:t>
            </a:r>
            <a:r>
              <a:rPr lang="en-US" spc="-10" dirty="0">
                <a:latin typeface="Caladea"/>
                <a:cs typeface="Caladea"/>
              </a:rPr>
              <a:t>site</a:t>
            </a:r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B07E68-936B-4F20-B572-51DD1BADED0D}"/>
              </a:ext>
            </a:extLst>
          </p:cNvPr>
          <p:cNvSpPr txBox="1">
            <a:spLocks/>
          </p:cNvSpPr>
          <p:nvPr/>
        </p:nvSpPr>
        <p:spPr>
          <a:xfrm>
            <a:off x="1945202" y="4220020"/>
            <a:ext cx="6589199" cy="97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dirty="0"/>
              <a:t>Step 4: </a:t>
            </a:r>
            <a:r>
              <a:rPr lang="en-US" sz="2800" dirty="0"/>
              <a:t>Further animal breeding is done to obtain  maximal expression</a:t>
            </a:r>
            <a:endParaRPr lang="en-IN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8D2AC6-34A4-48DE-9D44-843B6E8A700E}"/>
              </a:ext>
            </a:extLst>
          </p:cNvPr>
          <p:cNvSpPr txBox="1">
            <a:spLocks/>
          </p:cNvSpPr>
          <p:nvPr/>
        </p:nvSpPr>
        <p:spPr>
          <a:xfrm>
            <a:off x="1942415" y="5257800"/>
            <a:ext cx="6591985" cy="128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-15" dirty="0">
                <a:latin typeface="Caladea"/>
                <a:cs typeface="Caladea"/>
              </a:rPr>
              <a:t>Heterozygous </a:t>
            </a:r>
            <a:r>
              <a:rPr lang="en-US" spc="-5" dirty="0" err="1">
                <a:latin typeface="Caladea"/>
                <a:cs typeface="Caladea"/>
              </a:rPr>
              <a:t>offsprings</a:t>
            </a:r>
            <a:r>
              <a:rPr lang="en-US" spc="-5" dirty="0">
                <a:latin typeface="Caladea"/>
                <a:cs typeface="Caladea"/>
              </a:rPr>
              <a:t> </a:t>
            </a:r>
            <a:r>
              <a:rPr lang="en-US" spc="-20" dirty="0">
                <a:latin typeface="Caladea"/>
                <a:cs typeface="Caladea"/>
              </a:rPr>
              <a:t>are </a:t>
            </a:r>
            <a:r>
              <a:rPr lang="en-US" spc="-15" dirty="0">
                <a:latin typeface="Caladea"/>
                <a:cs typeface="Caladea"/>
              </a:rPr>
              <a:t>mated to form homozygous  </a:t>
            </a:r>
            <a:r>
              <a:rPr lang="en-US" spc="-10" dirty="0">
                <a:latin typeface="Caladea"/>
                <a:cs typeface="Caladea"/>
              </a:rPr>
              <a:t>strains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884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57D6-2144-43F0-A6D3-1382C560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AD70-5C0D-4C6D-B122-F8E42F464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3CC9B0B-D313-42A4-B3A2-E667EF1532E8}"/>
              </a:ext>
            </a:extLst>
          </p:cNvPr>
          <p:cNvSpPr/>
          <p:nvPr/>
        </p:nvSpPr>
        <p:spPr>
          <a:xfrm>
            <a:off x="604982" y="457200"/>
            <a:ext cx="8291870" cy="617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8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F1FF-7930-4874-A278-E0BAF6D6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/>
          <a:lstStyle/>
          <a:p>
            <a:r>
              <a:rPr lang="en-IN" dirty="0"/>
              <a:t>Disadvantage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92FC-10F1-4797-813E-9324CD48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insertion – too much proteins</a:t>
            </a:r>
          </a:p>
          <a:p>
            <a:endParaRPr lang="en-US" dirty="0"/>
          </a:p>
          <a:p>
            <a:r>
              <a:rPr lang="en-US" dirty="0"/>
              <a:t>Insertion into an essential gene – lethality</a:t>
            </a:r>
          </a:p>
          <a:p>
            <a:endParaRPr lang="en-US" dirty="0"/>
          </a:p>
          <a:p>
            <a:r>
              <a:rPr lang="en-US" dirty="0"/>
              <a:t>Insertion into a gene leading to gene silencing</a:t>
            </a:r>
          </a:p>
          <a:p>
            <a:endParaRPr lang="en-US" dirty="0"/>
          </a:p>
          <a:p>
            <a:r>
              <a:rPr lang="en-US" dirty="0"/>
              <a:t>Insertion into a different area can affect the gene  regulation</a:t>
            </a:r>
          </a:p>
          <a:p>
            <a:endParaRPr lang="en-US" dirty="0"/>
          </a:p>
          <a:p>
            <a:r>
              <a:rPr lang="en-US" dirty="0"/>
              <a:t>Low survival rate of transgenic animal</a:t>
            </a:r>
          </a:p>
        </p:txBody>
      </p:sp>
    </p:spTree>
    <p:extLst>
      <p:ext uri="{BB962C8B-B14F-4D97-AF65-F5344CB8AC3E}">
        <p14:creationId xmlns:p14="http://schemas.microsoft.com/office/powerpoint/2010/main" val="111868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D8BB-2A13-45DB-9163-D23CBE4A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/>
          </a:bodyPr>
          <a:lstStyle/>
          <a:p>
            <a:r>
              <a:rPr lang="en-IN" dirty="0"/>
              <a:t>Transgenic sheep &amp;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5CAF-D0EC-49F2-9A90-F942692F4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2125362"/>
            <a:ext cx="4376340" cy="3785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1996: ‘Dolly’ the sheep was  cloned using cells from a 6 </a:t>
            </a:r>
            <a:r>
              <a:rPr lang="en-US" sz="1700" err="1"/>
              <a:t>yr</a:t>
            </a:r>
            <a:r>
              <a:rPr lang="en-US" sz="1700"/>
              <a:t> old sheep’s udder by  Somatic Cell Nuclear Transfer  (SCNT) technology.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/>
              <a:t>1997: World’s 1st  transgenic lamb, ‘Polly’	was  also created using SCNT. Contained human gene for blood clotting  factor IX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/>
              <a:t>Tracy: first transgenic sheep to produce recombinant protein in her milk</a:t>
            </a:r>
          </a:p>
          <a:p>
            <a:pPr>
              <a:lnSpc>
                <a:spcPct val="90000"/>
              </a:lnSpc>
            </a:pPr>
            <a:endParaRPr lang="en-IN" sz="1700"/>
          </a:p>
        </p:txBody>
      </p:sp>
      <p:pic>
        <p:nvPicPr>
          <p:cNvPr id="1026" name="Picture 2" descr="Cimen the green sheep” is born in Istanbul using University of ...">
            <a:extLst>
              <a:ext uri="{FF2B5EF4-FFF2-40B4-BE49-F238E27FC236}">
                <a16:creationId xmlns:a16="http://schemas.microsoft.com/office/drawing/2014/main" id="{78EDE007-07A1-461E-8C45-58C1AA04E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42515" b="-1"/>
          <a:stretch/>
        </p:blipFill>
        <p:spPr bwMode="auto">
          <a:xfrm>
            <a:off x="6473589" y="2129586"/>
            <a:ext cx="2154869" cy="37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8DF5C-E944-41DE-8C57-58E362C68D31}"/>
              </a:ext>
            </a:extLst>
          </p:cNvPr>
          <p:cNvSpPr txBox="1"/>
          <p:nvPr/>
        </p:nvSpPr>
        <p:spPr>
          <a:xfrm>
            <a:off x="6553200" y="5916444"/>
            <a:ext cx="207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/>
              <a:t>Cimen</a:t>
            </a:r>
            <a:r>
              <a:rPr lang="en-IN" dirty="0"/>
              <a:t>: the green sheep</a:t>
            </a:r>
          </a:p>
        </p:txBody>
      </p:sp>
    </p:spTree>
    <p:extLst>
      <p:ext uri="{BB962C8B-B14F-4D97-AF65-F5344CB8AC3E}">
        <p14:creationId xmlns:p14="http://schemas.microsoft.com/office/powerpoint/2010/main" val="15567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C736-7321-4068-AF6C-664C426F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Somatic cell nuclear transfer technology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7891A56-61EE-431A-949A-8444F35BA38A}"/>
              </a:ext>
            </a:extLst>
          </p:cNvPr>
          <p:cNvSpPr/>
          <p:nvPr/>
        </p:nvSpPr>
        <p:spPr>
          <a:xfrm>
            <a:off x="298242" y="2347690"/>
            <a:ext cx="8875776" cy="3886200"/>
          </a:xfrm>
          <a:prstGeom prst="rect">
            <a:avLst/>
          </a:prstGeom>
          <a:blipFill>
            <a:blip r:embed="rId2" cstate="print"/>
            <a:stretch>
              <a:fillRect b="-22588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90BD3-5240-4C73-855D-D11A651E592B}"/>
              </a:ext>
            </a:extLst>
          </p:cNvPr>
          <p:cNvSpPr txBox="1"/>
          <p:nvPr/>
        </p:nvSpPr>
        <p:spPr>
          <a:xfrm>
            <a:off x="4701494" y="22853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(Transgene)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019D-0F18-43E8-94EE-5FB21F5D4822}"/>
              </a:ext>
            </a:extLst>
          </p:cNvPr>
          <p:cNvSpPr txBox="1"/>
          <p:nvPr/>
        </p:nvSpPr>
        <p:spPr>
          <a:xfrm>
            <a:off x="1600200" y="265467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Cell Discarded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846993-9F2C-4C67-9B99-AD7B105F3AA3}"/>
              </a:ext>
            </a:extLst>
          </p:cNvPr>
          <p:cNvCxnSpPr>
            <a:cxnSpLocks/>
          </p:cNvCxnSpPr>
          <p:nvPr/>
        </p:nvCxnSpPr>
        <p:spPr>
          <a:xfrm flipV="1">
            <a:off x="2133600" y="2931676"/>
            <a:ext cx="0" cy="22860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61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A400D-FBED-47E2-AE18-E1056FFA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371600"/>
            <a:ext cx="6744385" cy="5105400"/>
          </a:xfrm>
        </p:spPr>
        <p:txBody>
          <a:bodyPr>
            <a:normAutofit fontScale="70000" lnSpcReduction="20000"/>
          </a:bodyPr>
          <a:lstStyle/>
          <a:p>
            <a:pPr marL="12700" indent="0">
              <a:lnSpc>
                <a:spcPct val="100000"/>
              </a:lnSpc>
              <a:spcBef>
                <a:spcPts val="95"/>
              </a:spcBef>
              <a:buNone/>
              <a:tabLst>
                <a:tab pos="469265" algn="l"/>
                <a:tab pos="469900" algn="l"/>
              </a:tabLst>
            </a:pPr>
            <a:r>
              <a:rPr lang="en-IN" sz="2800" b="1" spc="-5" dirty="0">
                <a:solidFill>
                  <a:schemeClr val="tx1"/>
                </a:solidFill>
                <a:latin typeface="Arial"/>
                <a:cs typeface="Arial"/>
              </a:rPr>
              <a:t>Animal models</a:t>
            </a:r>
            <a:r>
              <a:rPr lang="en-IN" sz="2800" b="1" spc="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endParaRPr lang="en-IN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69900" marR="234950">
              <a:lnSpc>
                <a:spcPct val="100000"/>
              </a:lnSpc>
            </a:pP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pivotal role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delineating </a:t>
            </a:r>
            <a:r>
              <a:rPr lang="en-IN" sz="2800" dirty="0" err="1">
                <a:solidFill>
                  <a:schemeClr val="tx1"/>
                </a:solidFill>
                <a:latin typeface="Arial"/>
                <a:cs typeface="Arial"/>
              </a:rPr>
              <a:t>etiology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&amp; 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progression 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various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diseases as well as to screen &amp;  develop 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new therapeutic</a:t>
            </a:r>
            <a:r>
              <a:rPr lang="en-IN" sz="2800" spc="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strategies.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IN" sz="2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469265" algn="l"/>
                <a:tab pos="469900" algn="l"/>
              </a:tabLst>
            </a:pPr>
            <a:r>
              <a:rPr lang="en-IN" sz="2800" spc="-35" dirty="0">
                <a:solidFill>
                  <a:schemeClr val="tx1"/>
                </a:solidFill>
                <a:latin typeface="Arial"/>
                <a:cs typeface="Arial"/>
              </a:rPr>
              <a:t>Till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now</a:t>
            </a:r>
            <a:r>
              <a:rPr lang="en-IN" sz="2800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…</a:t>
            </a:r>
            <a:endParaRPr lang="en-IN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Naturally 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occurring </a:t>
            </a:r>
            <a:r>
              <a:rPr lang="en-IN" sz="2800" spc="-5" dirty="0">
                <a:solidFill>
                  <a:schemeClr val="tx1"/>
                </a:solidFill>
                <a:latin typeface="Arial"/>
                <a:cs typeface="Arial"/>
              </a:rPr>
              <a:t>genetic</a:t>
            </a:r>
            <a:r>
              <a:rPr lang="en-IN" sz="28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variants</a:t>
            </a:r>
          </a:p>
          <a:p>
            <a:pPr marL="926465" marR="1106170">
              <a:lnSpc>
                <a:spcPct val="100000"/>
              </a:lnSpc>
              <a:spcBef>
                <a:spcPts val="15"/>
              </a:spcBef>
            </a:pP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(spontaneously </a:t>
            </a:r>
            <a:r>
              <a:rPr lang="en-IN" sz="2400" dirty="0" err="1">
                <a:solidFill>
                  <a:schemeClr val="tx1"/>
                </a:solidFill>
                <a:latin typeface="Arial"/>
                <a:cs typeface="Arial"/>
              </a:rPr>
              <a:t>htn</a:t>
            </a:r>
            <a:r>
              <a:rPr lang="en-IN" sz="2400" dirty="0">
                <a:solidFill>
                  <a:schemeClr val="tx1"/>
                </a:solidFill>
                <a:latin typeface="Arial"/>
                <a:cs typeface="Arial"/>
              </a:rPr>
              <a:t> rats, 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hypercholesterolemic  </a:t>
            </a:r>
            <a:r>
              <a:rPr lang="en-IN" sz="2400" spc="-15" dirty="0">
                <a:solidFill>
                  <a:schemeClr val="tx1"/>
                </a:solidFill>
                <a:latin typeface="Arial"/>
                <a:cs typeface="Arial"/>
              </a:rPr>
              <a:t>Watanabe </a:t>
            </a:r>
            <a:r>
              <a:rPr lang="en-IN" sz="2400" dirty="0">
                <a:solidFill>
                  <a:schemeClr val="tx1"/>
                </a:solidFill>
                <a:latin typeface="Arial"/>
                <a:cs typeface="Arial"/>
              </a:rPr>
              <a:t>rats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 etc)</a:t>
            </a:r>
            <a:endParaRPr lang="en-IN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26465" lvl="1" indent="-457200">
              <a:lnSpc>
                <a:spcPts val="3345"/>
              </a:lnSpc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lang="en-IN" sz="2800" dirty="0">
                <a:solidFill>
                  <a:schemeClr val="tx1"/>
                </a:solidFill>
                <a:latin typeface="Arial"/>
                <a:cs typeface="Arial"/>
              </a:rPr>
              <a:t>Chemically/Physically-treated</a:t>
            </a:r>
          </a:p>
          <a:p>
            <a:pPr marL="926465" marR="5080">
              <a:lnSpc>
                <a:spcPct val="100000"/>
              </a:lnSpc>
              <a:spcBef>
                <a:spcPts val="15"/>
              </a:spcBef>
            </a:pP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IN" sz="2400" spc="-5" dirty="0" err="1">
                <a:solidFill>
                  <a:schemeClr val="tx1"/>
                </a:solidFill>
                <a:latin typeface="Arial"/>
                <a:cs typeface="Arial"/>
              </a:rPr>
              <a:t>eg.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 Streptozotocin-induced DM </a:t>
            </a:r>
            <a:r>
              <a:rPr lang="en-IN" sz="2400" dirty="0">
                <a:solidFill>
                  <a:schemeClr val="tx1"/>
                </a:solidFill>
                <a:latin typeface="Arial"/>
                <a:cs typeface="Arial"/>
              </a:rPr>
              <a:t>&amp; 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Adriamycin-induced  dilated</a:t>
            </a:r>
            <a:r>
              <a:rPr lang="en-IN" sz="24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Arial"/>
                <a:cs typeface="Arial"/>
              </a:rPr>
              <a:t>CMP)</a:t>
            </a:r>
          </a:p>
          <a:p>
            <a:pPr marL="12700" indent="0">
              <a:lnSpc>
                <a:spcPts val="3025"/>
              </a:lnSpc>
              <a:spcBef>
                <a:spcPts val="95"/>
              </a:spcBef>
              <a:buSzPct val="94642"/>
              <a:buNone/>
              <a:tabLst>
                <a:tab pos="469265" algn="l"/>
                <a:tab pos="469900" algn="l"/>
              </a:tabLst>
            </a:pPr>
            <a:endParaRPr lang="en-IN" sz="2400" spc="-5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indent="0">
              <a:lnSpc>
                <a:spcPts val="3025"/>
              </a:lnSpc>
              <a:spcBef>
                <a:spcPts val="95"/>
              </a:spcBef>
              <a:buSzPct val="94642"/>
              <a:buNone/>
              <a:tabLst>
                <a:tab pos="469265" algn="l"/>
                <a:tab pos="469900" algn="l"/>
              </a:tabLst>
            </a:pP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Need of more accurate models of human</a:t>
            </a:r>
            <a:r>
              <a:rPr lang="en-IN" sz="2400" spc="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disease</a:t>
            </a:r>
            <a:endParaRPr lang="en-IN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69900" marR="193040">
              <a:lnSpc>
                <a:spcPts val="2690"/>
              </a:lnSpc>
              <a:spcBef>
                <a:spcPts val="310"/>
              </a:spcBef>
              <a:tabLst>
                <a:tab pos="784860" algn="l"/>
              </a:tabLst>
            </a:pPr>
            <a:r>
              <a:rPr lang="en-IN" sz="2400" spc="-10" dirty="0">
                <a:solidFill>
                  <a:schemeClr val="tx1"/>
                </a:solidFill>
                <a:latin typeface="Arial"/>
                <a:cs typeface="Arial"/>
              </a:rPr>
              <a:t>DM, </a:t>
            </a:r>
            <a:r>
              <a:rPr lang="en-IN" sz="2400" spc="-30" dirty="0">
                <a:solidFill>
                  <a:schemeClr val="tx1"/>
                </a:solidFill>
                <a:latin typeface="Arial"/>
                <a:cs typeface="Arial"/>
              </a:rPr>
              <a:t>obesity, </a:t>
            </a:r>
            <a:r>
              <a:rPr lang="en-IN" sz="2400" spc="-10" dirty="0">
                <a:solidFill>
                  <a:schemeClr val="tx1"/>
                </a:solidFill>
                <a:latin typeface="Arial"/>
                <a:cs typeface="Arial"/>
              </a:rPr>
              <a:t>CVDs, 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kidney ds, </a:t>
            </a:r>
            <a:r>
              <a:rPr lang="en-IN" sz="2400" dirty="0">
                <a:solidFill>
                  <a:schemeClr val="tx1"/>
                </a:solidFill>
                <a:latin typeface="Arial"/>
                <a:cs typeface="Arial"/>
              </a:rPr>
              <a:t>Alzheimer’s 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ds,  AIDs, thalassemia</a:t>
            </a:r>
            <a:r>
              <a:rPr lang="en-IN" sz="24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N" sz="2400" spc="-5" dirty="0">
                <a:solidFill>
                  <a:schemeClr val="tx1"/>
                </a:solidFill>
                <a:latin typeface="Arial"/>
                <a:cs typeface="Arial"/>
              </a:rPr>
              <a:t>etc</a:t>
            </a:r>
          </a:p>
          <a:p>
            <a:pPr marL="582613" marR="5080" indent="-582613">
              <a:lnSpc>
                <a:spcPct val="100000"/>
              </a:lnSpc>
              <a:spcBef>
                <a:spcPts val="15"/>
              </a:spcBef>
              <a:buNone/>
            </a:pPr>
            <a:endParaRPr lang="en-IN" sz="24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E22D57-4F1C-4086-9113-27D31339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60" y="381000"/>
            <a:ext cx="6589712" cy="671512"/>
          </a:xfrm>
        </p:spPr>
        <p:txBody>
          <a:bodyPr/>
          <a:lstStyle/>
          <a:p>
            <a:r>
              <a:rPr lang="en-IN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6302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85FCA-5ACE-46AE-A3F4-72FEFEB3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r>
              <a:rPr lang="en-IN" dirty="0"/>
              <a:t>Gene knock-out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B8245-8681-4662-A0F5-DD3932F2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133600"/>
            <a:ext cx="2737709" cy="37592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Targeted gene disruption by incorporation of a DNA sequence (selectable marker gene) into  the coding region</a:t>
            </a:r>
          </a:p>
          <a:p>
            <a:r>
              <a:rPr lang="en-US" dirty="0"/>
              <a:t>Loss of function in the transgenic animals  (‘knock-out mice’)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E.g. Rhodopsin knock-out mice </a:t>
            </a:r>
          </a:p>
          <a:p>
            <a:r>
              <a:rPr lang="en-IN" dirty="0"/>
              <a:t>resembles Retinitis Pigmentosa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53A5F-40A0-460E-8A35-EDBD35226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4"/>
          <a:stretch/>
        </p:blipFill>
        <p:spPr>
          <a:xfrm>
            <a:off x="3104303" y="990600"/>
            <a:ext cx="5880122" cy="5222294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7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ish in the water&#10;&#10;Description automatically generated">
            <a:extLst>
              <a:ext uri="{FF2B5EF4-FFF2-40B4-BE49-F238E27FC236}">
                <a16:creationId xmlns:a16="http://schemas.microsoft.com/office/drawing/2014/main" id="{5D42E631-C15B-49F9-9626-5253E70D2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r="1" b="1"/>
          <a:stretch/>
        </p:blipFill>
        <p:spPr>
          <a:xfrm>
            <a:off x="3364166" y="10"/>
            <a:ext cx="5779833" cy="3428990"/>
          </a:xfrm>
          <a:prstGeom prst="rect">
            <a:avLst/>
          </a:prstGeom>
        </p:spPr>
      </p:pic>
      <p:pic>
        <p:nvPicPr>
          <p:cNvPr id="4" name="Picture 3" descr="A close up of a fish&#10;&#10;Description automatically generated">
            <a:extLst>
              <a:ext uri="{FF2B5EF4-FFF2-40B4-BE49-F238E27FC236}">
                <a16:creationId xmlns:a16="http://schemas.microsoft.com/office/drawing/2014/main" id="{A4ADC201-706D-41E1-87A0-A81B644C5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4" r="2" b="9575"/>
          <a:stretch/>
        </p:blipFill>
        <p:spPr>
          <a:xfrm>
            <a:off x="3364167" y="3429000"/>
            <a:ext cx="5779833" cy="3429000"/>
          </a:xfrm>
          <a:prstGeom prst="rect">
            <a:avLst/>
          </a:pr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6127684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0A14E-9560-4485-BAFC-F9C5B597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43" y="624110"/>
            <a:ext cx="3467967" cy="1280890"/>
          </a:xfrm>
        </p:spPr>
        <p:txBody>
          <a:bodyPr>
            <a:normAutofit/>
          </a:bodyPr>
          <a:lstStyle/>
          <a:p>
            <a:r>
              <a:rPr lang="en-IN" dirty="0"/>
              <a:t>Transgenic Fish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15F6-B99E-4D66-ACA8-739450433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59" y="2133600"/>
            <a:ext cx="3469411" cy="377762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Glo fish</a:t>
            </a:r>
          </a:p>
          <a:p>
            <a:pPr marL="534988" indent="-266700">
              <a:buFont typeface="Wingdings" panose="05000000000000000000" pitchFamily="2" charset="2"/>
              <a:buChar char="Ø"/>
            </a:pPr>
            <a:r>
              <a:rPr lang="en-US" dirty="0"/>
              <a:t>Produce by integrating a  fluorescent protein gene from  jelly fish	into embryo of fish</a:t>
            </a:r>
          </a:p>
          <a:p>
            <a:pPr marL="534988" indent="-266700">
              <a:buFont typeface="Wingdings" panose="05000000000000000000" pitchFamily="2" charset="2"/>
              <a:buChar char="Ø"/>
            </a:pPr>
            <a:endParaRPr lang="en-IN" dirty="0"/>
          </a:p>
          <a:p>
            <a:r>
              <a:rPr lang="en-IN" dirty="0" err="1"/>
              <a:t>Superfish</a:t>
            </a:r>
            <a:endParaRPr lang="en-IN" dirty="0"/>
          </a:p>
          <a:p>
            <a:pPr marL="534988" indent="-266700">
              <a:buFont typeface="Wingdings" panose="05000000000000000000" pitchFamily="2" charset="2"/>
              <a:buChar char="Ø"/>
            </a:pPr>
            <a:r>
              <a:rPr lang="en-US" dirty="0"/>
              <a:t>Increased growth and size</a:t>
            </a:r>
          </a:p>
          <a:p>
            <a:pPr marL="534988" indent="-266700">
              <a:buFont typeface="Wingdings" panose="05000000000000000000" pitchFamily="2" charset="2"/>
              <a:buChar char="Ø"/>
            </a:pPr>
            <a:r>
              <a:rPr lang="en-US" dirty="0"/>
              <a:t>Growth hormone gene inserted into fertilized egg</a:t>
            </a:r>
            <a:endParaRPr lang="en-IN" dirty="0"/>
          </a:p>
          <a:p>
            <a:endParaRPr lang="en-IN" dirty="0"/>
          </a:p>
          <a:p>
            <a:pPr marL="524510" indent="-229235">
              <a:spcBef>
                <a:spcPts val="300"/>
              </a:spcBef>
              <a:buClr>
                <a:srgbClr val="B83C68"/>
              </a:buClr>
              <a:buFont typeface="Verdana"/>
              <a:buChar char="◦"/>
              <a:tabLst>
                <a:tab pos="525145" algn="l"/>
              </a:tabLst>
            </a:pPr>
            <a:endParaRPr lang="en-US" dirty="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54279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291C8-2D14-4774-ABC6-CC076274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r>
              <a:rPr lang="en-IN" dirty="0"/>
              <a:t>Transgenic mice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1DC3-D644-4BAC-BF33-B3770027A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133600"/>
            <a:ext cx="2737709" cy="375925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 err="1"/>
              <a:t>Oncomouse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Mouse model to study cancer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Made by inserting activated oncogenes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patented animal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IN" sz="1400" dirty="0"/>
              <a:t>Alzheimer’s mouse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In the brain of Alzheimer’s patients, dead  nerve cells are entangled in a protein  called amyloid.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Mouse made by introducing amyloid precursor gene into fertilized egg of mice</a:t>
            </a:r>
            <a:endParaRPr lang="en-IN" sz="1400" dirty="0"/>
          </a:p>
          <a:p>
            <a:pPr>
              <a:lnSpc>
                <a:spcPct val="90000"/>
              </a:lnSpc>
            </a:pPr>
            <a:endParaRPr lang="en-IN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5F4F4-4F99-4D26-AC50-9A177A8D0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01"/>
          <a:stretch/>
        </p:blipFill>
        <p:spPr>
          <a:xfrm>
            <a:off x="3464657" y="2286000"/>
            <a:ext cx="5215183" cy="2933643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6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4603-1C30-40D0-90E4-9551F340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/>
          </a:bodyPr>
          <a:lstStyle/>
          <a:p>
            <a:r>
              <a:rPr lang="en-IN" dirty="0"/>
              <a:t>Transgenic pig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DA39-0931-45DA-A3DD-2CEC2FD7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2125362"/>
            <a:ext cx="4376340" cy="3785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1700"/>
              <a:t>Sperm-mediated germ cell transfer</a:t>
            </a:r>
          </a:p>
          <a:p>
            <a:pPr>
              <a:lnSpc>
                <a:spcPct val="90000"/>
              </a:lnSpc>
            </a:pPr>
            <a:r>
              <a:rPr lang="en-US" sz="1700"/>
              <a:t>Fertilizing normal eggs with sperm cells that  have incorporated foreign DNA (transgene)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err="1"/>
              <a:t>Eg</a:t>
            </a:r>
            <a:r>
              <a:rPr lang="en-US" sz="1700"/>
              <a:t> –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1. Enviropig -</a:t>
            </a:r>
          </a:p>
          <a:p>
            <a:pPr>
              <a:lnSpc>
                <a:spcPct val="90000"/>
              </a:lnSpc>
            </a:pPr>
            <a:r>
              <a:rPr lang="en-US" sz="1700"/>
              <a:t>created by introducing  Phytase gene of E.coli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2. Pig for organ transplant</a:t>
            </a:r>
          </a:p>
          <a:p>
            <a:pPr>
              <a:lnSpc>
                <a:spcPct val="90000"/>
              </a:lnSpc>
            </a:pPr>
            <a:r>
              <a:rPr lang="en-US" sz="1700"/>
              <a:t>Source for organ transplantation for humans in future</a:t>
            </a:r>
          </a:p>
          <a:p>
            <a:pPr>
              <a:lnSpc>
                <a:spcPct val="90000"/>
              </a:lnSpc>
            </a:pPr>
            <a:endParaRPr lang="en-IN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0AE54-5613-4FC4-9BC8-FF8194096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3" r="60939" b="-2"/>
          <a:stretch/>
        </p:blipFill>
        <p:spPr>
          <a:xfrm>
            <a:off x="6473589" y="2129586"/>
            <a:ext cx="215486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40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8493-2BA7-490C-ACBE-F19261D0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Transgenic cattle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49B3-913A-4008-92D3-32C5E553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1990: World’s 1st transgenic  cow – “Herman” the bull (Netherlands)</a:t>
            </a:r>
          </a:p>
          <a:p>
            <a:r>
              <a:rPr lang="en-US" dirty="0"/>
              <a:t>Herman carried the  human lactoferrin gene (pronuclear microinjection)</a:t>
            </a:r>
          </a:p>
          <a:p>
            <a:endParaRPr lang="en-IN" dirty="0"/>
          </a:p>
          <a:p>
            <a:r>
              <a:rPr lang="en-IN" dirty="0"/>
              <a:t>Other RPs in transgenic cow’s milk – lysozyme,  human lactalbumin, </a:t>
            </a:r>
            <a:r>
              <a:rPr lang="en-IN" dirty="0" err="1"/>
              <a:t>rATIII</a:t>
            </a:r>
            <a:r>
              <a:rPr lang="en-IN" dirty="0"/>
              <a:t>, Factors VIII &amp; IX etc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115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400C-504B-4BCF-9C3B-0A8A52B5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51" y="624110"/>
            <a:ext cx="3102795" cy="1280890"/>
          </a:xfrm>
        </p:spPr>
        <p:txBody>
          <a:bodyPr>
            <a:normAutofit/>
          </a:bodyPr>
          <a:lstStyle/>
          <a:p>
            <a:r>
              <a:rPr lang="en-IN" sz="2800"/>
              <a:t>Transgenic Monkey (ANDi)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DB2B-6F0F-4ECF-87B2-8E0BD551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67" y="2133600"/>
            <a:ext cx="3105579" cy="3777622"/>
          </a:xfrm>
        </p:spPr>
        <p:txBody>
          <a:bodyPr>
            <a:normAutofit/>
          </a:bodyPr>
          <a:lstStyle/>
          <a:p>
            <a:r>
              <a:rPr lang="en-IN" sz="1400">
                <a:solidFill>
                  <a:schemeClr val="tx1"/>
                </a:solidFill>
              </a:rPr>
              <a:t>1st transgenic rhesus monkey (Oregon, 2000) </a:t>
            </a:r>
          </a:p>
          <a:p>
            <a:r>
              <a:rPr lang="en-IN" sz="1400">
                <a:solidFill>
                  <a:schemeClr val="tx1"/>
                </a:solidFill>
              </a:rPr>
              <a:t>“inserted DNA” (spelled backward)</a:t>
            </a:r>
          </a:p>
          <a:p>
            <a:r>
              <a:rPr lang="en-IN" sz="1400">
                <a:solidFill>
                  <a:schemeClr val="tx1"/>
                </a:solidFill>
              </a:rPr>
              <a:t>Green Fluorescent Protein (GFP) gene –  extra glowing gene (taken from jelly fish)</a:t>
            </a:r>
          </a:p>
          <a:p>
            <a:r>
              <a:rPr lang="en-US" sz="1400">
                <a:solidFill>
                  <a:schemeClr val="tx1"/>
                </a:solidFill>
              </a:rPr>
              <a:t>ANDi proves that transgenic primates can be  created and can express a foreign gene delivered  into their genome.</a:t>
            </a:r>
          </a:p>
          <a:p>
            <a:endParaRPr lang="en-IN" sz="1400">
              <a:solidFill>
                <a:schemeClr val="tx1"/>
              </a:solidFill>
            </a:endParaRPr>
          </a:p>
          <a:p>
            <a:endParaRPr lang="en-IN" sz="1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3D267-CCD0-4DCB-B31F-A78494D35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56" b="2"/>
          <a:stretch/>
        </p:blipFill>
        <p:spPr>
          <a:xfrm>
            <a:off x="4568937" y="645106"/>
            <a:ext cx="4088720" cy="5247747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20A5E517-914D-4FD7-97BD-07777A66721A}"/>
              </a:ext>
            </a:extLst>
          </p:cNvPr>
          <p:cNvSpPr/>
          <p:nvPr/>
        </p:nvSpPr>
        <p:spPr>
          <a:xfrm>
            <a:off x="4191000" y="4572000"/>
            <a:ext cx="2330196" cy="2239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41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6127684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C40C7-AE13-41F7-972D-D1168333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2" y="198683"/>
            <a:ext cx="3467967" cy="671290"/>
          </a:xfrm>
        </p:spPr>
        <p:txBody>
          <a:bodyPr>
            <a:normAutofit/>
          </a:bodyPr>
          <a:lstStyle/>
          <a:p>
            <a:r>
              <a:rPr lang="en-IN" dirty="0"/>
              <a:t>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533B2F6-0020-4062-A462-2CBA9978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69973"/>
            <a:ext cx="6324600" cy="263522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Transgenic animals are divided into 5 classes  based on their purposes -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Disease models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Transpharmers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err="1"/>
              <a:t>Xenotransplanters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Food sources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Biological models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Industry application- e.g. spider silk in goat milk</a:t>
            </a:r>
          </a:p>
          <a:p>
            <a:pPr>
              <a:lnSpc>
                <a:spcPct val="90000"/>
              </a:lnSpc>
            </a:pPr>
            <a:endParaRPr lang="en-IN" sz="1600" dirty="0"/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DCF37C1B-42EA-4271-A45D-A6577165F72C}"/>
              </a:ext>
            </a:extLst>
          </p:cNvPr>
          <p:cNvSpPr/>
          <p:nvPr/>
        </p:nvSpPr>
        <p:spPr>
          <a:xfrm>
            <a:off x="1295400" y="3657600"/>
            <a:ext cx="6629400" cy="3001717"/>
          </a:xfrm>
          <a:prstGeom prst="rect">
            <a:avLst/>
          </a:prstGeom>
          <a:blipFill>
            <a:blip r:embed="rId2" cstate="print"/>
            <a:stretch>
              <a:fillRect t="-1274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28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D286B-2256-43AD-B9D1-EE66E50F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en-IN" dirty="0"/>
              <a:t>Issues in transgenic animal production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DB972F-BDAB-4EDF-B044-F4B9339DE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135264"/>
              </p:ext>
            </p:extLst>
          </p:nvPr>
        </p:nvGraphicFramePr>
        <p:xfrm>
          <a:off x="801976" y="2133600"/>
          <a:ext cx="7427624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49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D6A845-12E7-4046-B046-413933AE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Transgenic  Animal  Technology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26F4C5-9E6E-4E50-B8DA-4F88DCDD2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None/>
            </a:pPr>
            <a:r>
              <a:rPr lang="en-IN" spc="-5" dirty="0">
                <a:solidFill>
                  <a:schemeClr val="tx1"/>
                </a:solidFill>
                <a:latin typeface="Arial"/>
                <a:cs typeface="Arial"/>
              </a:rPr>
              <a:t>	Gene cloning, chromosomal mapping, DNA  </a:t>
            </a:r>
            <a:r>
              <a:rPr lang="en-IN" dirty="0">
                <a:solidFill>
                  <a:schemeClr val="tx1"/>
                </a:solidFill>
                <a:latin typeface="Arial"/>
                <a:cs typeface="Arial"/>
              </a:rPr>
              <a:t>sequencing</a:t>
            </a:r>
            <a:r>
              <a:rPr lang="en-IN" spc="-5" dirty="0">
                <a:solidFill>
                  <a:schemeClr val="tx1"/>
                </a:solidFill>
                <a:latin typeface="Arial"/>
                <a:cs typeface="Arial"/>
              </a:rPr>
              <a:t> etc</a:t>
            </a:r>
            <a:endParaRPr lang="en-IN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IN" dirty="0"/>
          </a:p>
          <a:p>
            <a:pPr marL="442913" indent="-442913">
              <a:buNone/>
            </a:pPr>
            <a:r>
              <a:rPr lang="en-US" b="1" spc="-5" dirty="0">
                <a:solidFill>
                  <a:schemeClr val="tx1"/>
                </a:solidFill>
                <a:latin typeface="Arial"/>
                <a:cs typeface="Arial"/>
              </a:rPr>
              <a:t>	Introduce foreign DNA into chromosomes </a:t>
            </a:r>
            <a:r>
              <a:rPr lang="en-US" b="1" spc="-10" dirty="0">
                <a:solidFill>
                  <a:schemeClr val="tx1"/>
                </a:solidFill>
                <a:latin typeface="Arial"/>
                <a:cs typeface="Arial"/>
              </a:rPr>
              <a:t>of  </a:t>
            </a:r>
            <a:r>
              <a:rPr lang="en-US" b="1" spc="-5" dirty="0">
                <a:solidFill>
                  <a:schemeClr val="tx1"/>
                </a:solidFill>
                <a:latin typeface="Arial"/>
                <a:cs typeface="Arial"/>
              </a:rPr>
              <a:t>the host</a:t>
            </a:r>
            <a:r>
              <a:rPr lang="en-US" b="1" spc="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chemeClr val="tx1"/>
                </a:solidFill>
                <a:latin typeface="Arial"/>
                <a:cs typeface="Arial"/>
              </a:rPr>
              <a:t>species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IN" dirty="0"/>
          </a:p>
          <a:p>
            <a:pPr marL="0" indent="0">
              <a:buNone/>
            </a:pP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	Tissue-specific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genetic alterations 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lang="en-US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animals</a:t>
            </a:r>
          </a:p>
          <a:p>
            <a:endParaRPr lang="en-US" spc="-5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	Specific disease condition.</a:t>
            </a: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03A17E-70DD-45B2-BA10-4C3A5E941A7B}"/>
              </a:ext>
            </a:extLst>
          </p:cNvPr>
          <p:cNvCxnSpPr/>
          <p:nvPr/>
        </p:nvCxnSpPr>
        <p:spPr>
          <a:xfrm>
            <a:off x="4495800" y="2514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19992E-D46B-472C-ABFB-B1130EB58705}"/>
              </a:ext>
            </a:extLst>
          </p:cNvPr>
          <p:cNvCxnSpPr/>
          <p:nvPr/>
        </p:nvCxnSpPr>
        <p:spPr>
          <a:xfrm>
            <a:off x="4472709" y="3733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680103-6391-4B8B-BAE1-4D735247C14C}"/>
              </a:ext>
            </a:extLst>
          </p:cNvPr>
          <p:cNvCxnSpPr/>
          <p:nvPr/>
        </p:nvCxnSpPr>
        <p:spPr>
          <a:xfrm>
            <a:off x="4500418" y="46482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9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4CF7-AC32-4D3B-AB10-E05CECBD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A785D-73A7-4034-B345-56973330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295400"/>
            <a:ext cx="6591985" cy="5181600"/>
          </a:xfrm>
        </p:spPr>
        <p:txBody>
          <a:bodyPr>
            <a:norm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lang="en-US" dirty="0">
                <a:latin typeface="Caladea"/>
                <a:cs typeface="Caladea"/>
              </a:rPr>
              <a:t>A </a:t>
            </a:r>
            <a:r>
              <a:rPr lang="en-US" b="1" spc="-5" dirty="0">
                <a:latin typeface="Caladea"/>
                <a:cs typeface="Caladea"/>
              </a:rPr>
              <a:t>transgenic </a:t>
            </a:r>
            <a:r>
              <a:rPr lang="en-US" b="1" dirty="0">
                <a:latin typeface="Caladea"/>
                <a:cs typeface="Caladea"/>
              </a:rPr>
              <a:t>animal </a:t>
            </a:r>
            <a:r>
              <a:rPr lang="en-US" spc="-5" dirty="0">
                <a:latin typeface="Caladea"/>
                <a:cs typeface="Caladea"/>
              </a:rPr>
              <a:t>is </a:t>
            </a:r>
            <a:r>
              <a:rPr lang="en-US" dirty="0">
                <a:latin typeface="Caladea"/>
                <a:cs typeface="Caladea"/>
              </a:rPr>
              <a:t>one </a:t>
            </a:r>
            <a:r>
              <a:rPr lang="en-US" spc="-5" dirty="0">
                <a:latin typeface="Caladea"/>
                <a:cs typeface="Caladea"/>
              </a:rPr>
              <a:t>that </a:t>
            </a:r>
            <a:r>
              <a:rPr lang="en-US" dirty="0">
                <a:latin typeface="Caladea"/>
                <a:cs typeface="Caladea"/>
              </a:rPr>
              <a:t>carries an </a:t>
            </a:r>
            <a:r>
              <a:rPr lang="en-US" spc="-10" dirty="0">
                <a:latin typeface="Caladea"/>
                <a:cs typeface="Caladea"/>
              </a:rPr>
              <a:t>exogenous </a:t>
            </a:r>
            <a:r>
              <a:rPr lang="en-US" spc="-5" dirty="0">
                <a:latin typeface="Caladea"/>
                <a:cs typeface="Caladea"/>
              </a:rPr>
              <a:t>DNA sequences</a:t>
            </a:r>
            <a:r>
              <a:rPr lang="en-US" spc="-145" dirty="0">
                <a:latin typeface="Caladea"/>
                <a:cs typeface="Caladea"/>
              </a:rPr>
              <a:t> </a:t>
            </a:r>
            <a:r>
              <a:rPr lang="en-US" spc="-5" dirty="0">
                <a:latin typeface="Caladea"/>
                <a:cs typeface="Caladea"/>
              </a:rPr>
              <a:t>that  has been </a:t>
            </a:r>
            <a:r>
              <a:rPr lang="en-US" spc="-10" dirty="0">
                <a:latin typeface="Caladea"/>
                <a:cs typeface="Caladea"/>
              </a:rPr>
              <a:t>deliberately </a:t>
            </a:r>
            <a:r>
              <a:rPr lang="en-US" spc="-5" dirty="0">
                <a:latin typeface="Caladea"/>
                <a:cs typeface="Caladea"/>
              </a:rPr>
              <a:t>integrated into </a:t>
            </a:r>
            <a:r>
              <a:rPr lang="en-US" dirty="0">
                <a:latin typeface="Caladea"/>
                <a:cs typeface="Caladea"/>
              </a:rPr>
              <a:t>its</a:t>
            </a:r>
            <a:r>
              <a:rPr lang="en-US" spc="-50" dirty="0">
                <a:latin typeface="Caladea"/>
                <a:cs typeface="Caladea"/>
              </a:rPr>
              <a:t> </a:t>
            </a:r>
            <a:r>
              <a:rPr lang="en-US" spc="-5" dirty="0">
                <a:latin typeface="Caladea"/>
                <a:cs typeface="Caladea"/>
              </a:rPr>
              <a:t>germ line.</a:t>
            </a: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endParaRPr lang="en-US" sz="2400" dirty="0">
              <a:latin typeface="Caladea"/>
              <a:cs typeface="Caladea"/>
            </a:endParaRPr>
          </a:p>
          <a:p>
            <a:pPr marL="268605" indent="-256540">
              <a:lnSpc>
                <a:spcPct val="100000"/>
              </a:lnSpc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lang="en-US" b="1" spc="-10" dirty="0">
                <a:latin typeface="Caladea"/>
                <a:cs typeface="Caladea"/>
              </a:rPr>
              <a:t>Transgenesis</a:t>
            </a:r>
            <a:r>
              <a:rPr lang="en-US" spc="-10" dirty="0">
                <a:latin typeface="Caladea"/>
                <a:cs typeface="Caladea"/>
              </a:rPr>
              <a:t> </a:t>
            </a:r>
            <a:r>
              <a:rPr lang="en-US" dirty="0">
                <a:latin typeface="Caladea"/>
                <a:cs typeface="Caladea"/>
              </a:rPr>
              <a:t>is </a:t>
            </a:r>
            <a:r>
              <a:rPr lang="en-US" spc="-5" dirty="0">
                <a:latin typeface="Caladea"/>
                <a:cs typeface="Caladea"/>
              </a:rPr>
              <a:t>the overall </a:t>
            </a:r>
            <a:r>
              <a:rPr lang="en-US" spc="-10" dirty="0">
                <a:latin typeface="Caladea"/>
                <a:cs typeface="Caladea"/>
              </a:rPr>
              <a:t>process </a:t>
            </a:r>
            <a:r>
              <a:rPr lang="en-US" spc="-20" dirty="0">
                <a:latin typeface="Caladea"/>
                <a:cs typeface="Caladea"/>
              </a:rPr>
              <a:t>by </a:t>
            </a:r>
            <a:r>
              <a:rPr lang="en-US" spc="-5" dirty="0">
                <a:latin typeface="Caladea"/>
                <a:cs typeface="Caladea"/>
              </a:rPr>
              <a:t>which genes</a:t>
            </a:r>
            <a:r>
              <a:rPr lang="en-US" dirty="0">
                <a:latin typeface="Caladea"/>
                <a:cs typeface="Caladea"/>
              </a:rPr>
              <a:t> </a:t>
            </a:r>
            <a:r>
              <a:rPr lang="en-US" spc="-10" dirty="0">
                <a:latin typeface="Caladea"/>
                <a:cs typeface="Caladea"/>
              </a:rPr>
              <a:t>are mixed up</a:t>
            </a:r>
            <a:r>
              <a:rPr lang="en-US" spc="-5" dirty="0">
                <a:latin typeface="Caladea"/>
                <a:cs typeface="Caladea"/>
              </a:rPr>
              <a:t>.</a:t>
            </a:r>
            <a:endParaRPr lang="en-US" dirty="0">
              <a:latin typeface="Caladea"/>
              <a:cs typeface="Caladea"/>
            </a:endParaRPr>
          </a:p>
          <a:p>
            <a:pPr marL="268605" indent="-256540">
              <a:lnSpc>
                <a:spcPct val="100000"/>
              </a:lnSpc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endParaRPr lang="en-US" spc="-25" dirty="0">
              <a:latin typeface="Caladea"/>
              <a:cs typeface="Caladea"/>
            </a:endParaRPr>
          </a:p>
          <a:p>
            <a:pPr marL="268605" indent="-256540">
              <a:lnSpc>
                <a:spcPct val="100000"/>
              </a:lnSpc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lang="en-US" spc="-25" dirty="0">
                <a:latin typeface="Caladea"/>
                <a:cs typeface="Caladea"/>
              </a:rPr>
              <a:t>The DNA that is introduced id </a:t>
            </a:r>
            <a:r>
              <a:rPr lang="en-US" b="1" spc="-25" dirty="0">
                <a:latin typeface="Caladea"/>
                <a:cs typeface="Caladea"/>
              </a:rPr>
              <a:t>transgene</a:t>
            </a:r>
          </a:p>
          <a:p>
            <a:pPr marL="268605" indent="-256540">
              <a:lnSpc>
                <a:spcPct val="100000"/>
              </a:lnSpc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endParaRPr lang="en-US" spc="-25" dirty="0">
              <a:latin typeface="Caladea"/>
              <a:cs typeface="Caladea"/>
            </a:endParaRPr>
          </a:p>
          <a:p>
            <a:pPr marL="268605" indent="-256540">
              <a:lnSpc>
                <a:spcPct val="100000"/>
              </a:lnSpc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lang="en-US" spc="-25" dirty="0">
                <a:latin typeface="Caladea"/>
                <a:cs typeface="Caladea"/>
              </a:rPr>
              <a:t>Foreign </a:t>
            </a:r>
            <a:r>
              <a:rPr lang="en-US" spc="-5" dirty="0">
                <a:latin typeface="Caladea"/>
                <a:cs typeface="Caladea"/>
              </a:rPr>
              <a:t>genes </a:t>
            </a:r>
            <a:r>
              <a:rPr lang="en-US" spc="-15" dirty="0">
                <a:latin typeface="Caladea"/>
                <a:cs typeface="Caladea"/>
              </a:rPr>
              <a:t>are </a:t>
            </a:r>
            <a:r>
              <a:rPr lang="en-US" spc="-5" dirty="0">
                <a:latin typeface="Caladea"/>
                <a:cs typeface="Caladea"/>
              </a:rPr>
              <a:t>inserted into the germ line of the  </a:t>
            </a:r>
            <a:r>
              <a:rPr lang="en-US" dirty="0">
                <a:latin typeface="Caladea"/>
                <a:cs typeface="Caladea"/>
              </a:rPr>
              <a:t>animal, </a:t>
            </a:r>
            <a:r>
              <a:rPr lang="en-US" spc="-5" dirty="0">
                <a:latin typeface="Caladea"/>
                <a:cs typeface="Caladea"/>
              </a:rPr>
              <a:t>so </a:t>
            </a:r>
            <a:r>
              <a:rPr lang="en-US" dirty="0">
                <a:latin typeface="Caladea"/>
                <a:cs typeface="Caladea"/>
              </a:rPr>
              <a:t>it can </a:t>
            </a:r>
            <a:r>
              <a:rPr lang="en-US" spc="-5" dirty="0">
                <a:latin typeface="Caladea"/>
                <a:cs typeface="Caladea"/>
              </a:rPr>
              <a:t>be transmitted </a:t>
            </a:r>
            <a:r>
              <a:rPr lang="en-US" spc="-15" dirty="0">
                <a:latin typeface="Caladea"/>
                <a:cs typeface="Caladea"/>
              </a:rPr>
              <a:t>to </a:t>
            </a:r>
            <a:r>
              <a:rPr lang="en-US" spc="-5" dirty="0">
                <a:latin typeface="Caladea"/>
                <a:cs typeface="Caladea"/>
              </a:rPr>
              <a:t>the</a:t>
            </a:r>
            <a:r>
              <a:rPr lang="en-US" spc="-60" dirty="0">
                <a:latin typeface="Caladea"/>
                <a:cs typeface="Caladea"/>
              </a:rPr>
              <a:t> </a:t>
            </a:r>
            <a:r>
              <a:rPr lang="en-US" spc="-40" dirty="0">
                <a:latin typeface="Caladea"/>
                <a:cs typeface="Caladea"/>
              </a:rPr>
              <a:t>progeny.</a:t>
            </a:r>
            <a:endParaRPr lang="en-US" dirty="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B83C68"/>
              </a:buClr>
              <a:buFont typeface="Arial"/>
              <a:buChar char=""/>
            </a:pPr>
            <a:endParaRPr lang="en-US" sz="2400" dirty="0">
              <a:latin typeface="Caladea"/>
              <a:cs typeface="Caladea"/>
            </a:endParaRPr>
          </a:p>
          <a:p>
            <a:pPr marL="268605" marR="274955" indent="-256540">
              <a:lnSpc>
                <a:spcPct val="100000"/>
              </a:lnSpc>
              <a:buClr>
                <a:srgbClr val="B83C68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lang="en-US" spc="-15" dirty="0">
                <a:latin typeface="Caladea"/>
                <a:cs typeface="Caladea"/>
              </a:rPr>
              <a:t>Transgenic </a:t>
            </a:r>
            <a:r>
              <a:rPr lang="en-US" spc="-5" dirty="0">
                <a:latin typeface="Caladea"/>
                <a:cs typeface="Caladea"/>
              </a:rPr>
              <a:t>technology has led </a:t>
            </a:r>
            <a:r>
              <a:rPr lang="en-US" spc="-10" dirty="0">
                <a:latin typeface="Caladea"/>
                <a:cs typeface="Caladea"/>
              </a:rPr>
              <a:t>to </a:t>
            </a:r>
            <a:r>
              <a:rPr lang="en-US" spc="-5" dirty="0">
                <a:latin typeface="Caladea"/>
                <a:cs typeface="Caladea"/>
              </a:rPr>
              <a:t>the </a:t>
            </a:r>
            <a:r>
              <a:rPr lang="en-US" spc="-10" dirty="0">
                <a:latin typeface="Caladea"/>
                <a:cs typeface="Caladea"/>
              </a:rPr>
              <a:t>development </a:t>
            </a:r>
            <a:r>
              <a:rPr lang="en-US" spc="-5" dirty="0">
                <a:latin typeface="Caladea"/>
                <a:cs typeface="Caladea"/>
              </a:rPr>
              <a:t>of  </a:t>
            </a:r>
            <a:r>
              <a:rPr lang="en-US" dirty="0">
                <a:latin typeface="Caladea"/>
                <a:cs typeface="Caladea"/>
              </a:rPr>
              <a:t>fishes, </a:t>
            </a:r>
            <a:r>
              <a:rPr lang="en-US" spc="-30" dirty="0">
                <a:latin typeface="Caladea"/>
                <a:cs typeface="Caladea"/>
              </a:rPr>
              <a:t>live </a:t>
            </a:r>
            <a:r>
              <a:rPr lang="en-US" spc="-5" dirty="0">
                <a:latin typeface="Caladea"/>
                <a:cs typeface="Caladea"/>
              </a:rPr>
              <a:t>stock </a:t>
            </a:r>
            <a:r>
              <a:rPr lang="en-US" dirty="0">
                <a:latin typeface="Caladea"/>
                <a:cs typeface="Caladea"/>
              </a:rPr>
              <a:t>and </a:t>
            </a:r>
            <a:r>
              <a:rPr lang="en-US" spc="-5" dirty="0">
                <a:latin typeface="Caladea"/>
                <a:cs typeface="Caladea"/>
              </a:rPr>
              <a:t>other animals with </a:t>
            </a:r>
            <a:r>
              <a:rPr lang="en-US" spc="-10" dirty="0">
                <a:latin typeface="Caladea"/>
                <a:cs typeface="Caladea"/>
              </a:rPr>
              <a:t>altered </a:t>
            </a:r>
            <a:r>
              <a:rPr lang="en-US" dirty="0">
                <a:latin typeface="Caladea"/>
                <a:cs typeface="Caladea"/>
              </a:rPr>
              <a:t>genetic  </a:t>
            </a:r>
            <a:r>
              <a:rPr lang="en-US" spc="-10" dirty="0">
                <a:latin typeface="Caladea"/>
                <a:cs typeface="Caladea"/>
              </a:rPr>
              <a:t>profiles</a:t>
            </a:r>
            <a:endParaRPr lang="en-US" dirty="0">
              <a:latin typeface="Caladea"/>
              <a:cs typeface="Caladea"/>
            </a:endParaRPr>
          </a:p>
        </p:txBody>
      </p:sp>
    </p:spTree>
    <p:extLst>
      <p:ext uri="{BB962C8B-B14F-4D97-AF65-F5344CB8AC3E}">
        <p14:creationId xmlns:p14="http://schemas.microsoft.com/office/powerpoint/2010/main" val="164836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E01EF-CA52-483B-B9B9-A83DE810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en-IN" sz="2800">
                <a:solidFill>
                  <a:schemeClr val="tx2">
                    <a:lumMod val="75000"/>
                  </a:schemeClr>
                </a:solidFill>
              </a:rPr>
              <a:t>Advantages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58BC-4C50-49CA-8567-E177E044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r>
              <a:rPr lang="en-IN">
                <a:solidFill>
                  <a:schemeClr val="tx2">
                    <a:lumMod val="75000"/>
                  </a:schemeClr>
                </a:solidFill>
              </a:rPr>
              <a:t>Increased growth rate</a:t>
            </a:r>
          </a:p>
          <a:p>
            <a:r>
              <a:rPr lang="en-IN">
                <a:solidFill>
                  <a:schemeClr val="tx2">
                    <a:lumMod val="75000"/>
                  </a:schemeClr>
                </a:solidFill>
              </a:rPr>
              <a:t>Improved disease resistance</a:t>
            </a:r>
          </a:p>
          <a:p>
            <a:r>
              <a:rPr lang="en-IN">
                <a:solidFill>
                  <a:schemeClr val="tx2">
                    <a:lumMod val="75000"/>
                  </a:schemeClr>
                </a:solidFill>
              </a:rPr>
              <a:t>Improved feed converstion rate</a:t>
            </a:r>
          </a:p>
          <a:p>
            <a:r>
              <a:rPr lang="en-IN">
                <a:solidFill>
                  <a:schemeClr val="tx2">
                    <a:lumMod val="75000"/>
                  </a:schemeClr>
                </a:solidFill>
              </a:rPr>
              <a:t>Increased muscle mass</a:t>
            </a:r>
          </a:p>
          <a:p>
            <a:r>
              <a:rPr lang="en-IN">
                <a:solidFill>
                  <a:schemeClr val="tx2">
                    <a:lumMod val="75000"/>
                  </a:schemeClr>
                </a:solidFill>
              </a:rPr>
              <a:t>Improved nutritionaql quality</a:t>
            </a:r>
          </a:p>
          <a:p>
            <a:r>
              <a:rPr lang="en-IN">
                <a:solidFill>
                  <a:schemeClr val="tx2">
                    <a:lumMod val="75000"/>
                  </a:schemeClr>
                </a:solidFill>
              </a:rPr>
              <a:t>Improved wool quality</a:t>
            </a:r>
          </a:p>
        </p:txBody>
      </p:sp>
    </p:spTree>
    <p:extLst>
      <p:ext uri="{BB962C8B-B14F-4D97-AF65-F5344CB8AC3E}">
        <p14:creationId xmlns:p14="http://schemas.microsoft.com/office/powerpoint/2010/main" val="232572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id="{A9615E43-30E4-431F-9D3E-D581DBF52309}"/>
              </a:ext>
            </a:extLst>
          </p:cNvPr>
          <p:cNvSpPr/>
          <p:nvPr/>
        </p:nvSpPr>
        <p:spPr>
          <a:xfrm>
            <a:off x="6019800" y="5318300"/>
            <a:ext cx="25146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31875-AC6F-4A21-8DBE-0EFB22B9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6589199" cy="457200"/>
          </a:xfrm>
        </p:spPr>
        <p:txBody>
          <a:bodyPr>
            <a:normAutofit fontScale="90000"/>
          </a:bodyPr>
          <a:lstStyle/>
          <a:p>
            <a:r>
              <a:rPr lang="en-IN" dirty="0"/>
              <a:t>History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F90B78F-795C-4703-BC13-82ED94F4A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115132"/>
              </p:ext>
            </p:extLst>
          </p:nvPr>
        </p:nvGraphicFramePr>
        <p:xfrm>
          <a:off x="1524000" y="799140"/>
          <a:ext cx="7010400" cy="467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44562913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87231416"/>
                    </a:ext>
                  </a:extLst>
                </a:gridCol>
              </a:tblGrid>
              <a:tr h="369552">
                <a:tc>
                  <a:txBody>
                    <a:bodyPr/>
                    <a:lstStyle/>
                    <a:p>
                      <a:r>
                        <a:rPr lang="en-IN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Achivment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78619"/>
                  </a:ext>
                </a:extLst>
              </a:tr>
              <a:tr h="369552">
                <a:tc>
                  <a:txBody>
                    <a:bodyPr/>
                    <a:lstStyle/>
                    <a:p>
                      <a:r>
                        <a:rPr lang="en-IN" dirty="0"/>
                        <a:t>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r>
                        <a:rPr lang="en-IN" baseline="30000" dirty="0"/>
                        <a:t>st</a:t>
                      </a:r>
                      <a:r>
                        <a:rPr lang="en-IN" dirty="0"/>
                        <a:t> GMO (</a:t>
                      </a:r>
                      <a:r>
                        <a:rPr lang="en-US" dirty="0"/>
                        <a:t>S. Cohen and H. Boyer)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92496"/>
                  </a:ext>
                </a:extLst>
              </a:tr>
              <a:tr h="637857">
                <a:tc>
                  <a:txBody>
                    <a:bodyPr/>
                    <a:lstStyle/>
                    <a:p>
                      <a:r>
                        <a:rPr lang="en-IN" dirty="0"/>
                        <a:t>1974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1st transgenic animals (mice) –</a:t>
                      </a:r>
                    </a:p>
                    <a:p>
                      <a:r>
                        <a:rPr lang="en-IN" sz="1800" spc="-5" dirty="0"/>
                        <a:t>Rudolf </a:t>
                      </a:r>
                      <a:r>
                        <a:rPr lang="en-IN" sz="1800" dirty="0" err="1"/>
                        <a:t>Jaenisch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26837"/>
                  </a:ext>
                </a:extLst>
              </a:tr>
              <a:tr h="1457958">
                <a:tc>
                  <a:txBody>
                    <a:bodyPr/>
                    <a:lstStyle/>
                    <a:p>
                      <a:r>
                        <a:rPr lang="en-IN" dirty="0"/>
                        <a:t>1982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world’s 1st ‘expressing’  transgenic	animal</a:t>
                      </a:r>
                      <a:endParaRPr lang="en-IN" dirty="0"/>
                    </a:p>
                    <a:p>
                      <a:r>
                        <a:rPr lang="en-US" dirty="0" err="1"/>
                        <a:t>Supermouse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inserting a human  growth hormone gene  in mouse genome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(</a:t>
                      </a:r>
                      <a:r>
                        <a:rPr lang="en-US" dirty="0" err="1"/>
                        <a:t>Brinster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Palmiter</a:t>
                      </a:r>
                      <a:r>
                        <a:rPr lang="en-US" dirty="0"/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IN" dirty="0"/>
                        <a:t>Gordon and </a:t>
                      </a:r>
                      <a:r>
                        <a:rPr lang="en-IN" dirty="0" err="1"/>
                        <a:t>Ruddle</a:t>
                      </a:r>
                      <a:r>
                        <a:rPr lang="en-IN" dirty="0"/>
                        <a:t> used the term ‘Transgenic’ for the first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02345"/>
                  </a:ext>
                </a:extLst>
              </a:tr>
              <a:tr h="369552">
                <a:tc>
                  <a:txBody>
                    <a:bodyPr/>
                    <a:lstStyle/>
                    <a:p>
                      <a:r>
                        <a:rPr lang="en-IN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transgenic livestock 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827661"/>
                  </a:ext>
                </a:extLst>
              </a:tr>
              <a:tr h="637857">
                <a:tc>
                  <a:txBody>
                    <a:bodyPr/>
                    <a:lstStyle/>
                    <a:p>
                      <a:r>
                        <a:rPr lang="en-IN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FDA approved GMO for food (</a:t>
                      </a:r>
                      <a:r>
                        <a:rPr lang="en-IN" dirty="0" err="1"/>
                        <a:t>AquAdvantage</a:t>
                      </a:r>
                      <a:r>
                        <a:rPr lang="en-IN" dirty="0"/>
                        <a:t> salmon)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26626"/>
                  </a:ext>
                </a:extLst>
              </a:tr>
            </a:tbl>
          </a:graphicData>
        </a:graphic>
      </p:graphicFrame>
      <p:pic>
        <p:nvPicPr>
          <p:cNvPr id="1026" name="Picture 2" descr="Wild-type Atlantic salmon (Salmo salar).">
            <a:extLst>
              <a:ext uri="{FF2B5EF4-FFF2-40B4-BE49-F238E27FC236}">
                <a16:creationId xmlns:a16="http://schemas.microsoft.com/office/drawing/2014/main" id="{6D07D593-42B9-4BB6-9389-6DCD7376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67029"/>
            <a:ext cx="3261414" cy="13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3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98EDE-05FB-4112-BDB1-4757B485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en-IN" dirty="0"/>
              <a:t>Animals used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0E8F2D-237E-4323-85EB-CBD4850A9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324787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9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BD7C-CAD0-41BD-99AF-9B8010D7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C9B3-01B0-4BE9-8714-FCA2F66F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Step 1: Transgene construction</a:t>
            </a:r>
          </a:p>
          <a:p>
            <a:pPr marL="554038" indent="-285750">
              <a:buFont typeface="Wingdings" panose="05000000000000000000" pitchFamily="2" charset="2"/>
              <a:buChar char="Ø"/>
            </a:pPr>
            <a:r>
              <a:rPr lang="en-IN" dirty="0"/>
              <a:t>rDNA technology</a:t>
            </a:r>
          </a:p>
          <a:p>
            <a:pPr marL="442913" indent="-174625">
              <a:buFont typeface="Wingdings" panose="05000000000000000000" pitchFamily="2" charset="2"/>
              <a:buChar char="§"/>
            </a:pPr>
            <a:r>
              <a:rPr lang="en-IN" dirty="0"/>
              <a:t>Parts of transgene</a:t>
            </a:r>
          </a:p>
          <a:p>
            <a:pPr marL="720725" indent="-277813">
              <a:buFont typeface="Wingdings" panose="05000000000000000000" pitchFamily="2" charset="2"/>
              <a:buChar char="ü"/>
            </a:pPr>
            <a:r>
              <a:rPr lang="en-US" dirty="0"/>
              <a:t>Gene to be expressed</a:t>
            </a:r>
          </a:p>
          <a:p>
            <a:pPr marL="720725" indent="-277813">
              <a:buFont typeface="Wingdings" panose="05000000000000000000" pitchFamily="2" charset="2"/>
              <a:buChar char="ü"/>
            </a:pPr>
            <a:r>
              <a:rPr lang="en-US" dirty="0"/>
              <a:t>Vector DNA</a:t>
            </a:r>
          </a:p>
          <a:p>
            <a:pPr marL="720725" indent="-277813">
              <a:buFont typeface="Wingdings" panose="05000000000000000000" pitchFamily="2" charset="2"/>
              <a:buChar char="ü"/>
            </a:pPr>
            <a:r>
              <a:rPr lang="en-US" dirty="0"/>
              <a:t>Promoter &amp; Termination sequence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4640A59-D55A-46FA-8446-6CE8831FB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03724"/>
              </p:ext>
            </p:extLst>
          </p:nvPr>
        </p:nvGraphicFramePr>
        <p:xfrm>
          <a:off x="914400" y="4632961"/>
          <a:ext cx="78157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1508566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392994544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3474338346"/>
                    </a:ext>
                  </a:extLst>
                </a:gridCol>
                <a:gridCol w="1714691">
                  <a:extLst>
                    <a:ext uri="{9D8B030D-6E8A-4147-A177-3AD203B41FA5}">
                      <a16:colId xmlns:a16="http://schemas.microsoft.com/office/drawing/2014/main" val="10507777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05618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spc="-114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IN" sz="1800" b="1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lang="en-IN" sz="1800" b="1" spc="5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IN" sz="1800" b="1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lang="en-IN" sz="1800" b="1" spc="5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DNA</a:t>
                      </a:r>
                      <a:endParaRPr lang="en-IN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Promoter  sequence</a:t>
                      </a:r>
                      <a:endParaRPr lang="en-IN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spc="-5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Gene</a:t>
                      </a:r>
                      <a:endParaRPr lang="en-IN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9812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IN" sz="1800" b="1" spc="-15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Termination</a:t>
                      </a:r>
                      <a:endParaRPr lang="en-IN" sz="1800" dirty="0">
                        <a:latin typeface="Arial"/>
                        <a:cs typeface="Arial"/>
                      </a:endParaRPr>
                    </a:p>
                    <a:p>
                      <a:pPr marL="268605" algn="ctr">
                        <a:lnSpc>
                          <a:spcPct val="100000"/>
                        </a:lnSpc>
                      </a:pPr>
                      <a:r>
                        <a:rPr lang="en-IN" sz="1800" b="1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sequence</a:t>
                      </a:r>
                      <a:endParaRPr lang="en-IN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spc="-114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IN" sz="1800" b="1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lang="en-IN" sz="1800" b="1" spc="5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IN" sz="1800" b="1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lang="en-IN" sz="1800" b="1" spc="5" dirty="0">
                          <a:solidFill>
                            <a:srgbClr val="FFFDFA"/>
                          </a:solidFill>
                          <a:latin typeface="Arial"/>
                          <a:cs typeface="Arial"/>
                        </a:rPr>
                        <a:t>DNA</a:t>
                      </a:r>
                      <a:endParaRPr lang="en-IN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255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10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2B33-281D-4B1E-8E89-77C3543A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585A7-1821-4993-88A6-39E3EE08A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Step 2: </a:t>
            </a:r>
            <a:r>
              <a:rPr lang="en-US" b="1" dirty="0"/>
              <a:t>Introduction of foreign gene into the animal</a:t>
            </a:r>
          </a:p>
          <a:p>
            <a:r>
              <a:rPr lang="en-IN" dirty="0"/>
              <a:t> 3 methods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Retroviral/Lentiviral vector method.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DNA Microinjection method  (Pronucleus Method)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Embryonic stem cell-mediated  site-directed mutagenesis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82960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1014</Words>
  <Application>Microsoft Office PowerPoint</Application>
  <PresentationFormat>On-screen Show (4:3)</PresentationFormat>
  <Paragraphs>195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Caladea</vt:lpstr>
      <vt:lpstr>Calibri</vt:lpstr>
      <vt:lpstr>Century Gothic</vt:lpstr>
      <vt:lpstr>Verdana</vt:lpstr>
      <vt:lpstr>Wingdings</vt:lpstr>
      <vt:lpstr>Wingdings 3</vt:lpstr>
      <vt:lpstr>Wisp</vt:lpstr>
      <vt:lpstr>Animal Cloning: Transgenic Animal</vt:lpstr>
      <vt:lpstr>Introduction</vt:lpstr>
      <vt:lpstr>Transgenic  Animal  Technology</vt:lpstr>
      <vt:lpstr>Introduction</vt:lpstr>
      <vt:lpstr>Advantages</vt:lpstr>
      <vt:lpstr>History</vt:lpstr>
      <vt:lpstr>Animals used </vt:lpstr>
      <vt:lpstr>Methodology</vt:lpstr>
      <vt:lpstr>PowerPoint Presentation</vt:lpstr>
      <vt:lpstr>RETROVIRAL VECTOR METHOD</vt:lpstr>
      <vt:lpstr>PowerPoint Presentation</vt:lpstr>
      <vt:lpstr>DNA microinjection method  (pronucleus method)</vt:lpstr>
      <vt:lpstr>Embryonic stem cell-mediated,  site-directed mutagenesis</vt:lpstr>
      <vt:lpstr>PowerPoint Presentation</vt:lpstr>
      <vt:lpstr>Step 3: Selection of transgene-containing cells</vt:lpstr>
      <vt:lpstr>PowerPoint Presentation</vt:lpstr>
      <vt:lpstr>Disadvantage</vt:lpstr>
      <vt:lpstr>Transgenic sheep &amp; lamb</vt:lpstr>
      <vt:lpstr>Somatic cell nuclear transfer technology</vt:lpstr>
      <vt:lpstr>Gene knock-out</vt:lpstr>
      <vt:lpstr>Transgenic Fish</vt:lpstr>
      <vt:lpstr>Transgenic mice</vt:lpstr>
      <vt:lpstr>Transgenic pig</vt:lpstr>
      <vt:lpstr>Transgenic cattle</vt:lpstr>
      <vt:lpstr>Transgenic Monkey (ANDi)</vt:lpstr>
      <vt:lpstr>Application</vt:lpstr>
      <vt:lpstr>Issues in transgenic animal 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Cloning: Transgenic Animal</dc:title>
  <dc:creator>ani.gatz1 ani.gatz1</dc:creator>
  <cp:lastModifiedBy>ani.gatz1 ani.gatz1</cp:lastModifiedBy>
  <cp:revision>1</cp:revision>
  <dcterms:created xsi:type="dcterms:W3CDTF">2020-05-27T07:19:05Z</dcterms:created>
  <dcterms:modified xsi:type="dcterms:W3CDTF">2020-05-27T07:20:37Z</dcterms:modified>
</cp:coreProperties>
</file>