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378" r:id="rId2"/>
    <p:sldId id="381" r:id="rId3"/>
    <p:sldId id="382" r:id="rId4"/>
    <p:sldId id="383" r:id="rId5"/>
    <p:sldId id="384" r:id="rId6"/>
    <p:sldId id="362" r:id="rId7"/>
    <p:sldId id="379" r:id="rId8"/>
    <p:sldId id="363" r:id="rId9"/>
    <p:sldId id="364" r:id="rId10"/>
    <p:sldId id="365" r:id="rId11"/>
    <p:sldId id="366" r:id="rId12"/>
    <p:sldId id="380" r:id="rId13"/>
    <p:sldId id="367" r:id="rId14"/>
    <p:sldId id="368" r:id="rId15"/>
    <p:sldId id="369" r:id="rId16"/>
    <p:sldId id="370" r:id="rId17"/>
    <p:sldId id="386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427" autoAdjust="0"/>
  </p:normalViewPr>
  <p:slideViewPr>
    <p:cSldViewPr>
      <p:cViewPr varScale="1">
        <p:scale>
          <a:sx n="100" d="100"/>
          <a:sy n="100" d="100"/>
        </p:scale>
        <p:origin x="-19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DFE451-AF16-4EC6-8FB4-7486BCE1B786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81BDBA-9E59-4238-A09D-7432336A33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86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C381F-E75F-4EF9-95DC-2DFDCFD6A6C5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C22391-F062-4485-B1BA-127C2904B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3970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714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7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6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90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91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59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55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04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09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1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8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7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5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s://www.basu.org.in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89877"/>
            <a:ext cx="5943600" cy="209192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HoD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Department of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Parasitology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237511"/>
            <a:ext cx="9144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endParaRPr lang="en-US" sz="3200" b="1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 algn="ctr"/>
            <a:r>
              <a:rPr lang="en-US" sz="4000" b="1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Trichomonads</a:t>
            </a:r>
            <a:endParaRPr lang="en-US" sz="4000" b="1" i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8" name="Picture 4" descr="C:\Users\ACER\Desktop\co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3079750"/>
            <a:ext cx="16383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Bihar Animal Sciences University | बिहार पशु विज्ञान विश्वविद्यालय">
            <a:hlinkClick r:id="rId4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6313" y="265552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8574" y="212323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13" name="Picture 1" descr="G:\200px-Trichomona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6740912">
            <a:off x="1636326" y="1916212"/>
            <a:ext cx="2438400" cy="243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26926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foetus</a:t>
            </a:r>
            <a: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99592" y="908720"/>
            <a:ext cx="8244408" cy="5949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>
                <a:latin typeface="Arial Black" pitchFamily="34" charset="0"/>
              </a:rPr>
              <a:t>          Pathogenesis:</a:t>
            </a:r>
          </a:p>
          <a:p>
            <a:pPr>
              <a:buNone/>
            </a:pPr>
            <a:r>
              <a:rPr lang="en-US" sz="3000" dirty="0" smtClean="0">
                <a:latin typeface="Arial Black" pitchFamily="34" charset="0"/>
              </a:rPr>
              <a:t>    </a:t>
            </a: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Bulls: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Small red nodules in the mucous membrane.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Mucopurulent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discharge from the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preputial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cavity.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Above signs disappeared from 1-2 weeks after the infection.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Spontaneous recovery is rare and bulls remain permanently infected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7336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foetus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>
                <a:solidFill>
                  <a:srgbClr val="002060"/>
                </a:solidFill>
                <a:latin typeface="Arial Black" pitchFamily="34" charset="0"/>
              </a:rPr>
              <a:t>            Symptoms:</a:t>
            </a:r>
          </a:p>
          <a:p>
            <a:pPr>
              <a:buNone/>
            </a:pP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 Cows: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Early abortion(usually 8-16 weeks after conception).</a:t>
            </a:r>
          </a:p>
          <a:p>
            <a:pPr algn="just">
              <a:buFont typeface="Courier New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Vaginal discharge,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mucopurulent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endometritis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, anestrous, irregular hear period.</a:t>
            </a:r>
          </a:p>
          <a:p>
            <a:pPr algn="just">
              <a:buNone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Bulls 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  Pain during micturition, disinclination to serve cows and  preputial discharge.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24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274769" cy="100811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Early Abortion due to  </a:t>
            </a:r>
            <a:r>
              <a:rPr lang="en-IN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T. foetus</a:t>
            </a:r>
            <a:endParaRPr lang="en-IN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 descr="Abortions in Dairy Cattle |authorSTREAM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" t="782" r="4688" b="11978"/>
          <a:stretch/>
        </p:blipFill>
        <p:spPr bwMode="auto">
          <a:xfrm>
            <a:off x="1043608" y="1988840"/>
            <a:ext cx="7490792" cy="46805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830577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foetus</a:t>
            </a:r>
            <a: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6629400" cy="5867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500" dirty="0" smtClean="0">
                <a:latin typeface="Arial Black" pitchFamily="34" charset="0"/>
              </a:rPr>
              <a:t>           Diagnosis:</a:t>
            </a:r>
            <a:endParaRPr lang="en-US" sz="3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Herd history (early abortion, failure of conception, increase vaginal discharge and incidence of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pyometra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in the herd etc.).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70C0"/>
                </a:solidFill>
                <a:latin typeface="Arial Black" pitchFamily="34" charset="0"/>
              </a:rPr>
              <a:t>Microscopic examination of vaginal discharge or washing, uterine discharge, </a:t>
            </a:r>
            <a:r>
              <a:rPr lang="en-US" sz="2000" dirty="0" err="1" smtClean="0">
                <a:solidFill>
                  <a:srgbClr val="0070C0"/>
                </a:solidFill>
                <a:latin typeface="Arial Black" pitchFamily="34" charset="0"/>
              </a:rPr>
              <a:t>preputial</a:t>
            </a:r>
            <a:r>
              <a:rPr lang="en-US" sz="2000" dirty="0" smtClean="0">
                <a:solidFill>
                  <a:srgbClr val="0070C0"/>
                </a:solidFill>
                <a:latin typeface="Arial Black" pitchFamily="34" charset="0"/>
              </a:rPr>
              <a:t> discharge, stomach contents of aborted </a:t>
            </a:r>
            <a:r>
              <a:rPr lang="en-US" sz="2000" dirty="0" err="1" smtClean="0">
                <a:solidFill>
                  <a:srgbClr val="0070C0"/>
                </a:solidFill>
                <a:latin typeface="Arial Black" pitchFamily="34" charset="0"/>
              </a:rPr>
              <a:t>foetus</a:t>
            </a:r>
            <a:r>
              <a:rPr lang="en-US" sz="2000" dirty="0" smtClean="0">
                <a:solidFill>
                  <a:srgbClr val="0070C0"/>
                </a:solidFill>
                <a:latin typeface="Arial Black" pitchFamily="34" charset="0"/>
              </a:rPr>
              <a:t>, amniotic fluids etc. reveled </a:t>
            </a:r>
            <a:r>
              <a:rPr lang="en-US" sz="2000" i="1" dirty="0" smtClean="0">
                <a:solidFill>
                  <a:srgbClr val="0070C0"/>
                </a:solidFill>
                <a:latin typeface="Arial Black" pitchFamily="34" charset="0"/>
              </a:rPr>
              <a:t>T. </a:t>
            </a:r>
            <a:r>
              <a:rPr lang="en-US" sz="2000" i="1" dirty="0" err="1" smtClean="0">
                <a:solidFill>
                  <a:srgbClr val="0070C0"/>
                </a:solidFill>
                <a:latin typeface="Arial Black" pitchFamily="34" charset="0"/>
              </a:rPr>
              <a:t>foetus</a:t>
            </a:r>
            <a:r>
              <a:rPr lang="en-US" sz="2000" i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Arial Black" pitchFamily="34" charset="0"/>
              </a:rPr>
              <a:t>with characteristic </a:t>
            </a:r>
            <a:r>
              <a:rPr lang="en-US" sz="2000" u="sng" dirty="0" smtClean="0">
                <a:solidFill>
                  <a:srgbClr val="FF0000"/>
                </a:solidFill>
                <a:latin typeface="Arial Black" pitchFamily="34" charset="0"/>
              </a:rPr>
              <a:t>vigorous jerky movement.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B0F0"/>
                </a:solidFill>
                <a:latin typeface="Arial Black" pitchFamily="34" charset="0"/>
              </a:rPr>
              <a:t>Serological test like cervical mucus agglutination ands skin test`</a:t>
            </a:r>
          </a:p>
        </p:txBody>
      </p:sp>
      <p:pic>
        <p:nvPicPr>
          <p:cNvPr id="46081" name="Picture 1" descr="G:\200px-Trichomon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2209800"/>
            <a:ext cx="2438400" cy="2438400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29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foetus</a:t>
            </a:r>
            <a: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>
                <a:latin typeface="Arial Black" pitchFamily="34" charset="0"/>
              </a:rPr>
              <a:t>        Treatment:</a:t>
            </a:r>
          </a:p>
          <a:p>
            <a:pPr>
              <a:buNone/>
            </a:pP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Since the infection in self-limiting in cows, infected animals should be given breeding rest to cure the infection.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C00000"/>
                </a:solidFill>
                <a:latin typeface="Arial Black" pitchFamily="34" charset="0"/>
              </a:rPr>
              <a:t>U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se of </a:t>
            </a:r>
            <a:r>
              <a:rPr lang="en-US" sz="2400" dirty="0" err="1" smtClean="0">
                <a:solidFill>
                  <a:srgbClr val="C00000"/>
                </a:solidFill>
                <a:latin typeface="Arial Black" pitchFamily="34" charset="0"/>
              </a:rPr>
              <a:t>Acriflavin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 ointment in infected </a:t>
            </a:r>
            <a:r>
              <a:rPr lang="en-US" sz="2400" dirty="0">
                <a:solidFill>
                  <a:srgbClr val="C00000"/>
                </a:solidFill>
                <a:latin typeface="Arial Black" pitchFamily="34" charset="0"/>
              </a:rPr>
              <a:t>bull  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with the help of pudendal anesthesia.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Berenil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 or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Dimetridazole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is also used in the treatment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97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foetus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>
                <a:latin typeface="Arial Black" pitchFamily="34" charset="0"/>
              </a:rPr>
              <a:t>       control:</a:t>
            </a:r>
          </a:p>
          <a:p>
            <a:pPr>
              <a:buNone/>
            </a:pP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Infected bulls  must be either castrated or slaughtered.</a:t>
            </a:r>
          </a:p>
          <a:p>
            <a:pPr algn="just">
              <a:buNone/>
            </a:pPr>
            <a:endParaRPr lang="en-US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Avoid breeding between susceptible cow and infected bull and vice–versa.</a:t>
            </a:r>
          </a:p>
          <a:p>
            <a:pPr algn="just">
              <a:buNone/>
            </a:pP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Aborted cows should be given breeding rest for three consecutive estrous periods.</a:t>
            </a:r>
          </a:p>
        </p:txBody>
      </p:sp>
    </p:spTree>
    <p:extLst>
      <p:ext uri="{BB962C8B-B14F-4D97-AF65-F5344CB8AC3E}">
        <p14:creationId xmlns:p14="http://schemas.microsoft.com/office/powerpoint/2010/main" val="223874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Trichomonas</a:t>
            </a:r>
            <a:r>
              <a:rPr lang="en-US" sz="3600" b="1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gallinae</a:t>
            </a:r>
            <a: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             Host : 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Pigeons , turkey and chicken.</a:t>
            </a:r>
          </a:p>
          <a:p>
            <a:pPr>
              <a:buNone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             Location: 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Upper digestive tract </a:t>
            </a:r>
          </a:p>
          <a:p>
            <a:pPr>
              <a:buNone/>
            </a:pP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Organism has only four anterior flagella.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Arial Black" pitchFamily="34" charset="0"/>
              </a:rPr>
              <a:t>Organism transmitted from adult pigeons to their </a:t>
            </a:r>
            <a:r>
              <a:rPr lang="en-US" sz="2800" dirty="0" err="1" smtClean="0">
                <a:latin typeface="Arial Black" pitchFamily="34" charset="0"/>
              </a:rPr>
              <a:t>offsprings</a:t>
            </a:r>
            <a:r>
              <a:rPr lang="en-US" sz="2800" dirty="0" smtClean="0">
                <a:latin typeface="Arial Black" pitchFamily="34" charset="0"/>
              </a:rPr>
              <a:t> through infected </a:t>
            </a:r>
            <a:r>
              <a:rPr lang="en-US" sz="2800" u="sng" dirty="0" smtClean="0">
                <a:latin typeface="Arial Black" pitchFamily="34" charset="0"/>
              </a:rPr>
              <a:t>pigeons crop milk</a:t>
            </a:r>
            <a:r>
              <a:rPr lang="en-US" sz="2800" dirty="0" smtClean="0">
                <a:latin typeface="Arial Black" pitchFamily="34" charset="0"/>
              </a:rPr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Adults pigeons cat as carrier but nestling pigeons (squabs)  are highly susceptible.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 It causes yellow necrotic lesions </a:t>
            </a:r>
            <a:r>
              <a:rPr lang="en-US" sz="2800" u="sng" dirty="0" smtClean="0">
                <a:solidFill>
                  <a:srgbClr val="7030A0"/>
                </a:solidFill>
                <a:latin typeface="Arial Black" pitchFamily="34" charset="0"/>
              </a:rPr>
              <a:t>(yellow buttons) 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in the mouth,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oesophagus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, crop and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proventriculus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8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82922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46445" y="2967335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I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485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3600" b="1" dirty="0" smtClean="0">
                <a:latin typeface="Arial Black" pitchFamily="34" charset="0"/>
              </a:rPr>
              <a:t>Family : </a:t>
            </a:r>
            <a:r>
              <a:rPr lang="en-US" sz="3600" b="1" dirty="0" err="1" smtClean="0">
                <a:latin typeface="Arial Black" pitchFamily="34" charset="0"/>
              </a:rPr>
              <a:t>Trichomonidae</a:t>
            </a: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5940152" cy="5715000"/>
          </a:xfrm>
        </p:spPr>
        <p:txBody>
          <a:bodyPr>
            <a:norm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2060"/>
                </a:solidFill>
                <a:latin typeface="Arial Black" pitchFamily="34" charset="0"/>
              </a:rPr>
              <a:t>Parasites commonly called </a:t>
            </a:r>
            <a:r>
              <a:rPr lang="en-US" sz="2000" dirty="0" err="1" smtClean="0">
                <a:solidFill>
                  <a:srgbClr val="002060"/>
                </a:solidFill>
                <a:latin typeface="Arial Black" pitchFamily="34" charset="0"/>
              </a:rPr>
              <a:t>trichomonads</a:t>
            </a:r>
            <a:r>
              <a:rPr lang="en-US" sz="2000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0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 Black" pitchFamily="34" charset="0"/>
              </a:rPr>
              <a:t>Usually found in digestive tract or some of the organisms may also present in the reproductive tract.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0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Body is </a:t>
            </a:r>
            <a:r>
              <a:rPr lang="en-US" sz="2000" dirty="0" err="1" smtClean="0">
                <a:solidFill>
                  <a:srgbClr val="FF0000"/>
                </a:solidFill>
                <a:latin typeface="Arial Black" pitchFamily="34" charset="0"/>
              </a:rPr>
              <a:t>pyriform</a:t>
            </a: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 shaped with rounded anterior end and pointed posterior ends.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0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Parasites have 3-5 flagella, undulating membrane,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axostyle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 , costa and </a:t>
            </a:r>
            <a:r>
              <a:rPr lang="en-US" sz="2000" dirty="0" err="1" smtClean="0">
                <a:solidFill>
                  <a:srgbClr val="7030A0"/>
                </a:solidFill>
                <a:latin typeface="Arial Black" pitchFamily="34" charset="0"/>
              </a:rPr>
              <a:t>uninucleated</a:t>
            </a: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  <a:endParaRPr lang="en-US" sz="20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AutoShape 2" descr="InPouch® TF-Bovine - Prepared Media Broth for Tritrichomonas ..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5" name="Picture 4" descr="Trichomonas gallinae | definition of Trichomonas gallinae by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284984"/>
            <a:ext cx="2554213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PDF] Tritrichomonas foetus in purebred cats in Germany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100" y="836712"/>
            <a:ext cx="1976363" cy="212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73803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b="1" dirty="0" smtClean="0">
                <a:latin typeface="Arial Black" pitchFamily="34" charset="0"/>
              </a:rPr>
              <a:t>Family : </a:t>
            </a:r>
            <a:r>
              <a:rPr lang="en-US" sz="3600" b="1" dirty="0" err="1" smtClean="0">
                <a:latin typeface="Arial Black" pitchFamily="34" charset="0"/>
              </a:rPr>
              <a:t>Trichomonidae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9154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8890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 Genus and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Species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 Host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Location</a:t>
                      </a:r>
                    </a:p>
                    <a:p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903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i="1" dirty="0" err="1" smtClean="0">
                          <a:latin typeface="Arial Black" pitchFamily="34" charset="0"/>
                        </a:rPr>
                        <a:t>Tritrichomonas</a:t>
                      </a:r>
                      <a:r>
                        <a:rPr lang="en-US" sz="2400" i="1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</a:rPr>
                        <a:t>foetus</a:t>
                      </a:r>
                      <a:endParaRPr lang="en-US" sz="2400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Cattle, buffalo, pig, horse etc.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Reproductive tract</a:t>
                      </a: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9038">
                <a:tc>
                  <a:txBody>
                    <a:bodyPr/>
                    <a:lstStyle/>
                    <a:p>
                      <a:r>
                        <a:rPr lang="en-US" sz="2400" i="1" dirty="0" err="1" smtClean="0">
                          <a:latin typeface="Arial Black" pitchFamily="34" charset="0"/>
                        </a:rPr>
                        <a:t>Trichomonas</a:t>
                      </a:r>
                      <a:r>
                        <a:rPr lang="en-US" sz="2400" i="1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i="1" dirty="0" err="1" smtClean="0">
                          <a:latin typeface="Arial Black" pitchFamily="34" charset="0"/>
                        </a:rPr>
                        <a:t>gallinae</a:t>
                      </a:r>
                      <a:endParaRPr lang="en-US" sz="2400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 Pigeon, turkeys etc.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Upper digestive tract</a:t>
                      </a:r>
                    </a:p>
                    <a:p>
                      <a:endParaRPr lang="en-US" sz="2400" dirty="0" smtClean="0">
                        <a:latin typeface="Arial Black" pitchFamily="34" charset="0"/>
                      </a:endParaRPr>
                    </a:p>
                    <a:p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88902">
                <a:tc>
                  <a:txBody>
                    <a:bodyPr/>
                    <a:lstStyle/>
                    <a:p>
                      <a:r>
                        <a:rPr lang="en-US" sz="2400" i="1" dirty="0" err="1" smtClean="0">
                          <a:latin typeface="Arial Black" pitchFamily="34" charset="0"/>
                        </a:rPr>
                        <a:t>Trichomonas</a:t>
                      </a:r>
                      <a:r>
                        <a:rPr lang="en-US" sz="2400" i="1" baseline="0" dirty="0" smtClean="0">
                          <a:latin typeface="Arial Black" pitchFamily="34" charset="0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</a:rPr>
                        <a:t>vaginalis</a:t>
                      </a:r>
                      <a:endParaRPr lang="en-US" sz="2400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 Man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Vagina and urethra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24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latin typeface="Arial Black" pitchFamily="34" charset="0"/>
              </a:rPr>
              <a:t> </a:t>
            </a:r>
            <a:r>
              <a:rPr lang="en-US" sz="3600" b="1" i="1" dirty="0" err="1" smtClean="0">
                <a:latin typeface="Arial Black" pitchFamily="34" charset="0"/>
              </a:rPr>
              <a:t>foetus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36712"/>
            <a:ext cx="6300192" cy="60212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900" dirty="0" smtClean="0"/>
              <a:t>                                 </a:t>
            </a:r>
            <a:r>
              <a:rPr lang="en-US" sz="2900" dirty="0" smtClean="0">
                <a:latin typeface="Arial Black" pitchFamily="34" charset="0"/>
              </a:rPr>
              <a:t>Morphological characters :-</a:t>
            </a:r>
          </a:p>
          <a:p>
            <a:r>
              <a:rPr lang="en-US" sz="2900" dirty="0" smtClean="0">
                <a:solidFill>
                  <a:srgbClr val="0070C0"/>
                </a:solidFill>
                <a:latin typeface="Arial Black" pitchFamily="34" charset="0"/>
              </a:rPr>
              <a:t>Body is usually pear shaped.</a:t>
            </a:r>
          </a:p>
          <a:p>
            <a:pPr>
              <a:buNone/>
            </a:pPr>
            <a:endParaRPr lang="en-US" sz="29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/>
            <a:r>
              <a:rPr lang="en-US" sz="2900" dirty="0" smtClean="0">
                <a:solidFill>
                  <a:srgbClr val="FF0000"/>
                </a:solidFill>
                <a:latin typeface="Arial Black" pitchFamily="34" charset="0"/>
              </a:rPr>
              <a:t>It has three anterior flagella and a posterior flagellum that runs along  the undulating membrane and then continues as a free flagellum.</a:t>
            </a:r>
          </a:p>
          <a:p>
            <a:pPr algn="just">
              <a:buNone/>
            </a:pPr>
            <a:endParaRPr lang="en-US" sz="29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/>
            <a:r>
              <a:rPr lang="en-US" sz="2900" dirty="0" smtClean="0">
                <a:solidFill>
                  <a:srgbClr val="7030A0"/>
                </a:solidFill>
                <a:latin typeface="Arial Black" pitchFamily="34" charset="0"/>
              </a:rPr>
              <a:t>A hyaline rod like structure known as</a:t>
            </a:r>
            <a:r>
              <a:rPr lang="en-US" sz="2900" u="sng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900" u="sng" dirty="0" err="1" smtClean="0">
                <a:solidFill>
                  <a:srgbClr val="7030A0"/>
                </a:solidFill>
                <a:latin typeface="Arial Black" pitchFamily="34" charset="0"/>
              </a:rPr>
              <a:t>axostyle</a:t>
            </a:r>
            <a:r>
              <a:rPr lang="en-US" sz="2900" u="sng" dirty="0" smtClean="0">
                <a:solidFill>
                  <a:srgbClr val="7030A0"/>
                </a:solidFill>
                <a:latin typeface="Arial Black" pitchFamily="34" charset="0"/>
              </a:rPr>
              <a:t>  </a:t>
            </a:r>
            <a:r>
              <a:rPr lang="en-US" sz="2900" dirty="0" smtClean="0">
                <a:solidFill>
                  <a:srgbClr val="7030A0"/>
                </a:solidFill>
                <a:latin typeface="Arial Black" pitchFamily="34" charset="0"/>
              </a:rPr>
              <a:t>which run through the  midline of the cell and emerges </a:t>
            </a:r>
            <a:r>
              <a:rPr lang="en-US" sz="2900" dirty="0" err="1" smtClean="0">
                <a:solidFill>
                  <a:srgbClr val="7030A0"/>
                </a:solidFill>
                <a:latin typeface="Arial Black" pitchFamily="34" charset="0"/>
              </a:rPr>
              <a:t>posteriorly</a:t>
            </a:r>
            <a:r>
              <a:rPr lang="en-US" sz="29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  <a:p>
            <a:pPr algn="just">
              <a:buNone/>
            </a:pPr>
            <a:endParaRPr lang="en-US" sz="29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en-US" sz="2900" dirty="0" smtClean="0">
                <a:solidFill>
                  <a:srgbClr val="00B050"/>
                </a:solidFill>
                <a:latin typeface="Arial Black" pitchFamily="34" charset="0"/>
              </a:rPr>
              <a:t>It has characteristic </a:t>
            </a:r>
            <a:r>
              <a:rPr lang="en-US" sz="2900" u="sng" dirty="0" smtClean="0">
                <a:solidFill>
                  <a:srgbClr val="00B050"/>
                </a:solidFill>
                <a:latin typeface="Arial Black" pitchFamily="34" charset="0"/>
              </a:rPr>
              <a:t>vigorous jerky movement</a:t>
            </a:r>
            <a:r>
              <a:rPr lang="en-US" sz="2900" dirty="0" smtClean="0">
                <a:solidFill>
                  <a:srgbClr val="00B050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endParaRPr lang="en-US" sz="29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r>
              <a:rPr lang="en-US" sz="2900" dirty="0" smtClean="0">
                <a:solidFill>
                  <a:srgbClr val="0070C0"/>
                </a:solidFill>
                <a:latin typeface="Arial Black" pitchFamily="34" charset="0"/>
              </a:rPr>
              <a:t>Multiplication by longitudinal binary fission.</a:t>
            </a:r>
          </a:p>
          <a:p>
            <a:pPr>
              <a:buNone/>
            </a:pPr>
            <a:endParaRPr lang="en-US" sz="29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en-US" sz="2900" u="sng" dirty="0" smtClean="0">
                <a:solidFill>
                  <a:srgbClr val="00B0F0"/>
                </a:solidFill>
                <a:latin typeface="Arial Black" pitchFamily="34" charset="0"/>
              </a:rPr>
              <a:t>Sexual multiplication or  cyst formation  absent</a:t>
            </a:r>
            <a:r>
              <a:rPr lang="en-US" sz="2900" dirty="0" smtClean="0">
                <a:solidFill>
                  <a:srgbClr val="00B0F0"/>
                </a:solidFill>
                <a:latin typeface="Arial Black" pitchFamily="34" charset="0"/>
              </a:rPr>
              <a:t>.</a:t>
            </a:r>
          </a:p>
        </p:txBody>
      </p:sp>
      <p:pic>
        <p:nvPicPr>
          <p:cNvPr id="53249" name="Picture 1" descr="G: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828800"/>
            <a:ext cx="2971800" cy="3733800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567965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latin typeface="Arial Black" pitchFamily="34" charset="0"/>
              </a:rPr>
              <a:t> </a:t>
            </a:r>
            <a:r>
              <a:rPr lang="en-US" sz="3600" b="1" i="1" dirty="0" err="1" smtClean="0">
                <a:latin typeface="Arial Black" pitchFamily="34" charset="0"/>
              </a:rPr>
              <a:t>foetus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0362" y="1371600"/>
            <a:ext cx="8913637" cy="518160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Host : </a:t>
            </a:r>
            <a:r>
              <a:rPr lang="en-US" dirty="0" smtClean="0">
                <a:latin typeface="Arial Black" pitchFamily="34" charset="0"/>
              </a:rPr>
              <a:t>It is mainly pathogenic in cattle but may also occur in buffalo, horse, pig and deer.</a:t>
            </a:r>
          </a:p>
          <a:p>
            <a:pPr algn="just">
              <a:buNone/>
            </a:pPr>
            <a:endParaRPr lang="en-US" dirty="0" smtClean="0">
              <a:latin typeface="Arial Black" pitchFamily="34" charset="0"/>
            </a:endParaRPr>
          </a:p>
          <a:p>
            <a:pPr algn="just">
              <a:lnSpc>
                <a:spcPct val="20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Location: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vagina and uterus in cow whereas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preputial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cavity in bull.</a:t>
            </a:r>
          </a:p>
          <a:p>
            <a:pPr>
              <a:buNone/>
            </a:pPr>
            <a:endParaRPr lang="en-US" dirty="0" smtClean="0">
              <a:latin typeface="Arial Black" pitchFamily="34" charset="0"/>
            </a:endParaRPr>
          </a:p>
        </p:txBody>
      </p:sp>
      <p:pic>
        <p:nvPicPr>
          <p:cNvPr id="7" name="Picture 6" descr="Bovine Trichomoniasis - Alabama Cooperative Extension Syste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89040"/>
            <a:ext cx="4201775" cy="2764160"/>
          </a:xfrm>
          <a:prstGeom prst="rect">
            <a:avLst/>
          </a:prstGeom>
          <a:noFill/>
          <a:extLst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572639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foetus</a:t>
            </a:r>
            <a: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64008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Transmission: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Organisms mainly transmitted through coitus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 Black" pitchFamily="34" charset="0"/>
              </a:rPr>
              <a:t>During  Artificial insemination and gynecological examination, the parasites may transmitted.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 Black" pitchFamily="34" charset="0"/>
              </a:rPr>
              <a:t>               </a:t>
            </a:r>
          </a:p>
          <a:p>
            <a:pPr algn="just">
              <a:buNone/>
            </a:pPr>
            <a:r>
              <a:rPr lang="en-US" dirty="0" smtClean="0">
                <a:latin typeface="Arial Black" pitchFamily="34" charset="0"/>
              </a:rPr>
              <a:t>               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Bulls,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once infected, remain a </a:t>
            </a:r>
            <a:r>
              <a:rPr lang="en-US" u="sng" dirty="0" smtClean="0">
                <a:solidFill>
                  <a:srgbClr val="7030A0"/>
                </a:solidFill>
                <a:latin typeface="Arial Black" pitchFamily="34" charset="0"/>
              </a:rPr>
              <a:t>permanent source of infection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whereas in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cows,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the infection is </a:t>
            </a:r>
            <a:r>
              <a:rPr lang="en-US" u="sng" dirty="0" smtClean="0">
                <a:solidFill>
                  <a:srgbClr val="7030A0"/>
                </a:solidFill>
                <a:latin typeface="Arial Black" pitchFamily="34" charset="0"/>
              </a:rPr>
              <a:t>self-limiting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and parasites may gradually disappear.</a:t>
            </a:r>
          </a:p>
          <a:p>
            <a:pPr>
              <a:buNone/>
            </a:pPr>
            <a:endParaRPr lang="en-US" dirty="0" smtClean="0">
              <a:latin typeface="Arial Black" pitchFamily="34" charset="0"/>
            </a:endParaRPr>
          </a:p>
        </p:txBody>
      </p:sp>
      <p:pic>
        <p:nvPicPr>
          <p:cNvPr id="51201" name="Picture 1" descr="G:\bull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4625" y="1905000"/>
            <a:ext cx="2619375" cy="1743075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13222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7130753" cy="1124744"/>
          </a:xfrm>
        </p:spPr>
        <p:txBody>
          <a:bodyPr/>
          <a:lstStyle/>
          <a:p>
            <a:r>
              <a:rPr lang="en-IN" dirty="0" smtClean="0"/>
              <a:t> </a:t>
            </a:r>
            <a:r>
              <a:rPr lang="en-IN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Transmission of </a:t>
            </a:r>
            <a:r>
              <a:rPr lang="en-IN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T. foetus</a:t>
            </a:r>
            <a:endParaRPr lang="en-IN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 descr="Trichomonas | SpringerLink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7704856" cy="53998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805230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 Black" pitchFamily="34" charset="0"/>
              </a:rPr>
              <a:t>foetus</a:t>
            </a:r>
            <a: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Arial Black" pitchFamily="34" charset="0"/>
              </a:rPr>
              <a:t>Pathogenesis: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/>
              <a:t> </a:t>
            </a:r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It causes the </a:t>
            </a:r>
            <a:r>
              <a:rPr lang="en-US" sz="2800" b="1" dirty="0">
                <a:solidFill>
                  <a:srgbClr val="002060"/>
                </a:solidFill>
                <a:latin typeface="Arial Black" panose="020B0A04020102020204" pitchFamily="34" charset="0"/>
              </a:rPr>
              <a:t>specific venereal disease</a:t>
            </a:r>
            <a:r>
              <a:rPr lang="en-US" sz="2800" dirty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bovine </a:t>
            </a:r>
            <a:r>
              <a:rPr lang="en-US" sz="2800" b="1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trichomonosis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800" u="sng" dirty="0">
                <a:solidFill>
                  <a:srgbClr val="FF0000"/>
                </a:solidFill>
                <a:latin typeface="Arial Black" panose="020B0A04020102020204" pitchFamily="34" charset="0"/>
              </a:rPr>
              <a:t>or 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bovine</a:t>
            </a:r>
            <a:r>
              <a:rPr lang="en-IN" sz="2800" u="sng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trichomonad</a:t>
            </a:r>
            <a:r>
              <a:rPr lang="en-US" sz="2800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abortion </a:t>
            </a:r>
            <a:r>
              <a:rPr lang="en-US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in cattle</a:t>
            </a:r>
            <a:r>
              <a:rPr lang="en-US" sz="2800" dirty="0">
                <a:solidFill>
                  <a:srgbClr val="FF0000"/>
                </a:solidFill>
                <a:latin typeface="Arial Black" panose="020B0A04020102020204" pitchFamily="34" charset="0"/>
              </a:rPr>
              <a:t>.</a:t>
            </a:r>
            <a:endParaRPr lang="en-IN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Cows: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 smtClean="0">
                <a:latin typeface="Arial Black" pitchFamily="34" charset="0"/>
              </a:rPr>
              <a:t> 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Vaginitis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endometritis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placentitis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with detachment of the placental membranes and death of the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foetus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which lead to an </a:t>
            </a:r>
            <a:r>
              <a:rPr lang="en-US" sz="2000" u="sng" dirty="0" smtClean="0">
                <a:solidFill>
                  <a:srgbClr val="002060"/>
                </a:solidFill>
                <a:latin typeface="Arial Black" pitchFamily="34" charset="0"/>
              </a:rPr>
              <a:t>early abortion </a:t>
            </a:r>
            <a:r>
              <a:rPr lang="en-US" u="sng" dirty="0" smtClean="0">
                <a:solidFill>
                  <a:srgbClr val="002060"/>
                </a:solidFill>
                <a:latin typeface="Arial Black" pitchFamily="34" charset="0"/>
              </a:rPr>
              <a:t>usually 8-16 weeks after the infected service</a:t>
            </a:r>
            <a:r>
              <a:rPr lang="en-US" u="sng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02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Tritrichomonas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foetus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>
                <a:latin typeface="Arial Black" pitchFamily="34" charset="0"/>
              </a:rPr>
              <a:t>Pathogenesis:</a:t>
            </a:r>
          </a:p>
          <a:p>
            <a:pPr>
              <a:buNone/>
            </a:pPr>
            <a:r>
              <a:rPr lang="en-US" sz="3000" dirty="0" smtClean="0">
                <a:latin typeface="Arial Black" pitchFamily="34" charset="0"/>
              </a:rPr>
              <a:t>    </a:t>
            </a: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Cows: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Sometimes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foetus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and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foetal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membrane retained leading to purulent </a:t>
            </a:r>
            <a:r>
              <a:rPr lang="en-US" sz="2400" dirty="0" err="1" smtClean="0">
                <a:solidFill>
                  <a:srgbClr val="00B0F0"/>
                </a:solidFill>
                <a:latin typeface="Arial Black" pitchFamily="34" charset="0"/>
              </a:rPr>
              <a:t>endometritis</a:t>
            </a: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When cervix is closed and corpus luteum is retained, then closed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pyometra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develops and  uterus may contains several liters of greyish-white fluid swarming with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trichomonads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, which will give the appearance of pregnancy.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In long standing case, the </a:t>
            </a:r>
            <a:r>
              <a:rPr lang="en-US" sz="2400" dirty="0" err="1" smtClean="0">
                <a:solidFill>
                  <a:srgbClr val="00B050"/>
                </a:solidFill>
                <a:latin typeface="Arial Black" pitchFamily="34" charset="0"/>
              </a:rPr>
              <a:t>trichomonads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 may disappear  from the uterine fluid so disappear is self-limiting in cows</a:t>
            </a: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52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834</TotalTime>
  <Words>779</Words>
  <Application>Microsoft Office PowerPoint</Application>
  <PresentationFormat>On-screen Show (4:3)</PresentationFormat>
  <Paragraphs>133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Wisp</vt:lpstr>
      <vt:lpstr>PowerPoint Presentation</vt:lpstr>
      <vt:lpstr> Family : Trichomonidae</vt:lpstr>
      <vt:lpstr> Family : Trichomonidae </vt:lpstr>
      <vt:lpstr>Tritrichomonas foetus </vt:lpstr>
      <vt:lpstr>Tritrichomonas foetus </vt:lpstr>
      <vt:lpstr>Tritrichomonas foetus </vt:lpstr>
      <vt:lpstr> Transmission of T. foetus</vt:lpstr>
      <vt:lpstr>Tritrichomonas foetus </vt:lpstr>
      <vt:lpstr>Tritrichomonas foetus </vt:lpstr>
      <vt:lpstr>Tritrichomonas foetus </vt:lpstr>
      <vt:lpstr>Tritrichomonas foetus </vt:lpstr>
      <vt:lpstr> Early Abortion due to  T. foetus</vt:lpstr>
      <vt:lpstr>Tritrichomonas foetus </vt:lpstr>
      <vt:lpstr>Tritrichomonas foetus </vt:lpstr>
      <vt:lpstr>Tritrichomonas foetus </vt:lpstr>
      <vt:lpstr>Trichomonas gallinae 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Haemoprotozoan diseases of Horse</dc:title>
  <dc:creator>Ajit Kumar</dc:creator>
  <cp:lastModifiedBy>Ajit Kumar</cp:lastModifiedBy>
  <cp:revision>88</cp:revision>
  <cp:lastPrinted>2019-11-21T10:56:16Z</cp:lastPrinted>
  <dcterms:created xsi:type="dcterms:W3CDTF">2019-10-15T08:59:27Z</dcterms:created>
  <dcterms:modified xsi:type="dcterms:W3CDTF">2020-05-30T06:24:12Z</dcterms:modified>
</cp:coreProperties>
</file>