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8" r:id="rId2"/>
    <p:sldId id="259" r:id="rId3"/>
    <p:sldId id="288" r:id="rId4"/>
    <p:sldId id="289" r:id="rId5"/>
    <p:sldId id="260" r:id="rId6"/>
    <p:sldId id="261" r:id="rId7"/>
    <p:sldId id="262" r:id="rId8"/>
    <p:sldId id="263" r:id="rId9"/>
    <p:sldId id="272" r:id="rId10"/>
    <p:sldId id="264" r:id="rId11"/>
    <p:sldId id="290" r:id="rId12"/>
    <p:sldId id="265" r:id="rId13"/>
    <p:sldId id="278" r:id="rId14"/>
    <p:sldId id="286" r:id="rId15"/>
    <p:sldId id="293" r:id="rId16"/>
    <p:sldId id="292" r:id="rId17"/>
    <p:sldId id="266" r:id="rId18"/>
    <p:sldId id="285" r:id="rId19"/>
    <p:sldId id="267" r:id="rId20"/>
    <p:sldId id="287" r:id="rId21"/>
    <p:sldId id="268" r:id="rId22"/>
    <p:sldId id="284" r:id="rId23"/>
    <p:sldId id="269" r:id="rId24"/>
    <p:sldId id="273" r:id="rId25"/>
    <p:sldId id="270" r:id="rId26"/>
    <p:sldId id="271" r:id="rId27"/>
    <p:sldId id="281" r:id="rId28"/>
    <p:sldId id="274" r:id="rId29"/>
    <p:sldId id="282" r:id="rId30"/>
    <p:sldId id="283" r:id="rId31"/>
    <p:sldId id="275" r:id="rId32"/>
    <p:sldId id="276" r:id="rId33"/>
    <p:sldId id="280" r:id="rId34"/>
    <p:sldId id="291" r:id="rId35"/>
    <p:sldId id="277" r:id="rId36"/>
    <p:sldId id="279"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7" d="100"/>
          <a:sy n="67" d="100"/>
        </p:scale>
        <p:origin x="-1464" y="-10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F6457F3-F7DD-4616-BD8F-429F7F158DA4}" type="datetimeFigureOut">
              <a:rPr lang="en-US" smtClean="0"/>
              <a:pPr/>
              <a:t>5/22/2020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12BFB41-32D0-4B50-B113-439D553CC664}"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ar</a:t>
            </a:r>
            <a:endParaRPr lang="en-IN" dirty="0"/>
          </a:p>
        </p:txBody>
      </p:sp>
      <p:sp>
        <p:nvSpPr>
          <p:cNvPr id="4" name="Slide Number Placeholder 3"/>
          <p:cNvSpPr>
            <a:spLocks noGrp="1"/>
          </p:cNvSpPr>
          <p:nvPr>
            <p:ph type="sldNum" sz="quarter" idx="10"/>
          </p:nvPr>
        </p:nvSpPr>
        <p:spPr/>
        <p:txBody>
          <a:bodyPr/>
          <a:lstStyle/>
          <a:p>
            <a:fld id="{912BFB41-32D0-4B50-B113-439D553CC664}" type="slidenum">
              <a:rPr lang="en-IN" smtClean="0"/>
              <a:pPr/>
              <a:t>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5/22/2020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fld id="{91EC2C53-4E2B-4A84-A06D-4C350E4BD9AA}" type="slidenum">
              <a:rPr lang="en-US"/>
              <a:pPr/>
              <a:t>1</a:t>
            </a:fld>
            <a:endParaRPr lang="en-US"/>
          </a:p>
        </p:txBody>
      </p:sp>
      <p:sp>
        <p:nvSpPr>
          <p:cNvPr id="5122" name="Rectangle 2"/>
          <p:cNvSpPr>
            <a:spLocks noGrp="1" noChangeArrowheads="1"/>
          </p:cNvSpPr>
          <p:nvPr>
            <p:ph type="title"/>
          </p:nvPr>
        </p:nvSpPr>
        <p:spPr bwMode="auto">
          <a:xfrm>
            <a:off x="457200" y="914400"/>
            <a:ext cx="8229600" cy="503238"/>
          </a:xfrm>
          <a:solidFill>
            <a:srgbClr val="FFFFFF"/>
          </a:solidFill>
          <a:ln>
            <a:miter lim="800000"/>
            <a:headEnd/>
            <a:tailEnd/>
          </a:ln>
        </p:spPr>
        <p:txBody>
          <a:bodyPr vert="horz" wrap="square" lIns="91440" tIns="45720" rIns="91440" bIns="45720" numCol="1" anchor="t" anchorCtr="0" compatLnSpc="1">
            <a:prstTxWarp prst="textNoShape">
              <a:avLst/>
            </a:prstTxWarp>
            <a:normAutofit fontScale="90000"/>
          </a:bodyPr>
          <a:lstStyle/>
          <a:p>
            <a:r>
              <a:rPr lang="en-US" sz="3200">
                <a:solidFill>
                  <a:schemeClr val="tx1"/>
                </a:solidFill>
                <a:latin typeface="Tahoma" pitchFamily="34" charset="0"/>
              </a:rPr>
              <a:t>CONTENTS</a:t>
            </a:r>
            <a:r>
              <a:rPr lang="en-US" sz="2200">
                <a:solidFill>
                  <a:schemeClr val="tx1"/>
                </a:solidFill>
                <a:latin typeface="Tahoma" pitchFamily="34" charset="0"/>
              </a:rPr>
              <a:t> </a:t>
            </a:r>
          </a:p>
        </p:txBody>
      </p:sp>
      <p:sp>
        <p:nvSpPr>
          <p:cNvPr id="5123" name="Rectangle 3"/>
          <p:cNvSpPr>
            <a:spLocks noGrp="1" noChangeArrowheads="1"/>
          </p:cNvSpPr>
          <p:nvPr>
            <p:ph type="body" idx="1"/>
          </p:nvPr>
        </p:nvSpPr>
        <p:spPr>
          <a:xfrm>
            <a:off x="457200" y="1752600"/>
            <a:ext cx="3733800" cy="4416425"/>
          </a:xfrm>
        </p:spPr>
        <p:txBody>
          <a:bodyPr>
            <a:normAutofit/>
          </a:bodyPr>
          <a:lstStyle/>
          <a:p>
            <a:pPr>
              <a:spcBef>
                <a:spcPct val="50000"/>
              </a:spcBef>
            </a:pPr>
            <a:r>
              <a:rPr lang="en-US" b="0" dirty="0"/>
              <a:t>Trypanosomosis</a:t>
            </a:r>
          </a:p>
          <a:p>
            <a:pPr>
              <a:spcBef>
                <a:spcPct val="50000"/>
              </a:spcBef>
            </a:pPr>
            <a:r>
              <a:rPr lang="en-US" b="0" dirty="0" err="1"/>
              <a:t>Theileriosis</a:t>
            </a:r>
            <a:endParaRPr lang="en-US" b="0" dirty="0"/>
          </a:p>
          <a:p>
            <a:pPr>
              <a:spcBef>
                <a:spcPct val="50000"/>
              </a:spcBef>
            </a:pPr>
            <a:r>
              <a:rPr lang="en-US" b="0" dirty="0" err="1"/>
              <a:t>Babesiosis</a:t>
            </a:r>
            <a:endParaRPr lang="en-US" b="0" dirty="0"/>
          </a:p>
          <a:p>
            <a:pPr>
              <a:spcBef>
                <a:spcPct val="50000"/>
              </a:spcBef>
            </a:pPr>
            <a:r>
              <a:rPr lang="en-US" b="0" dirty="0"/>
              <a:t>Toxoplasmosis</a:t>
            </a:r>
          </a:p>
          <a:p>
            <a:pPr>
              <a:spcBef>
                <a:spcPct val="50000"/>
              </a:spcBef>
            </a:pPr>
            <a:r>
              <a:rPr lang="en-US" b="0" dirty="0" err="1"/>
              <a:t>Coccidiosis</a:t>
            </a:r>
            <a:endParaRPr lang="en-US" b="0" dirty="0"/>
          </a:p>
          <a:p>
            <a:pPr>
              <a:spcBef>
                <a:spcPct val="50000"/>
              </a:spcBef>
            </a:pPr>
            <a:r>
              <a:rPr lang="en-US" dirty="0">
                <a:solidFill>
                  <a:srgbClr val="A50021"/>
                </a:solidFill>
                <a:effectLst>
                  <a:outerShdw blurRad="38100" dist="38100" dir="2700000" algn="tl">
                    <a:srgbClr val="C0C0C0"/>
                  </a:outerShdw>
                </a:effectLst>
                <a:cs typeface="Arial" charset="0"/>
              </a:rPr>
              <a:t>Cryptosporidiosis</a:t>
            </a:r>
          </a:p>
          <a:p>
            <a:pPr>
              <a:spcBef>
                <a:spcPct val="50000"/>
              </a:spcBef>
            </a:pPr>
            <a:endParaRPr lang="en-US" b="0" dirty="0"/>
          </a:p>
        </p:txBody>
      </p:sp>
      <p:sp>
        <p:nvSpPr>
          <p:cNvPr id="5124" name="Rectangle 4"/>
          <p:cNvSpPr>
            <a:spLocks noChangeArrowheads="1"/>
          </p:cNvSpPr>
          <p:nvPr/>
        </p:nvSpPr>
        <p:spPr bwMode="auto">
          <a:xfrm>
            <a:off x="4648200" y="2133600"/>
            <a:ext cx="4038600" cy="4035425"/>
          </a:xfrm>
          <a:prstGeom prst="rect">
            <a:avLst/>
          </a:prstGeom>
          <a:noFill/>
          <a:ln w="9525">
            <a:noFill/>
            <a:miter lim="800000"/>
            <a:headEnd/>
            <a:tailEnd/>
          </a:ln>
          <a:effectLst/>
        </p:spPr>
        <p:txBody>
          <a:bodyPr lIns="97941" tIns="48970" rIns="97941" bIns="48970"/>
          <a:lstStyle/>
          <a:p>
            <a:pPr marL="503238" indent="-503238" algn="just" defTabSz="979488" eaLnBrk="1" hangingPunct="1">
              <a:spcBef>
                <a:spcPct val="50000"/>
              </a:spcBef>
              <a:buClr>
                <a:schemeClr val="bg2"/>
              </a:buClr>
              <a:buSzPct val="70000"/>
              <a:buFont typeface="Wingdings" pitchFamily="2" charset="2"/>
              <a:buChar char="o"/>
            </a:pPr>
            <a:endParaRPr lang="en-US" sz="2400" dirty="0">
              <a:solidFill>
                <a:srgbClr val="A50021"/>
              </a:solidFill>
              <a:effectLst>
                <a:outerShdw blurRad="38100" dist="38100" dir="2700000" algn="tl">
                  <a:srgbClr val="C0C0C0"/>
                </a:outerShdw>
              </a:effectLst>
              <a:cs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A3ED13E5-A7DF-467E-A648-644FCEB2998E}" type="slidenum">
              <a:rPr lang="en-US"/>
              <a:pPr/>
              <a:t>2</a:t>
            </a:fld>
            <a:endParaRPr lang="en-US"/>
          </a:p>
        </p:txBody>
      </p:sp>
      <p:sp>
        <p:nvSpPr>
          <p:cNvPr id="7170" name="Rectangle 2"/>
          <p:cNvSpPr>
            <a:spLocks noGrp="1" noChangeArrowheads="1"/>
          </p:cNvSpPr>
          <p:nvPr>
            <p:ph type="body" idx="1"/>
          </p:nvPr>
        </p:nvSpPr>
        <p:spPr>
          <a:xfrm>
            <a:off x="533400" y="1981200"/>
            <a:ext cx="8153400" cy="3967163"/>
          </a:xfrm>
        </p:spPr>
        <p:txBody>
          <a:bodyPr>
            <a:normAutofit fontScale="85000" lnSpcReduction="10000"/>
          </a:bodyPr>
          <a:lstStyle/>
          <a:p>
            <a:pPr algn="just"/>
            <a:r>
              <a:rPr lang="en-US" b="0" dirty="0">
                <a:solidFill>
                  <a:srgbClr val="CC00CC"/>
                </a:solidFill>
              </a:rPr>
              <a:t>Trypanosomosis is an infectious disease of animals caused by protozoan parasite and characterized by emaciation, enlargement of spleen and lymph nodes, petechiae on serous membranes, ulceration on tongue and gastric mucosa and gelatinous exudate in subcutaneous region.</a:t>
            </a:r>
          </a:p>
          <a:p>
            <a:pPr>
              <a:buFont typeface="Wingdings" pitchFamily="2" charset="2"/>
              <a:buNone/>
            </a:pPr>
            <a:endParaRPr lang="en-US" b="0" dirty="0">
              <a:solidFill>
                <a:srgbClr val="CC00CC"/>
              </a:solidFill>
            </a:endParaRPr>
          </a:p>
          <a:p>
            <a:pPr>
              <a:buFont typeface="Wingdings" pitchFamily="2" charset="2"/>
              <a:buNone/>
            </a:pPr>
            <a:r>
              <a:rPr lang="en-US" b="0" dirty="0">
                <a:solidFill>
                  <a:srgbClr val="6600CC"/>
                </a:solidFill>
              </a:rPr>
              <a:t>Etiology</a:t>
            </a:r>
            <a:endParaRPr lang="en-US" b="0" i="1" dirty="0">
              <a:solidFill>
                <a:srgbClr val="6600CC"/>
              </a:solidFill>
            </a:endParaRPr>
          </a:p>
          <a:p>
            <a:r>
              <a:rPr lang="en-US" b="0" i="1" dirty="0">
                <a:solidFill>
                  <a:srgbClr val="CC0000"/>
                </a:solidFill>
              </a:rPr>
              <a:t>Trypanosoma </a:t>
            </a:r>
            <a:r>
              <a:rPr lang="en-US" b="0" i="1" dirty="0" err="1">
                <a:solidFill>
                  <a:srgbClr val="CC0000"/>
                </a:solidFill>
              </a:rPr>
              <a:t>evansi</a:t>
            </a:r>
            <a:endParaRPr lang="en-US" b="0" i="1" dirty="0">
              <a:solidFill>
                <a:srgbClr val="CC0000"/>
              </a:solidFill>
            </a:endParaRPr>
          </a:p>
        </p:txBody>
      </p:sp>
      <p:sp>
        <p:nvSpPr>
          <p:cNvPr id="7171" name="Rectangle 3"/>
          <p:cNvSpPr>
            <a:spLocks noGrp="1" noChangeArrowheads="1"/>
          </p:cNvSpPr>
          <p:nvPr>
            <p:ph type="title"/>
          </p:nvPr>
        </p:nvSpPr>
        <p:spPr bwMode="auto">
          <a:xfrm>
            <a:off x="457200" y="927100"/>
            <a:ext cx="8229600" cy="495300"/>
          </a:xfrm>
          <a:solidFill>
            <a:srgbClr val="FFFFFF"/>
          </a:solidFill>
          <a:ln>
            <a:miter lim="800000"/>
            <a:headEnd/>
            <a:tailEnd/>
          </a:ln>
        </p:spPr>
        <p:txBody>
          <a:bodyPr vert="horz" wrap="square" lIns="91440" tIns="45720" rIns="91440" bIns="45720" numCol="1" anchor="t" anchorCtr="0" compatLnSpc="1">
            <a:prstTxWarp prst="textNoShape">
              <a:avLst/>
            </a:prstTxWarp>
            <a:normAutofit fontScale="90000"/>
          </a:bodyPr>
          <a:lstStyle/>
          <a:p>
            <a:r>
              <a:rPr lang="en-US" sz="3600" dirty="0">
                <a:solidFill>
                  <a:schemeClr val="tx1"/>
                </a:solidFill>
                <a:latin typeface="Tahoma" pitchFamily="34" charset="0"/>
              </a:rPr>
              <a:t>TRYPANOSOMOSIS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F15D8CE-404E-4C96-B83C-38C6A22FE21B}"/>
              </a:ext>
            </a:extLst>
          </p:cNvPr>
          <p:cNvSpPr>
            <a:spLocks noGrp="1"/>
          </p:cNvSpPr>
          <p:nvPr>
            <p:ph type="title"/>
          </p:nvPr>
        </p:nvSpPr>
        <p:spPr/>
        <p:txBody>
          <a:bodyPr/>
          <a:lstStyle/>
          <a:p>
            <a:endParaRPr lang="en-IN"/>
          </a:p>
        </p:txBody>
      </p:sp>
      <p:pic>
        <p:nvPicPr>
          <p:cNvPr id="5" name="Content Placeholder 4">
            <a:extLst>
              <a:ext uri="{FF2B5EF4-FFF2-40B4-BE49-F238E27FC236}">
                <a16:creationId xmlns="" xmlns:a16="http://schemas.microsoft.com/office/drawing/2014/main" id="{F1B70CCA-D211-4AE7-B817-68F21D316EBE}"/>
              </a:ext>
            </a:extLst>
          </p:cNvPr>
          <p:cNvPicPr>
            <a:picLocks noGrp="1" noChangeAspect="1"/>
          </p:cNvPicPr>
          <p:nvPr>
            <p:ph idx="1"/>
          </p:nvPr>
        </p:nvPicPr>
        <p:blipFill>
          <a:blip r:embed="rId2">
            <a:extLst>
              <a:ext uri="{28A0092B-C50C-407E-A947-70E740481C1C}">
                <a14:useLocalDpi xmlns="" xmlns:a14="http://schemas.microsoft.com/office/drawing/2010/main" val="0"/>
              </a:ext>
            </a:extLst>
          </a:blip>
          <a:stretch>
            <a:fillRect/>
          </a:stretch>
        </p:blipFill>
        <p:spPr>
          <a:xfrm>
            <a:off x="1143000" y="1600200"/>
            <a:ext cx="7086600" cy="5320504"/>
          </a:xfrm>
        </p:spPr>
      </p:pic>
    </p:spTree>
    <p:extLst>
      <p:ext uri="{BB962C8B-B14F-4D97-AF65-F5344CB8AC3E}">
        <p14:creationId xmlns="" xmlns:p14="http://schemas.microsoft.com/office/powerpoint/2010/main" val="576473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A4A2F7A-3C2C-42E5-BC02-EF5B70C0736C}"/>
              </a:ext>
            </a:extLst>
          </p:cNvPr>
          <p:cNvSpPr>
            <a:spLocks noGrp="1"/>
          </p:cNvSpPr>
          <p:nvPr>
            <p:ph type="title"/>
          </p:nvPr>
        </p:nvSpPr>
        <p:spPr/>
        <p:txBody>
          <a:bodyPr/>
          <a:lstStyle/>
          <a:p>
            <a:endParaRPr lang="en-IN"/>
          </a:p>
        </p:txBody>
      </p:sp>
      <p:pic>
        <p:nvPicPr>
          <p:cNvPr id="5" name="Content Placeholder 4">
            <a:extLst>
              <a:ext uri="{FF2B5EF4-FFF2-40B4-BE49-F238E27FC236}">
                <a16:creationId xmlns="" xmlns:a16="http://schemas.microsoft.com/office/drawing/2014/main" id="{134599AF-37D9-4C64-BA2F-6C469DE11F9D}"/>
              </a:ext>
            </a:extLst>
          </p:cNvPr>
          <p:cNvPicPr>
            <a:picLocks noGrp="1" noChangeAspect="1"/>
          </p:cNvPicPr>
          <p:nvPr>
            <p:ph idx="1"/>
          </p:nvPr>
        </p:nvPicPr>
        <p:blipFill>
          <a:blip r:embed="rId2">
            <a:extLst>
              <a:ext uri="{28A0092B-C50C-407E-A947-70E740481C1C}">
                <a14:useLocalDpi xmlns="" xmlns:a14="http://schemas.microsoft.com/office/drawing/2010/main" val="0"/>
              </a:ext>
            </a:extLst>
          </a:blip>
          <a:stretch>
            <a:fillRect/>
          </a:stretch>
        </p:blipFill>
        <p:spPr>
          <a:xfrm>
            <a:off x="457200" y="1600200"/>
            <a:ext cx="8229600" cy="4983162"/>
          </a:xfrm>
        </p:spPr>
      </p:pic>
    </p:spTree>
    <p:extLst>
      <p:ext uri="{BB962C8B-B14F-4D97-AF65-F5344CB8AC3E}">
        <p14:creationId xmlns="" xmlns:p14="http://schemas.microsoft.com/office/powerpoint/2010/main" val="4151522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72FBDA2D-47B7-4196-AFAA-DDC54B75E865}" type="slidenum">
              <a:rPr lang="en-US"/>
              <a:pPr/>
              <a:t>5</a:t>
            </a:fld>
            <a:endParaRPr lang="en-US"/>
          </a:p>
        </p:txBody>
      </p:sp>
      <p:sp>
        <p:nvSpPr>
          <p:cNvPr id="8194" name="Rectangle 2"/>
          <p:cNvSpPr>
            <a:spLocks noGrp="1" noChangeArrowheads="1"/>
          </p:cNvSpPr>
          <p:nvPr>
            <p:ph type="body" idx="1"/>
          </p:nvPr>
        </p:nvSpPr>
        <p:spPr>
          <a:xfrm>
            <a:off x="533400" y="1600200"/>
            <a:ext cx="8229600" cy="4648200"/>
          </a:xfrm>
        </p:spPr>
        <p:txBody>
          <a:bodyPr>
            <a:normAutofit fontScale="85000" lnSpcReduction="10000"/>
          </a:bodyPr>
          <a:lstStyle/>
          <a:p>
            <a:pPr algn="just">
              <a:buFont typeface="Wingdings" pitchFamily="2" charset="2"/>
              <a:buNone/>
            </a:pPr>
            <a:r>
              <a:rPr lang="en-US" dirty="0">
                <a:solidFill>
                  <a:srgbClr val="6600CC"/>
                </a:solidFill>
              </a:rPr>
              <a:t>Pathogenesis</a:t>
            </a:r>
          </a:p>
          <a:p>
            <a:pPr algn="just"/>
            <a:r>
              <a:rPr lang="en-US" b="0" dirty="0">
                <a:solidFill>
                  <a:srgbClr val="CC0000"/>
                </a:solidFill>
              </a:rPr>
              <a:t>Transmitted through bite of flies like </a:t>
            </a:r>
            <a:r>
              <a:rPr lang="en-US" b="0" dirty="0" err="1">
                <a:solidFill>
                  <a:srgbClr val="CC0000"/>
                </a:solidFill>
              </a:rPr>
              <a:t>Tabanus</a:t>
            </a:r>
            <a:r>
              <a:rPr lang="en-US" b="0" dirty="0">
                <a:solidFill>
                  <a:srgbClr val="CC0000"/>
                </a:solidFill>
              </a:rPr>
              <a:t>, </a:t>
            </a:r>
            <a:r>
              <a:rPr lang="en-US" b="0" dirty="0" err="1">
                <a:solidFill>
                  <a:srgbClr val="CC0000"/>
                </a:solidFill>
              </a:rPr>
              <a:t>Stomoxys</a:t>
            </a:r>
            <a:r>
              <a:rPr lang="en-US" b="0" dirty="0">
                <a:solidFill>
                  <a:srgbClr val="CC0000"/>
                </a:solidFill>
              </a:rPr>
              <a:t>, </a:t>
            </a:r>
            <a:r>
              <a:rPr lang="en-US" b="0" dirty="0" err="1">
                <a:solidFill>
                  <a:srgbClr val="CC0000"/>
                </a:solidFill>
              </a:rPr>
              <a:t>Haematopota</a:t>
            </a:r>
            <a:r>
              <a:rPr lang="en-US" b="0" dirty="0">
                <a:solidFill>
                  <a:srgbClr val="CC0000"/>
                </a:solidFill>
              </a:rPr>
              <a:t> etc.</a:t>
            </a:r>
            <a:r>
              <a:rPr lang="en-US" b="0" dirty="0">
                <a:solidFill>
                  <a:srgbClr val="6600CC"/>
                </a:solidFill>
              </a:rPr>
              <a:t> </a:t>
            </a:r>
          </a:p>
          <a:p>
            <a:pPr algn="just"/>
            <a:r>
              <a:rPr lang="en-US" b="0" dirty="0">
                <a:solidFill>
                  <a:srgbClr val="009900"/>
                </a:solidFill>
              </a:rPr>
              <a:t>Carrier animals remain as potential source of infection</a:t>
            </a:r>
          </a:p>
          <a:p>
            <a:pPr algn="just"/>
            <a:r>
              <a:rPr lang="en-US" b="0" dirty="0">
                <a:solidFill>
                  <a:srgbClr val="0000FF"/>
                </a:solidFill>
              </a:rPr>
              <a:t>Trypanosomes multiply in blood stream by binary fission leading to </a:t>
            </a:r>
            <a:r>
              <a:rPr lang="en-US" b="0" dirty="0" err="1">
                <a:solidFill>
                  <a:srgbClr val="0000FF"/>
                </a:solidFill>
              </a:rPr>
              <a:t>parasitaemia</a:t>
            </a:r>
            <a:endParaRPr lang="en-US" b="0" dirty="0">
              <a:solidFill>
                <a:srgbClr val="0000FF"/>
              </a:solidFill>
            </a:endParaRPr>
          </a:p>
          <a:p>
            <a:pPr algn="just"/>
            <a:r>
              <a:rPr lang="en-US" b="0" dirty="0">
                <a:solidFill>
                  <a:srgbClr val="F69200"/>
                </a:solidFill>
              </a:rPr>
              <a:t>Parasites has variable surface glycoproteins which cause continuous exposure of immune system leading to hyperplasia of spleen and lymph nodes</a:t>
            </a:r>
          </a:p>
          <a:p>
            <a:pPr algn="just"/>
            <a:r>
              <a:rPr lang="en-US" b="0" dirty="0">
                <a:solidFill>
                  <a:srgbClr val="CC0000"/>
                </a:solidFill>
              </a:rPr>
              <a:t>In chronic cases, due to formation of antigen- antibody complexes glomerulonephritis and vasculitis is seen</a:t>
            </a:r>
          </a:p>
        </p:txBody>
      </p:sp>
      <p:sp>
        <p:nvSpPr>
          <p:cNvPr id="8195" name="Rectangle 3"/>
          <p:cNvSpPr>
            <a:spLocks noChangeArrowheads="1"/>
          </p:cNvSpPr>
          <p:nvPr/>
        </p:nvSpPr>
        <p:spPr bwMode="auto">
          <a:xfrm>
            <a:off x="457200" y="901700"/>
            <a:ext cx="8229600" cy="609600"/>
          </a:xfrm>
          <a:prstGeom prst="rect">
            <a:avLst/>
          </a:prstGeom>
          <a:solidFill>
            <a:srgbClr val="FFFFFF"/>
          </a:solidFill>
          <a:ln w="9525">
            <a:noFill/>
            <a:miter lim="800000"/>
            <a:headEnd/>
            <a:tailEnd/>
          </a:ln>
        </p:spPr>
        <p:txBody>
          <a:bodyPr/>
          <a:lstStyle/>
          <a:p>
            <a:pPr algn="ctr" defTabSz="979488" eaLnBrk="1" hangingPunct="1"/>
            <a:r>
              <a:rPr lang="en-US" b="1" dirty="0">
                <a:effectLst>
                  <a:outerShdw blurRad="38100" dist="38100" dir="2700000" algn="tl">
                    <a:srgbClr val="C0C0C0"/>
                  </a:outerShdw>
                </a:effectLst>
                <a:cs typeface="Arial" charset="0"/>
              </a:rPr>
              <a:t>TRYPANOSOMOSIS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04640A91-90A5-4F4D-AABF-3B2053AA00BE}" type="slidenum">
              <a:rPr lang="en-US"/>
              <a:pPr/>
              <a:t>6</a:t>
            </a:fld>
            <a:endParaRPr lang="en-US"/>
          </a:p>
        </p:txBody>
      </p:sp>
      <p:sp>
        <p:nvSpPr>
          <p:cNvPr id="9218" name="Rectangle 2"/>
          <p:cNvSpPr>
            <a:spLocks noGrp="1" noChangeArrowheads="1"/>
          </p:cNvSpPr>
          <p:nvPr>
            <p:ph type="body" idx="1"/>
          </p:nvPr>
        </p:nvSpPr>
        <p:spPr>
          <a:xfrm>
            <a:off x="457200" y="1839913"/>
            <a:ext cx="8229600" cy="4113212"/>
          </a:xfrm>
        </p:spPr>
        <p:txBody>
          <a:bodyPr>
            <a:normAutofit fontScale="85000" lnSpcReduction="10000"/>
          </a:bodyPr>
          <a:lstStyle/>
          <a:p>
            <a:pPr>
              <a:lnSpc>
                <a:spcPct val="155000"/>
              </a:lnSpc>
              <a:buFont typeface="Wingdings" pitchFamily="2" charset="2"/>
              <a:buNone/>
            </a:pPr>
            <a:r>
              <a:rPr lang="en-US" dirty="0">
                <a:solidFill>
                  <a:srgbClr val="6600CC"/>
                </a:solidFill>
              </a:rPr>
              <a:t>Characteristic Symptoms</a:t>
            </a:r>
          </a:p>
          <a:p>
            <a:pPr>
              <a:lnSpc>
                <a:spcPct val="155000"/>
              </a:lnSpc>
            </a:pPr>
            <a:r>
              <a:rPr lang="en-US" b="0" dirty="0">
                <a:solidFill>
                  <a:srgbClr val="CC0000"/>
                </a:solidFill>
              </a:rPr>
              <a:t>High fever (105-107°F)</a:t>
            </a:r>
          </a:p>
          <a:p>
            <a:pPr>
              <a:lnSpc>
                <a:spcPct val="155000"/>
              </a:lnSpc>
            </a:pPr>
            <a:r>
              <a:rPr lang="en-US" b="0" dirty="0" err="1">
                <a:solidFill>
                  <a:srgbClr val="009900"/>
                </a:solidFill>
              </a:rPr>
              <a:t>Dyspnoea</a:t>
            </a:r>
            <a:endParaRPr lang="en-US" b="0" dirty="0">
              <a:solidFill>
                <a:srgbClr val="009900"/>
              </a:solidFill>
            </a:endParaRPr>
          </a:p>
          <a:p>
            <a:pPr>
              <a:lnSpc>
                <a:spcPct val="155000"/>
              </a:lnSpc>
            </a:pPr>
            <a:r>
              <a:rPr lang="en-US" b="0" dirty="0">
                <a:solidFill>
                  <a:srgbClr val="0000FF"/>
                </a:solidFill>
              </a:rPr>
              <a:t>Paraplegia, emaciation</a:t>
            </a:r>
          </a:p>
          <a:p>
            <a:pPr>
              <a:lnSpc>
                <a:spcPct val="155000"/>
              </a:lnSpc>
            </a:pPr>
            <a:r>
              <a:rPr lang="en-US" b="0" dirty="0" err="1">
                <a:solidFill>
                  <a:srgbClr val="FF9900"/>
                </a:solidFill>
              </a:rPr>
              <a:t>Oedema</a:t>
            </a:r>
            <a:r>
              <a:rPr lang="en-US" b="0" dirty="0">
                <a:solidFill>
                  <a:srgbClr val="FF9900"/>
                </a:solidFill>
              </a:rPr>
              <a:t> in dependent parts of body</a:t>
            </a:r>
          </a:p>
          <a:p>
            <a:pPr>
              <a:lnSpc>
                <a:spcPct val="155000"/>
              </a:lnSpc>
            </a:pPr>
            <a:r>
              <a:rPr lang="en-US" b="0" dirty="0">
                <a:solidFill>
                  <a:srgbClr val="CC0000"/>
                </a:solidFill>
              </a:rPr>
              <a:t>Conjunctivitis, keratitis</a:t>
            </a:r>
          </a:p>
        </p:txBody>
      </p:sp>
      <p:sp>
        <p:nvSpPr>
          <p:cNvPr id="9219" name="Rectangle 3"/>
          <p:cNvSpPr>
            <a:spLocks noChangeArrowheads="1"/>
          </p:cNvSpPr>
          <p:nvPr/>
        </p:nvSpPr>
        <p:spPr bwMode="auto">
          <a:xfrm>
            <a:off x="457200" y="901700"/>
            <a:ext cx="8229600" cy="609600"/>
          </a:xfrm>
          <a:prstGeom prst="rect">
            <a:avLst/>
          </a:prstGeom>
          <a:solidFill>
            <a:srgbClr val="FFFFFF"/>
          </a:solidFill>
          <a:ln w="9525">
            <a:noFill/>
            <a:miter lim="800000"/>
            <a:headEnd/>
            <a:tailEnd/>
          </a:ln>
        </p:spPr>
        <p:txBody>
          <a:bodyPr/>
          <a:lstStyle/>
          <a:p>
            <a:pPr algn="ctr" defTabSz="979488" eaLnBrk="1" hangingPunct="1"/>
            <a:r>
              <a:rPr lang="en-US" b="1" dirty="0">
                <a:effectLst>
                  <a:outerShdw blurRad="38100" dist="38100" dir="2700000" algn="tl">
                    <a:srgbClr val="C0C0C0"/>
                  </a:outerShdw>
                </a:effectLst>
                <a:cs typeface="Arial" charset="0"/>
              </a:rPr>
              <a:t>TRYPANOSOMOSIS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E2D6D6F6-DF89-401F-845E-921BE200D0F9}" type="slidenum">
              <a:rPr lang="en-US"/>
              <a:pPr/>
              <a:t>7</a:t>
            </a:fld>
            <a:endParaRPr lang="en-US"/>
          </a:p>
        </p:txBody>
      </p:sp>
      <p:sp>
        <p:nvSpPr>
          <p:cNvPr id="10242" name="Rectangle 2"/>
          <p:cNvSpPr>
            <a:spLocks noGrp="1" noChangeArrowheads="1"/>
          </p:cNvSpPr>
          <p:nvPr>
            <p:ph type="body" idx="1"/>
          </p:nvPr>
        </p:nvSpPr>
        <p:spPr>
          <a:xfrm>
            <a:off x="457200" y="1789113"/>
            <a:ext cx="8229600" cy="4113212"/>
          </a:xfrm>
        </p:spPr>
        <p:txBody>
          <a:bodyPr/>
          <a:lstStyle/>
          <a:p>
            <a:pPr>
              <a:buFont typeface="Wingdings" pitchFamily="2" charset="2"/>
              <a:buNone/>
            </a:pPr>
            <a:r>
              <a:rPr lang="en-US" sz="2800">
                <a:solidFill>
                  <a:srgbClr val="6600CC"/>
                </a:solidFill>
              </a:rPr>
              <a:t>Macroscopic features</a:t>
            </a:r>
          </a:p>
          <a:p>
            <a:r>
              <a:rPr lang="en-US" sz="2800" b="0">
                <a:solidFill>
                  <a:srgbClr val="CC0000"/>
                </a:solidFill>
              </a:rPr>
              <a:t>Emaciated carcass</a:t>
            </a:r>
          </a:p>
          <a:p>
            <a:r>
              <a:rPr lang="en-US" sz="2800" b="0">
                <a:solidFill>
                  <a:srgbClr val="009900"/>
                </a:solidFill>
              </a:rPr>
              <a:t>Enlargement of spleen and lymph nodes</a:t>
            </a:r>
          </a:p>
          <a:p>
            <a:r>
              <a:rPr lang="en-US" sz="2800" b="0">
                <a:solidFill>
                  <a:srgbClr val="0000FF"/>
                </a:solidFill>
              </a:rPr>
              <a:t>Gelatinous exudate in subcutaneous region</a:t>
            </a:r>
          </a:p>
          <a:p>
            <a:r>
              <a:rPr lang="en-US" sz="2800" b="0">
                <a:solidFill>
                  <a:srgbClr val="FF9900"/>
                </a:solidFill>
              </a:rPr>
              <a:t>Ulcerative keratitis</a:t>
            </a:r>
          </a:p>
          <a:p>
            <a:r>
              <a:rPr lang="en-US" sz="2800" b="0">
                <a:solidFill>
                  <a:srgbClr val="CC0000"/>
                </a:solidFill>
              </a:rPr>
              <a:t>Congestion of abomasum and intestines</a:t>
            </a:r>
          </a:p>
          <a:p>
            <a:r>
              <a:rPr lang="en-US" sz="2800" b="0">
                <a:solidFill>
                  <a:srgbClr val="000000"/>
                </a:solidFill>
              </a:rPr>
              <a:t>Petechiae on kidneys, liver and heart </a:t>
            </a:r>
          </a:p>
          <a:p>
            <a:r>
              <a:rPr lang="en-US" sz="2800" b="0">
                <a:solidFill>
                  <a:srgbClr val="6600CC"/>
                </a:solidFill>
              </a:rPr>
              <a:t>Ulcers in tongue and abomasum.</a:t>
            </a:r>
          </a:p>
        </p:txBody>
      </p:sp>
      <p:sp>
        <p:nvSpPr>
          <p:cNvPr id="10243" name="Rectangle 3"/>
          <p:cNvSpPr>
            <a:spLocks noChangeArrowheads="1"/>
          </p:cNvSpPr>
          <p:nvPr/>
        </p:nvSpPr>
        <p:spPr bwMode="auto">
          <a:xfrm>
            <a:off x="457200" y="901700"/>
            <a:ext cx="8229600" cy="609600"/>
          </a:xfrm>
          <a:prstGeom prst="rect">
            <a:avLst/>
          </a:prstGeom>
          <a:solidFill>
            <a:srgbClr val="FFFFFF"/>
          </a:solidFill>
          <a:ln w="9525">
            <a:noFill/>
            <a:miter lim="800000"/>
            <a:headEnd/>
            <a:tailEnd/>
          </a:ln>
        </p:spPr>
        <p:txBody>
          <a:bodyPr/>
          <a:lstStyle/>
          <a:p>
            <a:pPr algn="ctr" defTabSz="979488" eaLnBrk="1" hangingPunct="1"/>
            <a:r>
              <a:rPr lang="en-US" b="1" dirty="0">
                <a:effectLst>
                  <a:outerShdw blurRad="38100" dist="38100" dir="2700000" algn="tl">
                    <a:srgbClr val="C0C0C0"/>
                  </a:outerShdw>
                </a:effectLst>
                <a:cs typeface="Arial" charset="0"/>
              </a:rPr>
              <a:t>TRYPANOSOMOSIS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3"/>
          <p:cNvSpPr>
            <a:spLocks noGrp="1"/>
          </p:cNvSpPr>
          <p:nvPr>
            <p:ph type="sldNum" sz="quarter" idx="10"/>
          </p:nvPr>
        </p:nvSpPr>
        <p:spPr/>
        <p:txBody>
          <a:bodyPr/>
          <a:lstStyle/>
          <a:p>
            <a:fld id="{22A73C34-9648-457D-85C1-20C52600A884}" type="slidenum">
              <a:rPr lang="en-US"/>
              <a:pPr/>
              <a:t>8</a:t>
            </a:fld>
            <a:endParaRPr lang="en-US"/>
          </a:p>
        </p:txBody>
      </p:sp>
      <p:sp>
        <p:nvSpPr>
          <p:cNvPr id="11266" name="Rectangle 2"/>
          <p:cNvSpPr>
            <a:spLocks noGrp="1" noChangeArrowheads="1"/>
          </p:cNvSpPr>
          <p:nvPr>
            <p:ph type="body" idx="1"/>
          </p:nvPr>
        </p:nvSpPr>
        <p:spPr>
          <a:xfrm>
            <a:off x="457200" y="1752600"/>
            <a:ext cx="5257800" cy="4416425"/>
          </a:xfrm>
        </p:spPr>
        <p:txBody>
          <a:bodyPr>
            <a:normAutofit fontScale="85000" lnSpcReduction="10000"/>
          </a:bodyPr>
          <a:lstStyle/>
          <a:p>
            <a:pPr>
              <a:lnSpc>
                <a:spcPct val="130000"/>
              </a:lnSpc>
              <a:buFont typeface="Wingdings" pitchFamily="2" charset="2"/>
              <a:buNone/>
            </a:pPr>
            <a:r>
              <a:rPr lang="en-US">
                <a:solidFill>
                  <a:srgbClr val="6600CC"/>
                </a:solidFill>
              </a:rPr>
              <a:t>Microscopic features</a:t>
            </a:r>
          </a:p>
          <a:p>
            <a:pPr>
              <a:lnSpc>
                <a:spcPct val="130000"/>
              </a:lnSpc>
            </a:pPr>
            <a:r>
              <a:rPr lang="en-US" b="0">
                <a:solidFill>
                  <a:srgbClr val="CC0000"/>
                </a:solidFill>
              </a:rPr>
              <a:t>Presence of flagellate parasite in blood smear</a:t>
            </a:r>
          </a:p>
          <a:p>
            <a:pPr>
              <a:lnSpc>
                <a:spcPct val="130000"/>
              </a:lnSpc>
            </a:pPr>
            <a:r>
              <a:rPr lang="en-US" b="0">
                <a:solidFill>
                  <a:srgbClr val="009900"/>
                </a:solidFill>
              </a:rPr>
              <a:t>Hyperplasia of lymphoid follicles in lymph nodes and spleen</a:t>
            </a:r>
          </a:p>
          <a:p>
            <a:pPr>
              <a:lnSpc>
                <a:spcPct val="130000"/>
              </a:lnSpc>
            </a:pPr>
            <a:r>
              <a:rPr lang="en-US" b="0">
                <a:solidFill>
                  <a:srgbClr val="0000FF"/>
                </a:solidFill>
              </a:rPr>
              <a:t>Congestion in intestines</a:t>
            </a:r>
          </a:p>
          <a:p>
            <a:pPr>
              <a:lnSpc>
                <a:spcPct val="130000"/>
              </a:lnSpc>
            </a:pPr>
            <a:r>
              <a:rPr lang="en-US" b="0">
                <a:solidFill>
                  <a:srgbClr val="FF9900"/>
                </a:solidFill>
              </a:rPr>
              <a:t>Erosion and ulcers in abomasum.</a:t>
            </a:r>
          </a:p>
        </p:txBody>
      </p:sp>
      <p:grpSp>
        <p:nvGrpSpPr>
          <p:cNvPr id="2" name="Group 3"/>
          <p:cNvGrpSpPr>
            <a:grpSpLocks/>
          </p:cNvGrpSpPr>
          <p:nvPr/>
        </p:nvGrpSpPr>
        <p:grpSpPr bwMode="auto">
          <a:xfrm>
            <a:off x="5765800" y="2362200"/>
            <a:ext cx="2895600" cy="2362200"/>
            <a:chOff x="3384" y="3168"/>
            <a:chExt cx="4320" cy="2880"/>
          </a:xfrm>
        </p:grpSpPr>
        <p:pic>
          <p:nvPicPr>
            <p:cNvPr id="11268" name="Picture 4" descr="a 19"/>
            <p:cNvPicPr preferRelativeResize="0">
              <a:picLocks noChangeAspect="1" noChangeArrowheads="1"/>
            </p:cNvPicPr>
            <p:nvPr/>
          </p:nvPicPr>
          <p:blipFill>
            <a:blip r:embed="rId2"/>
            <a:srcRect/>
            <a:stretch>
              <a:fillRect/>
            </a:stretch>
          </p:blipFill>
          <p:spPr bwMode="auto">
            <a:xfrm>
              <a:off x="3384" y="3168"/>
              <a:ext cx="4320" cy="2880"/>
            </a:xfrm>
            <a:prstGeom prst="rect">
              <a:avLst/>
            </a:prstGeom>
            <a:noFill/>
            <a:ln w="9525">
              <a:noFill/>
              <a:miter lim="800000"/>
              <a:headEnd/>
              <a:tailEnd/>
            </a:ln>
          </p:spPr>
        </p:pic>
        <p:sp>
          <p:nvSpPr>
            <p:cNvPr id="11269" name="Line 5"/>
            <p:cNvSpPr>
              <a:spLocks noChangeShapeType="1"/>
            </p:cNvSpPr>
            <p:nvPr/>
          </p:nvSpPr>
          <p:spPr bwMode="auto">
            <a:xfrm flipV="1">
              <a:off x="4884" y="3948"/>
              <a:ext cx="600" cy="180"/>
            </a:xfrm>
            <a:prstGeom prst="line">
              <a:avLst/>
            </a:prstGeom>
            <a:noFill/>
            <a:ln w="9525">
              <a:solidFill>
                <a:srgbClr val="000000"/>
              </a:solidFill>
              <a:round/>
              <a:headEnd/>
              <a:tailEnd type="triangle" w="med" len="med"/>
            </a:ln>
          </p:spPr>
          <p:txBody>
            <a:bodyPr/>
            <a:lstStyle/>
            <a:p>
              <a:endParaRPr lang="en-IN"/>
            </a:p>
          </p:txBody>
        </p:sp>
        <p:sp>
          <p:nvSpPr>
            <p:cNvPr id="11270" name="Line 6"/>
            <p:cNvSpPr>
              <a:spLocks noChangeShapeType="1"/>
            </p:cNvSpPr>
            <p:nvPr/>
          </p:nvSpPr>
          <p:spPr bwMode="auto">
            <a:xfrm flipH="1" flipV="1">
              <a:off x="4104" y="5508"/>
              <a:ext cx="360" cy="180"/>
            </a:xfrm>
            <a:prstGeom prst="line">
              <a:avLst/>
            </a:prstGeom>
            <a:noFill/>
            <a:ln w="9525">
              <a:solidFill>
                <a:srgbClr val="000000"/>
              </a:solidFill>
              <a:round/>
              <a:headEnd/>
              <a:tailEnd type="triangle" w="med" len="med"/>
            </a:ln>
          </p:spPr>
          <p:txBody>
            <a:bodyPr/>
            <a:lstStyle/>
            <a:p>
              <a:endParaRPr lang="en-IN"/>
            </a:p>
          </p:txBody>
        </p:sp>
      </p:grpSp>
      <p:sp>
        <p:nvSpPr>
          <p:cNvPr id="11271" name="Rectangle 7"/>
          <p:cNvSpPr>
            <a:spLocks noChangeArrowheads="1"/>
          </p:cNvSpPr>
          <p:nvPr/>
        </p:nvSpPr>
        <p:spPr bwMode="auto">
          <a:xfrm>
            <a:off x="457200" y="901700"/>
            <a:ext cx="8229600" cy="609600"/>
          </a:xfrm>
          <a:prstGeom prst="rect">
            <a:avLst/>
          </a:prstGeom>
          <a:solidFill>
            <a:srgbClr val="FFFFFF"/>
          </a:solidFill>
          <a:ln w="9525">
            <a:noFill/>
            <a:miter lim="800000"/>
            <a:headEnd/>
            <a:tailEnd/>
          </a:ln>
        </p:spPr>
        <p:txBody>
          <a:bodyPr/>
          <a:lstStyle/>
          <a:p>
            <a:pPr algn="ctr" defTabSz="979488" eaLnBrk="1" hangingPunct="1"/>
            <a:r>
              <a:rPr lang="en-US" b="1" dirty="0">
                <a:effectLst>
                  <a:outerShdw blurRad="38100" dist="38100" dir="2700000" algn="tl">
                    <a:srgbClr val="C0C0C0"/>
                  </a:outerShdw>
                </a:effectLst>
                <a:cs typeface="Arial" charset="0"/>
              </a:rPr>
              <a:t>TRYPANOSOMOSIS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Trypanosoma in Blood Samer </a:t>
            </a:r>
            <a:br>
              <a:rPr lang="en-US" dirty="0"/>
            </a:br>
            <a:endParaRPr lang="en-IN" dirty="0"/>
          </a:p>
        </p:txBody>
      </p:sp>
      <p:pic>
        <p:nvPicPr>
          <p:cNvPr id="1026" name="Picture 2"/>
          <p:cNvPicPr>
            <a:picLocks noGrp="1" noChangeAspect="1" noChangeArrowheads="1"/>
          </p:cNvPicPr>
          <p:nvPr>
            <p:ph idx="1"/>
          </p:nvPr>
        </p:nvPicPr>
        <p:blipFill>
          <a:blip r:embed="rId2"/>
          <a:srcRect/>
          <a:stretch>
            <a:fillRect/>
          </a:stretch>
        </p:blipFill>
        <p:spPr bwMode="auto">
          <a:xfrm>
            <a:off x="685800" y="1551781"/>
            <a:ext cx="8229600" cy="4849019"/>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EF8063C1-0F32-4DDF-97F3-0ED22493E72F}" type="slidenum">
              <a:rPr lang="en-US"/>
              <a:pPr/>
              <a:t>10</a:t>
            </a:fld>
            <a:endParaRPr lang="en-US"/>
          </a:p>
        </p:txBody>
      </p:sp>
      <p:sp>
        <p:nvSpPr>
          <p:cNvPr id="12290" name="Rectangle 2"/>
          <p:cNvSpPr>
            <a:spLocks noGrp="1" noChangeArrowheads="1"/>
          </p:cNvSpPr>
          <p:nvPr>
            <p:ph type="body" idx="1"/>
          </p:nvPr>
        </p:nvSpPr>
        <p:spPr/>
        <p:txBody>
          <a:bodyPr/>
          <a:lstStyle/>
          <a:p>
            <a:pPr>
              <a:buFont typeface="Wingdings" pitchFamily="2" charset="2"/>
              <a:buNone/>
            </a:pPr>
            <a:r>
              <a:rPr lang="en-US" sz="2800">
                <a:solidFill>
                  <a:srgbClr val="6600CC"/>
                </a:solidFill>
              </a:rPr>
              <a:t>Diagnosis</a:t>
            </a:r>
          </a:p>
          <a:p>
            <a:r>
              <a:rPr lang="en-US" b="0">
                <a:solidFill>
                  <a:srgbClr val="CC0000"/>
                </a:solidFill>
              </a:rPr>
              <a:t>Demonstration of protozoan parasite in blood smear</a:t>
            </a:r>
          </a:p>
          <a:p>
            <a:r>
              <a:rPr lang="en-US" b="0">
                <a:solidFill>
                  <a:srgbClr val="009900"/>
                </a:solidFill>
              </a:rPr>
              <a:t>Symptoms and lesions</a:t>
            </a:r>
          </a:p>
          <a:p>
            <a:r>
              <a:rPr lang="en-US" b="0">
                <a:solidFill>
                  <a:srgbClr val="0000FF"/>
                </a:solidFill>
              </a:rPr>
              <a:t>Immunodiagnostic tests for demonstration of antigen /antibody</a:t>
            </a:r>
          </a:p>
          <a:p>
            <a:pPr lvl="1"/>
            <a:r>
              <a:rPr lang="en-US">
                <a:solidFill>
                  <a:srgbClr val="6600CC"/>
                </a:solidFill>
              </a:rPr>
              <a:t>ELISA</a:t>
            </a:r>
          </a:p>
        </p:txBody>
      </p:sp>
      <p:sp>
        <p:nvSpPr>
          <p:cNvPr id="12291" name="Rectangle 3"/>
          <p:cNvSpPr>
            <a:spLocks noChangeArrowheads="1"/>
          </p:cNvSpPr>
          <p:nvPr/>
        </p:nvSpPr>
        <p:spPr bwMode="auto">
          <a:xfrm>
            <a:off x="457200" y="901700"/>
            <a:ext cx="8229600" cy="609600"/>
          </a:xfrm>
          <a:prstGeom prst="rect">
            <a:avLst/>
          </a:prstGeom>
          <a:solidFill>
            <a:srgbClr val="FFFFFF"/>
          </a:solidFill>
          <a:ln w="9525">
            <a:noFill/>
            <a:miter lim="800000"/>
            <a:headEnd/>
            <a:tailEnd/>
          </a:ln>
        </p:spPr>
        <p:txBody>
          <a:bodyPr/>
          <a:lstStyle/>
          <a:p>
            <a:pPr algn="ctr" defTabSz="979488" eaLnBrk="1" hangingPunct="1"/>
            <a:r>
              <a:rPr lang="en-US" b="1" dirty="0">
                <a:effectLst>
                  <a:outerShdw blurRad="38100" dist="38100" dir="2700000" algn="tl">
                    <a:srgbClr val="C0C0C0"/>
                  </a:outerShdw>
                </a:effectLst>
                <a:cs typeface="Arial" charset="0"/>
              </a:rPr>
              <a:t>TRYPANOSOMOSIS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B213E67-05AF-48BE-802E-6DA972144E8C}"/>
              </a:ext>
            </a:extLst>
          </p:cNvPr>
          <p:cNvSpPr>
            <a:spLocks noGrp="1"/>
          </p:cNvSpPr>
          <p:nvPr>
            <p:ph type="title"/>
          </p:nvPr>
        </p:nvSpPr>
        <p:spPr/>
        <p:txBody>
          <a:bodyPr/>
          <a:lstStyle/>
          <a:p>
            <a:endParaRPr lang="en-IN"/>
          </a:p>
        </p:txBody>
      </p:sp>
      <p:pic>
        <p:nvPicPr>
          <p:cNvPr id="5" name="Content Placeholder 4">
            <a:extLst>
              <a:ext uri="{FF2B5EF4-FFF2-40B4-BE49-F238E27FC236}">
                <a16:creationId xmlns="" xmlns:a16="http://schemas.microsoft.com/office/drawing/2014/main" id="{F8632505-1CA7-4A1C-8899-3857D0B2A557}"/>
              </a:ext>
            </a:extLst>
          </p:cNvPr>
          <p:cNvPicPr>
            <a:picLocks noGrp="1" noChangeAspect="1"/>
          </p:cNvPicPr>
          <p:nvPr>
            <p:ph idx="1"/>
          </p:nvPr>
        </p:nvPicPr>
        <p:blipFill>
          <a:blip r:embed="rId2">
            <a:extLst>
              <a:ext uri="{28A0092B-C50C-407E-A947-70E740481C1C}">
                <a14:useLocalDpi xmlns="" xmlns:a14="http://schemas.microsoft.com/office/drawing/2010/main" val="0"/>
              </a:ext>
            </a:extLst>
          </a:blip>
          <a:stretch>
            <a:fillRect/>
          </a:stretch>
        </p:blipFill>
        <p:spPr>
          <a:xfrm>
            <a:off x="914400" y="1600200"/>
            <a:ext cx="7620000" cy="4724400"/>
          </a:xfrm>
        </p:spPr>
      </p:pic>
    </p:spTree>
    <p:extLst>
      <p:ext uri="{BB962C8B-B14F-4D97-AF65-F5344CB8AC3E}">
        <p14:creationId xmlns="" xmlns:p14="http://schemas.microsoft.com/office/powerpoint/2010/main" val="1719592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F0A8678B-1AE1-4A10-9442-5DA93D61F034}" type="slidenum">
              <a:rPr lang="en-US"/>
              <a:pPr/>
              <a:t>12</a:t>
            </a:fld>
            <a:endParaRPr lang="en-US"/>
          </a:p>
        </p:txBody>
      </p:sp>
      <p:sp>
        <p:nvSpPr>
          <p:cNvPr id="13314" name="Rectangle 2"/>
          <p:cNvSpPr>
            <a:spLocks noGrp="1" noChangeArrowheads="1"/>
          </p:cNvSpPr>
          <p:nvPr>
            <p:ph type="title"/>
          </p:nvPr>
        </p:nvSpPr>
        <p:spPr bwMode="auto">
          <a:xfrm>
            <a:off x="457200" y="914400"/>
            <a:ext cx="8229600" cy="533400"/>
          </a:xfrm>
          <a:solidFill>
            <a:srgbClr val="FFFFFF"/>
          </a:solidFill>
          <a:ln>
            <a:miter lim="800000"/>
            <a:headEnd/>
            <a:tailEnd/>
          </a:ln>
        </p:spPr>
        <p:txBody>
          <a:bodyPr vert="horz" wrap="square" lIns="91440" tIns="45720" rIns="91440" bIns="45720" numCol="1" anchor="t" anchorCtr="0" compatLnSpc="1">
            <a:prstTxWarp prst="textNoShape">
              <a:avLst/>
            </a:prstTxWarp>
            <a:normAutofit fontScale="90000"/>
          </a:bodyPr>
          <a:lstStyle/>
          <a:p>
            <a:r>
              <a:rPr lang="en-US" sz="3600">
                <a:solidFill>
                  <a:schemeClr val="accent2"/>
                </a:solidFill>
                <a:latin typeface="Tahoma" pitchFamily="34" charset="0"/>
              </a:rPr>
              <a:t>THEILERIOSIS</a:t>
            </a:r>
          </a:p>
        </p:txBody>
      </p:sp>
      <p:sp>
        <p:nvSpPr>
          <p:cNvPr id="13315" name="Rectangle 3"/>
          <p:cNvSpPr>
            <a:spLocks noGrp="1" noChangeArrowheads="1"/>
          </p:cNvSpPr>
          <p:nvPr>
            <p:ph type="body" idx="1"/>
          </p:nvPr>
        </p:nvSpPr>
        <p:spPr>
          <a:xfrm>
            <a:off x="457200" y="1981200"/>
            <a:ext cx="8229600" cy="3351213"/>
          </a:xfrm>
        </p:spPr>
        <p:txBody>
          <a:bodyPr>
            <a:normAutofit fontScale="92500" lnSpcReduction="20000"/>
          </a:bodyPr>
          <a:lstStyle/>
          <a:p>
            <a:r>
              <a:rPr lang="en-US" b="0" dirty="0" err="1">
                <a:solidFill>
                  <a:srgbClr val="CC00CC"/>
                </a:solidFill>
              </a:rPr>
              <a:t>Theileriosis</a:t>
            </a:r>
            <a:r>
              <a:rPr lang="en-US" b="0" dirty="0">
                <a:solidFill>
                  <a:srgbClr val="CC00CC"/>
                </a:solidFill>
              </a:rPr>
              <a:t> is an infectious disease of animals caused by protozoan parasite and characterized by enlargement of lymph nodes, pulmonary </a:t>
            </a:r>
            <a:r>
              <a:rPr lang="en-US" b="0" dirty="0" err="1">
                <a:solidFill>
                  <a:srgbClr val="CC00CC"/>
                </a:solidFill>
              </a:rPr>
              <a:t>oedema</a:t>
            </a:r>
            <a:r>
              <a:rPr lang="en-US" b="0" dirty="0">
                <a:solidFill>
                  <a:srgbClr val="CC00CC"/>
                </a:solidFill>
              </a:rPr>
              <a:t>, </a:t>
            </a:r>
            <a:r>
              <a:rPr lang="en-US" b="0" dirty="0" err="1">
                <a:solidFill>
                  <a:srgbClr val="CC00CC"/>
                </a:solidFill>
              </a:rPr>
              <a:t>haemorrhage</a:t>
            </a:r>
            <a:r>
              <a:rPr lang="en-US" b="0" dirty="0">
                <a:solidFill>
                  <a:srgbClr val="CC00CC"/>
                </a:solidFill>
              </a:rPr>
              <a:t> in kidneys and liver, ulcers in </a:t>
            </a:r>
            <a:r>
              <a:rPr lang="en-US" b="0" dirty="0" err="1">
                <a:solidFill>
                  <a:srgbClr val="CC00CC"/>
                </a:solidFill>
              </a:rPr>
              <a:t>abomasum</a:t>
            </a:r>
            <a:r>
              <a:rPr lang="en-US" b="0" dirty="0">
                <a:solidFill>
                  <a:srgbClr val="CC00CC"/>
                </a:solidFill>
              </a:rPr>
              <a:t> and catarrhal enteritis. </a:t>
            </a:r>
          </a:p>
          <a:p>
            <a:pPr>
              <a:buFont typeface="Wingdings" pitchFamily="2" charset="2"/>
              <a:buNone/>
            </a:pPr>
            <a:endParaRPr lang="en-US" dirty="0">
              <a:solidFill>
                <a:srgbClr val="CC00CC"/>
              </a:solidFill>
            </a:endParaRPr>
          </a:p>
          <a:p>
            <a:pPr>
              <a:buFont typeface="Wingdings" pitchFamily="2" charset="2"/>
              <a:buNone/>
            </a:pPr>
            <a:r>
              <a:rPr lang="en-US" dirty="0">
                <a:solidFill>
                  <a:srgbClr val="6600CC"/>
                </a:solidFill>
              </a:rPr>
              <a:t>Etiology</a:t>
            </a:r>
            <a:endParaRPr lang="en-US" i="1" dirty="0">
              <a:solidFill>
                <a:srgbClr val="6600CC"/>
              </a:solidFill>
            </a:endParaRPr>
          </a:p>
          <a:p>
            <a:r>
              <a:rPr lang="en-US" b="0" i="1" dirty="0" err="1">
                <a:solidFill>
                  <a:srgbClr val="CC0000"/>
                </a:solidFill>
              </a:rPr>
              <a:t>Theileria</a:t>
            </a:r>
            <a:r>
              <a:rPr lang="en-US" b="0" i="1" dirty="0">
                <a:solidFill>
                  <a:srgbClr val="CC0000"/>
                </a:solidFill>
              </a:rPr>
              <a:t> </a:t>
            </a:r>
            <a:r>
              <a:rPr lang="en-US" b="0" i="1" dirty="0" err="1">
                <a:solidFill>
                  <a:srgbClr val="CC0000"/>
                </a:solidFill>
              </a:rPr>
              <a:t>annulata</a:t>
            </a:r>
            <a:endParaRPr lang="en-US" b="0" i="1" dirty="0">
              <a:solidFill>
                <a:srgbClr val="CC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r>
              <a:rPr lang="fi-FI" dirty="0"/>
              <a:t>T. parva</a:t>
            </a:r>
            <a:endParaRPr lang="en-IN" dirty="0"/>
          </a:p>
          <a:p>
            <a:r>
              <a:rPr lang="en-IN" dirty="0"/>
              <a:t>T. </a:t>
            </a:r>
            <a:r>
              <a:rPr lang="en-IN" dirty="0" err="1"/>
              <a:t>mutans</a:t>
            </a:r>
            <a:r>
              <a:rPr lang="en-IN" dirty="0"/>
              <a:t>,</a:t>
            </a:r>
          </a:p>
          <a:p>
            <a:r>
              <a:rPr lang="en-IN" dirty="0"/>
              <a:t> T. </a:t>
            </a:r>
            <a:r>
              <a:rPr lang="en-IN" dirty="0" err="1"/>
              <a:t>velifera</a:t>
            </a:r>
            <a:r>
              <a:rPr lang="en-IN" dirty="0"/>
              <a:t>,</a:t>
            </a:r>
          </a:p>
          <a:p>
            <a:r>
              <a:rPr lang="en-IN" dirty="0"/>
              <a:t> T. </a:t>
            </a:r>
            <a:r>
              <a:rPr lang="en-IN" dirty="0" err="1"/>
              <a:t>taurotragi</a:t>
            </a:r>
            <a:r>
              <a:rPr lang="en-IN" dirty="0"/>
              <a:t> and</a:t>
            </a:r>
          </a:p>
          <a:p>
            <a:r>
              <a:rPr lang="en-IN" dirty="0"/>
              <a:t> T. </a:t>
            </a:r>
            <a:r>
              <a:rPr lang="en-IN" dirty="0" err="1"/>
              <a:t>buffeli</a:t>
            </a:r>
            <a:r>
              <a:rPr lang="en-IN" dirty="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10242" name="Picture 2"/>
          <p:cNvPicPr>
            <a:picLocks noGrp="1" noChangeAspect="1" noChangeArrowheads="1"/>
          </p:cNvPicPr>
          <p:nvPr>
            <p:ph idx="1"/>
          </p:nvPr>
        </p:nvPicPr>
        <p:blipFill>
          <a:blip r:embed="rId2"/>
          <a:srcRect/>
          <a:stretch>
            <a:fillRect/>
          </a:stretch>
        </p:blipFill>
        <p:spPr bwMode="auto">
          <a:xfrm>
            <a:off x="914400" y="1600200"/>
            <a:ext cx="7696199" cy="5029200"/>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3074" name="Picture 2"/>
          <p:cNvPicPr>
            <a:picLocks noGrp="1" noChangeAspect="1" noChangeArrowheads="1"/>
          </p:cNvPicPr>
          <p:nvPr>
            <p:ph idx="1"/>
          </p:nvPr>
        </p:nvPicPr>
        <p:blipFill>
          <a:blip r:embed="rId2"/>
          <a:srcRect/>
          <a:stretch>
            <a:fillRect/>
          </a:stretch>
        </p:blipFill>
        <p:spPr bwMode="auto">
          <a:xfrm>
            <a:off x="1" y="205582"/>
            <a:ext cx="9144000" cy="6500018"/>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2050" name="Picture 2"/>
          <p:cNvPicPr>
            <a:picLocks noGrp="1" noChangeAspect="1" noChangeArrowheads="1"/>
          </p:cNvPicPr>
          <p:nvPr>
            <p:ph idx="1"/>
          </p:nvPr>
        </p:nvPicPr>
        <p:blipFill>
          <a:blip r:embed="rId2"/>
          <a:srcRect/>
          <a:stretch>
            <a:fillRect/>
          </a:stretch>
        </p:blipFill>
        <p:spPr bwMode="auto">
          <a:xfrm>
            <a:off x="-262194" y="0"/>
            <a:ext cx="9406194" cy="6858000"/>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06983C95-FC5E-430D-9266-31BF828FC8AB}" type="slidenum">
              <a:rPr lang="en-US"/>
              <a:pPr/>
              <a:t>17</a:t>
            </a:fld>
            <a:endParaRPr lang="en-US"/>
          </a:p>
        </p:txBody>
      </p:sp>
      <p:sp>
        <p:nvSpPr>
          <p:cNvPr id="14338" name="Rectangle 2"/>
          <p:cNvSpPr>
            <a:spLocks noGrp="1" noChangeArrowheads="1"/>
          </p:cNvSpPr>
          <p:nvPr>
            <p:ph type="body" idx="1"/>
          </p:nvPr>
        </p:nvSpPr>
        <p:spPr>
          <a:xfrm>
            <a:off x="533400" y="1739900"/>
            <a:ext cx="8153400" cy="4267200"/>
          </a:xfrm>
        </p:spPr>
        <p:txBody>
          <a:bodyPr/>
          <a:lstStyle/>
          <a:p>
            <a:pPr>
              <a:spcBef>
                <a:spcPct val="30000"/>
              </a:spcBef>
              <a:buFont typeface="Wingdings" pitchFamily="2" charset="2"/>
              <a:buNone/>
            </a:pPr>
            <a:r>
              <a:rPr lang="en-US" sz="2800">
                <a:solidFill>
                  <a:srgbClr val="6600CC"/>
                </a:solidFill>
              </a:rPr>
              <a:t>Pathogenesis </a:t>
            </a:r>
          </a:p>
          <a:p>
            <a:pPr>
              <a:spcBef>
                <a:spcPct val="30000"/>
              </a:spcBef>
            </a:pPr>
            <a:r>
              <a:rPr lang="en-US" sz="2600" b="0">
                <a:solidFill>
                  <a:srgbClr val="CC0000"/>
                </a:solidFill>
              </a:rPr>
              <a:t>Transmitted through bite of ticks of genus Hyalomma</a:t>
            </a:r>
          </a:p>
          <a:p>
            <a:pPr>
              <a:spcBef>
                <a:spcPct val="30000"/>
              </a:spcBef>
            </a:pPr>
            <a:r>
              <a:rPr lang="en-US" sz="2600" b="0">
                <a:solidFill>
                  <a:srgbClr val="009900"/>
                </a:solidFill>
              </a:rPr>
              <a:t>Transmitted mechanically by inoculation of blood and tissue suspension made from spleen, lymph nodes and liver of infected animals</a:t>
            </a:r>
          </a:p>
          <a:p>
            <a:pPr>
              <a:spcBef>
                <a:spcPct val="30000"/>
              </a:spcBef>
            </a:pPr>
            <a:r>
              <a:rPr lang="en-US" sz="2600" b="0">
                <a:solidFill>
                  <a:srgbClr val="0000FF"/>
                </a:solidFill>
              </a:rPr>
              <a:t>After entry the organism at sporozoit stage remains in blood circulation and enters in erythrocytes but they don’t multiply</a:t>
            </a:r>
          </a:p>
        </p:txBody>
      </p:sp>
      <p:sp>
        <p:nvSpPr>
          <p:cNvPr id="14339" name="Rectangle 3"/>
          <p:cNvSpPr>
            <a:spLocks noGrp="1" noChangeArrowheads="1"/>
          </p:cNvSpPr>
          <p:nvPr>
            <p:ph type="title"/>
          </p:nvPr>
        </p:nvSpPr>
        <p:spPr bwMode="auto">
          <a:xfrm>
            <a:off x="457200" y="914400"/>
            <a:ext cx="8229600" cy="533400"/>
          </a:xfrm>
          <a:solidFill>
            <a:srgbClr val="FFFFFF"/>
          </a:solidFill>
          <a:ln>
            <a:miter lim="800000"/>
            <a:headEnd/>
            <a:tailEnd/>
          </a:ln>
        </p:spPr>
        <p:txBody>
          <a:bodyPr vert="horz" wrap="square" lIns="91440" tIns="45720" rIns="91440" bIns="45720" numCol="1" anchor="t" anchorCtr="0" compatLnSpc="1">
            <a:prstTxWarp prst="textNoShape">
              <a:avLst/>
            </a:prstTxWarp>
            <a:normAutofit fontScale="90000"/>
          </a:bodyPr>
          <a:lstStyle/>
          <a:p>
            <a:r>
              <a:rPr lang="en-US" sz="3600">
                <a:solidFill>
                  <a:schemeClr val="tx1"/>
                </a:solidFill>
                <a:effectLst/>
                <a:latin typeface="Tahoma" pitchFamily="34" charset="0"/>
              </a:rPr>
              <a:t>THEILERIOSIS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9218" name="Picture 2"/>
          <p:cNvPicPr>
            <a:picLocks noGrp="1" noChangeAspect="1" noChangeArrowheads="1"/>
          </p:cNvPicPr>
          <p:nvPr>
            <p:ph idx="1"/>
          </p:nvPr>
        </p:nvPicPr>
        <p:blipFill>
          <a:blip r:embed="rId2"/>
          <a:srcRect/>
          <a:stretch>
            <a:fillRect/>
          </a:stretch>
        </p:blipFill>
        <p:spPr bwMode="auto">
          <a:xfrm>
            <a:off x="533401" y="1600200"/>
            <a:ext cx="8153400" cy="5257800"/>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767E47EB-AE7C-41D0-9F54-D5D1C701C6C2}" type="slidenum">
              <a:rPr lang="en-US"/>
              <a:pPr/>
              <a:t>19</a:t>
            </a:fld>
            <a:endParaRPr lang="en-US"/>
          </a:p>
        </p:txBody>
      </p:sp>
      <p:sp>
        <p:nvSpPr>
          <p:cNvPr id="15362" name="Rectangle 2"/>
          <p:cNvSpPr>
            <a:spLocks noGrp="1" noChangeArrowheads="1"/>
          </p:cNvSpPr>
          <p:nvPr>
            <p:ph type="body" idx="1"/>
          </p:nvPr>
        </p:nvSpPr>
        <p:spPr>
          <a:xfrm>
            <a:off x="457200" y="1814513"/>
            <a:ext cx="8229600" cy="4281487"/>
          </a:xfrm>
        </p:spPr>
        <p:txBody>
          <a:bodyPr/>
          <a:lstStyle/>
          <a:p>
            <a:pPr>
              <a:buFont typeface="Wingdings" pitchFamily="2" charset="2"/>
              <a:buNone/>
            </a:pPr>
            <a:r>
              <a:rPr lang="en-US" sz="2800" dirty="0">
                <a:solidFill>
                  <a:srgbClr val="6600CC"/>
                </a:solidFill>
              </a:rPr>
              <a:t>Pathogenesis </a:t>
            </a:r>
          </a:p>
          <a:p>
            <a:r>
              <a:rPr lang="en-US" sz="2600" b="0" dirty="0">
                <a:solidFill>
                  <a:srgbClr val="CC0000"/>
                </a:solidFill>
              </a:rPr>
              <a:t>Multiplication occurs in lymphocytes where it forms schizonts</a:t>
            </a:r>
          </a:p>
          <a:p>
            <a:r>
              <a:rPr lang="en-US" sz="2600" b="0" dirty="0">
                <a:solidFill>
                  <a:srgbClr val="009900"/>
                </a:solidFill>
              </a:rPr>
              <a:t>Infected lymphocytes are ruptured and schizonts are released and other lymphocytes are affected</a:t>
            </a:r>
          </a:p>
          <a:p>
            <a:r>
              <a:rPr lang="en-US" sz="2600" b="0" dirty="0">
                <a:solidFill>
                  <a:srgbClr val="0000FF"/>
                </a:solidFill>
              </a:rPr>
              <a:t>Later some schizonts are differentiated into </a:t>
            </a:r>
            <a:r>
              <a:rPr lang="en-US" sz="2600" b="0" dirty="0" err="1">
                <a:solidFill>
                  <a:srgbClr val="0000FF"/>
                </a:solidFill>
              </a:rPr>
              <a:t>merozoites</a:t>
            </a:r>
            <a:endParaRPr lang="en-US" sz="2600" b="0" dirty="0">
              <a:solidFill>
                <a:srgbClr val="0000FF"/>
              </a:solidFill>
            </a:endParaRPr>
          </a:p>
          <a:p>
            <a:r>
              <a:rPr lang="en-US" sz="2600" b="0" dirty="0">
                <a:solidFill>
                  <a:srgbClr val="FF9900"/>
                </a:solidFill>
              </a:rPr>
              <a:t>Rapidly multiplying schizonts are causing severe damage to lymphoid cells through their </a:t>
            </a:r>
            <a:r>
              <a:rPr lang="en-US" sz="2600" b="0" dirty="0" err="1">
                <a:solidFill>
                  <a:srgbClr val="FF9900"/>
                </a:solidFill>
              </a:rPr>
              <a:t>lysis</a:t>
            </a:r>
            <a:r>
              <a:rPr lang="en-US" sz="2600" b="0" dirty="0">
                <a:solidFill>
                  <a:srgbClr val="FF9900"/>
                </a:solidFill>
              </a:rPr>
              <a:t>. </a:t>
            </a:r>
          </a:p>
        </p:txBody>
      </p:sp>
      <p:sp>
        <p:nvSpPr>
          <p:cNvPr id="15363" name="Rectangle 3"/>
          <p:cNvSpPr>
            <a:spLocks noGrp="1" noChangeArrowheads="1"/>
          </p:cNvSpPr>
          <p:nvPr>
            <p:ph type="title"/>
          </p:nvPr>
        </p:nvSpPr>
        <p:spPr bwMode="auto">
          <a:xfrm>
            <a:off x="457200" y="914400"/>
            <a:ext cx="8229600" cy="533400"/>
          </a:xfrm>
          <a:solidFill>
            <a:srgbClr val="FFFFFF"/>
          </a:solidFill>
          <a:ln>
            <a:miter lim="800000"/>
            <a:headEnd/>
            <a:tailEnd/>
          </a:ln>
        </p:spPr>
        <p:txBody>
          <a:bodyPr vert="horz" wrap="square" lIns="91440" tIns="45720" rIns="91440" bIns="45720" numCol="1" anchor="t" anchorCtr="0" compatLnSpc="1">
            <a:prstTxWarp prst="textNoShape">
              <a:avLst/>
            </a:prstTxWarp>
            <a:normAutofit fontScale="90000"/>
          </a:bodyPr>
          <a:lstStyle/>
          <a:p>
            <a:r>
              <a:rPr lang="en-US" sz="3600">
                <a:solidFill>
                  <a:schemeClr val="tx1"/>
                </a:solidFill>
                <a:effectLst/>
                <a:latin typeface="Tahoma" pitchFamily="34" charset="0"/>
              </a:rPr>
              <a:t>THEILERIOSIS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r>
              <a:rPr lang="en-IN" dirty="0"/>
              <a:t>Lymphocyte stage: - In lymphocytes, </a:t>
            </a:r>
            <a:r>
              <a:rPr lang="en-IN" dirty="0" err="1"/>
              <a:t>schizonts</a:t>
            </a:r>
            <a:r>
              <a:rPr lang="en-IN" dirty="0"/>
              <a:t>, also known as Koch’s blue bodies, are formed. Then these </a:t>
            </a:r>
            <a:r>
              <a:rPr lang="en-IN" dirty="0" err="1"/>
              <a:t>schizonts</a:t>
            </a:r>
            <a:r>
              <a:rPr lang="en-IN"/>
              <a:t> multiply, replicating the parasites and allow disease to proliferate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45D833E6-96F1-4E6E-96FC-25D3524C9CCB}" type="slidenum">
              <a:rPr lang="en-US"/>
              <a:pPr/>
              <a:t>21</a:t>
            </a:fld>
            <a:endParaRPr lang="en-US"/>
          </a:p>
        </p:txBody>
      </p:sp>
      <p:sp>
        <p:nvSpPr>
          <p:cNvPr id="16386" name="Rectangle 2"/>
          <p:cNvSpPr>
            <a:spLocks noGrp="1" noChangeArrowheads="1"/>
          </p:cNvSpPr>
          <p:nvPr>
            <p:ph type="body" idx="1"/>
          </p:nvPr>
        </p:nvSpPr>
        <p:spPr>
          <a:xfrm>
            <a:off x="609600" y="2128838"/>
            <a:ext cx="8001000" cy="4006850"/>
          </a:xfrm>
        </p:spPr>
        <p:txBody>
          <a:bodyPr/>
          <a:lstStyle/>
          <a:p>
            <a:pPr>
              <a:lnSpc>
                <a:spcPct val="180000"/>
              </a:lnSpc>
              <a:buFont typeface="Wingdings" pitchFamily="2" charset="2"/>
              <a:buNone/>
            </a:pPr>
            <a:r>
              <a:rPr lang="en-US" sz="2800">
                <a:solidFill>
                  <a:srgbClr val="6600CC"/>
                </a:solidFill>
              </a:rPr>
              <a:t>Characteristic Symptoms</a:t>
            </a:r>
          </a:p>
          <a:p>
            <a:pPr>
              <a:lnSpc>
                <a:spcPct val="180000"/>
              </a:lnSpc>
            </a:pPr>
            <a:r>
              <a:rPr lang="en-US" sz="2800" b="0">
                <a:solidFill>
                  <a:srgbClr val="CC0000"/>
                </a:solidFill>
              </a:rPr>
              <a:t>High fever (105-107°F)</a:t>
            </a:r>
          </a:p>
          <a:p>
            <a:pPr>
              <a:lnSpc>
                <a:spcPct val="180000"/>
              </a:lnSpc>
            </a:pPr>
            <a:r>
              <a:rPr lang="en-US" sz="2800" b="0">
                <a:solidFill>
                  <a:srgbClr val="009900"/>
                </a:solidFill>
              </a:rPr>
              <a:t>Anemia</a:t>
            </a:r>
          </a:p>
          <a:p>
            <a:pPr>
              <a:lnSpc>
                <a:spcPct val="180000"/>
              </a:lnSpc>
            </a:pPr>
            <a:r>
              <a:rPr lang="en-US" sz="2800" b="0">
                <a:solidFill>
                  <a:srgbClr val="0000FF"/>
                </a:solidFill>
              </a:rPr>
              <a:t>Enlargement of superficial lymph nodes</a:t>
            </a:r>
          </a:p>
        </p:txBody>
      </p:sp>
      <p:sp>
        <p:nvSpPr>
          <p:cNvPr id="16387" name="Rectangle 3"/>
          <p:cNvSpPr>
            <a:spLocks noChangeArrowheads="1"/>
          </p:cNvSpPr>
          <p:nvPr/>
        </p:nvSpPr>
        <p:spPr bwMode="auto">
          <a:xfrm>
            <a:off x="457200" y="914400"/>
            <a:ext cx="8229600" cy="533400"/>
          </a:xfrm>
          <a:prstGeom prst="rect">
            <a:avLst/>
          </a:prstGeom>
          <a:solidFill>
            <a:srgbClr val="FFFFFF"/>
          </a:solidFill>
          <a:ln w="9525">
            <a:noFill/>
            <a:miter lim="800000"/>
            <a:headEnd/>
            <a:tailEnd/>
          </a:ln>
        </p:spPr>
        <p:txBody>
          <a:bodyPr/>
          <a:lstStyle/>
          <a:p>
            <a:pPr algn="ctr" defTabSz="979488" eaLnBrk="1" hangingPunct="1"/>
            <a:r>
              <a:rPr lang="en-US" b="1">
                <a:solidFill>
                  <a:schemeClr val="accent2"/>
                </a:solidFill>
                <a:effectLst>
                  <a:outerShdw blurRad="38100" dist="38100" dir="2700000" algn="tl">
                    <a:srgbClr val="C0C0C0"/>
                  </a:outerShdw>
                </a:effectLst>
                <a:cs typeface="Arial" charset="0"/>
              </a:rPr>
              <a:t>THEILERIOSIS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8194" name="Picture 2"/>
          <p:cNvPicPr>
            <a:picLocks noGrp="1" noChangeAspect="1" noChangeArrowheads="1"/>
          </p:cNvPicPr>
          <p:nvPr>
            <p:ph idx="1"/>
          </p:nvPr>
        </p:nvPicPr>
        <p:blipFill>
          <a:blip r:embed="rId2"/>
          <a:srcRect/>
          <a:stretch>
            <a:fillRect/>
          </a:stretch>
        </p:blipFill>
        <p:spPr bwMode="auto">
          <a:xfrm>
            <a:off x="533400" y="1600200"/>
            <a:ext cx="8077199" cy="4953000"/>
          </a:xfrm>
          <a:prstGeom prst="rect">
            <a:avLst/>
          </a:prstGeom>
          <a:noFill/>
          <a:ln w="9525">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402102F0-6AC9-48F1-86CB-550464306CD7}" type="slidenum">
              <a:rPr lang="en-US"/>
              <a:pPr/>
              <a:t>23</a:t>
            </a:fld>
            <a:endParaRPr lang="en-US"/>
          </a:p>
        </p:txBody>
      </p:sp>
      <p:sp>
        <p:nvSpPr>
          <p:cNvPr id="17410" name="Rectangle 2"/>
          <p:cNvSpPr>
            <a:spLocks noGrp="1" noChangeArrowheads="1"/>
          </p:cNvSpPr>
          <p:nvPr>
            <p:ph type="body" idx="1"/>
          </p:nvPr>
        </p:nvSpPr>
        <p:spPr>
          <a:xfrm>
            <a:off x="457200" y="1676400"/>
            <a:ext cx="8229600" cy="4343400"/>
          </a:xfrm>
        </p:spPr>
        <p:txBody>
          <a:bodyPr/>
          <a:lstStyle/>
          <a:p>
            <a:pPr>
              <a:lnSpc>
                <a:spcPct val="125000"/>
              </a:lnSpc>
              <a:buFont typeface="Wingdings" pitchFamily="2" charset="2"/>
              <a:buNone/>
            </a:pPr>
            <a:r>
              <a:rPr lang="en-US" sz="2800">
                <a:solidFill>
                  <a:srgbClr val="6600CC"/>
                </a:solidFill>
              </a:rPr>
              <a:t>Macroscopic features</a:t>
            </a:r>
          </a:p>
          <a:p>
            <a:pPr>
              <a:lnSpc>
                <a:spcPct val="125000"/>
              </a:lnSpc>
            </a:pPr>
            <a:r>
              <a:rPr lang="en-US" sz="2800" b="0">
                <a:solidFill>
                  <a:srgbClr val="CC0000"/>
                </a:solidFill>
              </a:rPr>
              <a:t>Anemia</a:t>
            </a:r>
          </a:p>
          <a:p>
            <a:pPr>
              <a:lnSpc>
                <a:spcPct val="125000"/>
              </a:lnSpc>
            </a:pPr>
            <a:r>
              <a:rPr lang="en-US" sz="2800" b="0">
                <a:solidFill>
                  <a:srgbClr val="009900"/>
                </a:solidFill>
              </a:rPr>
              <a:t>Pulmonary oedema</a:t>
            </a:r>
          </a:p>
          <a:p>
            <a:pPr>
              <a:lnSpc>
                <a:spcPct val="125000"/>
              </a:lnSpc>
            </a:pPr>
            <a:r>
              <a:rPr lang="en-US" sz="2800" b="0">
                <a:solidFill>
                  <a:srgbClr val="0000FF"/>
                </a:solidFill>
              </a:rPr>
              <a:t>Enlargement of lymph nodes and spleen</a:t>
            </a:r>
          </a:p>
          <a:p>
            <a:pPr>
              <a:lnSpc>
                <a:spcPct val="125000"/>
              </a:lnSpc>
            </a:pPr>
            <a:r>
              <a:rPr lang="en-US" sz="2800" b="0">
                <a:solidFill>
                  <a:srgbClr val="F69200"/>
                </a:solidFill>
              </a:rPr>
              <a:t>Erosions and ulcers in abomasum</a:t>
            </a:r>
          </a:p>
          <a:p>
            <a:pPr>
              <a:lnSpc>
                <a:spcPct val="125000"/>
              </a:lnSpc>
            </a:pPr>
            <a:r>
              <a:rPr lang="en-US" sz="2800" b="0">
                <a:solidFill>
                  <a:schemeClr val="bg2"/>
                </a:solidFill>
              </a:rPr>
              <a:t>Haemorrhage in epicardium</a:t>
            </a:r>
          </a:p>
          <a:p>
            <a:pPr>
              <a:lnSpc>
                <a:spcPct val="125000"/>
              </a:lnSpc>
            </a:pPr>
            <a:r>
              <a:rPr lang="en-US" sz="2800" b="0">
                <a:solidFill>
                  <a:srgbClr val="000000"/>
                </a:solidFill>
              </a:rPr>
              <a:t>Catarrhal enteritis</a:t>
            </a:r>
          </a:p>
        </p:txBody>
      </p:sp>
      <p:sp>
        <p:nvSpPr>
          <p:cNvPr id="17411" name="Rectangle 3"/>
          <p:cNvSpPr>
            <a:spLocks noChangeArrowheads="1"/>
          </p:cNvSpPr>
          <p:nvPr/>
        </p:nvSpPr>
        <p:spPr bwMode="auto">
          <a:xfrm>
            <a:off x="457200" y="914400"/>
            <a:ext cx="8229600" cy="533400"/>
          </a:xfrm>
          <a:prstGeom prst="rect">
            <a:avLst/>
          </a:prstGeom>
          <a:solidFill>
            <a:srgbClr val="FFFFFF"/>
          </a:solidFill>
          <a:ln w="9525">
            <a:noFill/>
            <a:miter lim="800000"/>
            <a:headEnd/>
            <a:tailEnd/>
          </a:ln>
        </p:spPr>
        <p:txBody>
          <a:bodyPr/>
          <a:lstStyle/>
          <a:p>
            <a:pPr algn="ctr" defTabSz="979488" eaLnBrk="1" hangingPunct="1"/>
            <a:r>
              <a:rPr lang="en-US" b="1">
                <a:solidFill>
                  <a:schemeClr val="accent2"/>
                </a:solidFill>
                <a:effectLst>
                  <a:outerShdw blurRad="38100" dist="38100" dir="2700000" algn="tl">
                    <a:srgbClr val="C0C0C0"/>
                  </a:outerShdw>
                </a:effectLst>
                <a:cs typeface="Arial" charset="0"/>
              </a:rPr>
              <a:t>THEILERIOSIS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rmAutofit fontScale="92500" lnSpcReduction="10000"/>
          </a:bodyPr>
          <a:lstStyle/>
          <a:p>
            <a:pPr algn="just"/>
            <a:r>
              <a:rPr lang="en-IN" dirty="0"/>
              <a:t>Haemorrhages and ulceration may be seen throughout the gastrointestinal tract – particularly in the </a:t>
            </a:r>
            <a:r>
              <a:rPr lang="en-IN" dirty="0" err="1"/>
              <a:t>pyloris</a:t>
            </a:r>
            <a:r>
              <a:rPr lang="en-IN" dirty="0"/>
              <a:t> part of the </a:t>
            </a:r>
            <a:r>
              <a:rPr lang="en-IN" dirty="0" err="1"/>
              <a:t>abomasum</a:t>
            </a:r>
            <a:r>
              <a:rPr lang="en-IN" dirty="0"/>
              <a:t>, where necrosis of </a:t>
            </a:r>
            <a:r>
              <a:rPr lang="en-IN" dirty="0" err="1"/>
              <a:t>Peyer's</a:t>
            </a:r>
            <a:r>
              <a:rPr lang="en-IN" dirty="0"/>
              <a:t> patches can be observed </a:t>
            </a:r>
          </a:p>
          <a:p>
            <a:pPr algn="just">
              <a:buNone/>
            </a:pPr>
            <a:r>
              <a:rPr lang="en-IN" dirty="0"/>
              <a:t>• The most striking changes are seen in the lungs; in most cases, interlobular emphysema and severe pulmonary oedema appear, the lungs are reddened and filled with fluid and the trachea and bronchi are filled with fluid and froth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3"/>
          <p:cNvSpPr>
            <a:spLocks noGrp="1"/>
          </p:cNvSpPr>
          <p:nvPr>
            <p:ph type="sldNum" sz="quarter" idx="10"/>
          </p:nvPr>
        </p:nvSpPr>
        <p:spPr/>
        <p:txBody>
          <a:bodyPr/>
          <a:lstStyle/>
          <a:p>
            <a:fld id="{4A43214C-3DCE-40CF-91E4-C25FBAFD1D39}" type="slidenum">
              <a:rPr lang="en-US"/>
              <a:pPr/>
              <a:t>25</a:t>
            </a:fld>
            <a:endParaRPr lang="en-US"/>
          </a:p>
        </p:txBody>
      </p:sp>
      <p:sp>
        <p:nvSpPr>
          <p:cNvPr id="18434" name="Rectangle 2"/>
          <p:cNvSpPr>
            <a:spLocks noGrp="1" noChangeArrowheads="1"/>
          </p:cNvSpPr>
          <p:nvPr>
            <p:ph type="body" idx="1"/>
          </p:nvPr>
        </p:nvSpPr>
        <p:spPr>
          <a:xfrm>
            <a:off x="457200" y="1676400"/>
            <a:ext cx="5867400" cy="4419600"/>
          </a:xfrm>
        </p:spPr>
        <p:txBody>
          <a:bodyPr/>
          <a:lstStyle/>
          <a:p>
            <a:pPr>
              <a:spcBef>
                <a:spcPct val="35000"/>
              </a:spcBef>
              <a:buFont typeface="Wingdings" pitchFamily="2" charset="2"/>
              <a:buNone/>
            </a:pPr>
            <a:r>
              <a:rPr lang="en-US" sz="2800">
                <a:solidFill>
                  <a:srgbClr val="6600CC"/>
                </a:solidFill>
              </a:rPr>
              <a:t>Microscopic features</a:t>
            </a:r>
          </a:p>
          <a:p>
            <a:pPr>
              <a:spcBef>
                <a:spcPct val="35000"/>
              </a:spcBef>
            </a:pPr>
            <a:r>
              <a:rPr lang="en-US" sz="2600" b="0">
                <a:solidFill>
                  <a:srgbClr val="CC0000"/>
                </a:solidFill>
              </a:rPr>
              <a:t>Lymphoid depletion</a:t>
            </a:r>
          </a:p>
          <a:p>
            <a:pPr>
              <a:spcBef>
                <a:spcPct val="35000"/>
              </a:spcBef>
            </a:pPr>
            <a:r>
              <a:rPr lang="en-US" sz="2600" b="0">
                <a:solidFill>
                  <a:srgbClr val="009900"/>
                </a:solidFill>
              </a:rPr>
              <a:t>Presence of parasites in erythrocytes or its developmental stages in lymphocytes</a:t>
            </a:r>
          </a:p>
          <a:p>
            <a:pPr>
              <a:spcBef>
                <a:spcPct val="35000"/>
              </a:spcBef>
            </a:pPr>
            <a:r>
              <a:rPr lang="en-US" sz="2600" b="0">
                <a:solidFill>
                  <a:srgbClr val="0000FF"/>
                </a:solidFill>
              </a:rPr>
              <a:t>Perivascular lymphoid proliferation</a:t>
            </a:r>
          </a:p>
          <a:p>
            <a:pPr>
              <a:spcBef>
                <a:spcPct val="35000"/>
              </a:spcBef>
            </a:pPr>
            <a:r>
              <a:rPr lang="en-US" sz="2600" b="0">
                <a:solidFill>
                  <a:srgbClr val="FF9900"/>
                </a:solidFill>
              </a:rPr>
              <a:t>Congestion in intestines</a:t>
            </a:r>
            <a:r>
              <a:rPr lang="en-US" sz="2600" b="0">
                <a:solidFill>
                  <a:schemeClr val="bg2"/>
                </a:solidFill>
              </a:rPr>
              <a:t> </a:t>
            </a:r>
          </a:p>
          <a:p>
            <a:pPr>
              <a:spcBef>
                <a:spcPct val="35000"/>
              </a:spcBef>
            </a:pPr>
            <a:r>
              <a:rPr lang="en-US" sz="2600" b="0">
                <a:solidFill>
                  <a:srgbClr val="CC0000"/>
                </a:solidFill>
              </a:rPr>
              <a:t>Proliferation of goblet cells</a:t>
            </a:r>
          </a:p>
        </p:txBody>
      </p:sp>
      <p:grpSp>
        <p:nvGrpSpPr>
          <p:cNvPr id="2" name="Group 3"/>
          <p:cNvGrpSpPr>
            <a:grpSpLocks/>
          </p:cNvGrpSpPr>
          <p:nvPr/>
        </p:nvGrpSpPr>
        <p:grpSpPr bwMode="auto">
          <a:xfrm>
            <a:off x="6400800" y="3429000"/>
            <a:ext cx="2362200" cy="1905000"/>
            <a:chOff x="3504" y="3348"/>
            <a:chExt cx="4320" cy="3273"/>
          </a:xfrm>
        </p:grpSpPr>
        <p:pic>
          <p:nvPicPr>
            <p:cNvPr id="18436" name="Picture 4" descr="Theileriosis"/>
            <p:cNvPicPr preferRelativeResize="0">
              <a:picLocks noChangeAspect="1" noChangeArrowheads="1"/>
            </p:cNvPicPr>
            <p:nvPr/>
          </p:nvPicPr>
          <p:blipFill>
            <a:blip r:embed="rId2"/>
            <a:srcRect/>
            <a:stretch>
              <a:fillRect/>
            </a:stretch>
          </p:blipFill>
          <p:spPr bwMode="auto">
            <a:xfrm>
              <a:off x="3504" y="3348"/>
              <a:ext cx="4320" cy="3273"/>
            </a:xfrm>
            <a:prstGeom prst="rect">
              <a:avLst/>
            </a:prstGeom>
            <a:noFill/>
            <a:ln w="9525">
              <a:noFill/>
              <a:miter lim="800000"/>
              <a:headEnd/>
              <a:tailEnd/>
            </a:ln>
          </p:spPr>
        </p:pic>
        <p:sp>
          <p:nvSpPr>
            <p:cNvPr id="18437" name="Line 5"/>
            <p:cNvSpPr>
              <a:spLocks noChangeShapeType="1"/>
            </p:cNvSpPr>
            <p:nvPr/>
          </p:nvSpPr>
          <p:spPr bwMode="auto">
            <a:xfrm flipV="1">
              <a:off x="3944" y="3948"/>
              <a:ext cx="600" cy="180"/>
            </a:xfrm>
            <a:prstGeom prst="line">
              <a:avLst/>
            </a:prstGeom>
            <a:noFill/>
            <a:ln w="9525">
              <a:solidFill>
                <a:srgbClr val="000000"/>
              </a:solidFill>
              <a:round/>
              <a:headEnd/>
              <a:tailEnd type="triangle" w="med" len="med"/>
            </a:ln>
          </p:spPr>
          <p:txBody>
            <a:bodyPr/>
            <a:lstStyle/>
            <a:p>
              <a:endParaRPr lang="en-IN"/>
            </a:p>
          </p:txBody>
        </p:sp>
        <p:sp>
          <p:nvSpPr>
            <p:cNvPr id="18438" name="Line 6"/>
            <p:cNvSpPr>
              <a:spLocks noChangeShapeType="1"/>
            </p:cNvSpPr>
            <p:nvPr/>
          </p:nvSpPr>
          <p:spPr bwMode="auto">
            <a:xfrm flipV="1">
              <a:off x="4984" y="4048"/>
              <a:ext cx="240" cy="360"/>
            </a:xfrm>
            <a:prstGeom prst="line">
              <a:avLst/>
            </a:prstGeom>
            <a:noFill/>
            <a:ln w="9525">
              <a:solidFill>
                <a:srgbClr val="000000"/>
              </a:solidFill>
              <a:round/>
              <a:headEnd/>
              <a:tailEnd type="triangle" w="med" len="med"/>
            </a:ln>
          </p:spPr>
          <p:txBody>
            <a:bodyPr/>
            <a:lstStyle/>
            <a:p>
              <a:endParaRPr lang="en-IN"/>
            </a:p>
          </p:txBody>
        </p:sp>
        <p:sp>
          <p:nvSpPr>
            <p:cNvPr id="18439" name="Line 7"/>
            <p:cNvSpPr>
              <a:spLocks noChangeShapeType="1"/>
            </p:cNvSpPr>
            <p:nvPr/>
          </p:nvSpPr>
          <p:spPr bwMode="auto">
            <a:xfrm>
              <a:off x="6024" y="5328"/>
              <a:ext cx="480" cy="180"/>
            </a:xfrm>
            <a:prstGeom prst="line">
              <a:avLst/>
            </a:prstGeom>
            <a:noFill/>
            <a:ln w="9525">
              <a:solidFill>
                <a:srgbClr val="000000"/>
              </a:solidFill>
              <a:round/>
              <a:headEnd/>
              <a:tailEnd type="triangle" w="med" len="med"/>
            </a:ln>
          </p:spPr>
          <p:txBody>
            <a:bodyPr/>
            <a:lstStyle/>
            <a:p>
              <a:endParaRPr lang="en-IN"/>
            </a:p>
          </p:txBody>
        </p:sp>
      </p:grpSp>
      <p:sp>
        <p:nvSpPr>
          <p:cNvPr id="18440" name="Rectangle 8"/>
          <p:cNvSpPr>
            <a:spLocks noChangeArrowheads="1"/>
          </p:cNvSpPr>
          <p:nvPr/>
        </p:nvSpPr>
        <p:spPr bwMode="auto">
          <a:xfrm>
            <a:off x="457200" y="914400"/>
            <a:ext cx="8229600" cy="533400"/>
          </a:xfrm>
          <a:prstGeom prst="rect">
            <a:avLst/>
          </a:prstGeom>
          <a:solidFill>
            <a:srgbClr val="FFFFFF"/>
          </a:solidFill>
          <a:ln w="9525">
            <a:noFill/>
            <a:miter lim="800000"/>
            <a:headEnd/>
            <a:tailEnd/>
          </a:ln>
        </p:spPr>
        <p:txBody>
          <a:bodyPr/>
          <a:lstStyle/>
          <a:p>
            <a:pPr algn="ctr" defTabSz="979488" eaLnBrk="1" hangingPunct="1"/>
            <a:r>
              <a:rPr lang="en-US" b="1">
                <a:solidFill>
                  <a:schemeClr val="accent2"/>
                </a:solidFill>
                <a:effectLst>
                  <a:outerShdw blurRad="38100" dist="38100" dir="2700000" algn="tl">
                    <a:srgbClr val="C0C0C0"/>
                  </a:outerShdw>
                </a:effectLst>
                <a:cs typeface="Arial" charset="0"/>
              </a:rPr>
              <a:t>THEILERIOSIS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EA0C203C-5A57-450E-BF2A-212490C609DC}" type="slidenum">
              <a:rPr lang="en-US"/>
              <a:pPr/>
              <a:t>26</a:t>
            </a:fld>
            <a:endParaRPr lang="en-US"/>
          </a:p>
        </p:txBody>
      </p:sp>
      <p:sp>
        <p:nvSpPr>
          <p:cNvPr id="19458" name="Rectangle 2"/>
          <p:cNvSpPr>
            <a:spLocks noGrp="1" noChangeArrowheads="1"/>
          </p:cNvSpPr>
          <p:nvPr>
            <p:ph type="body" idx="1"/>
          </p:nvPr>
        </p:nvSpPr>
        <p:spPr>
          <a:xfrm>
            <a:off x="457200" y="1828800"/>
            <a:ext cx="8229600" cy="4113213"/>
          </a:xfrm>
        </p:spPr>
        <p:txBody>
          <a:bodyPr>
            <a:normAutofit fontScale="77500" lnSpcReduction="20000"/>
          </a:bodyPr>
          <a:lstStyle/>
          <a:p>
            <a:pPr>
              <a:lnSpc>
                <a:spcPct val="120000"/>
              </a:lnSpc>
              <a:buFont typeface="Wingdings" pitchFamily="2" charset="2"/>
              <a:buNone/>
            </a:pPr>
            <a:r>
              <a:rPr lang="en-US" sz="2800" dirty="0">
                <a:solidFill>
                  <a:srgbClr val="6600CC"/>
                </a:solidFill>
              </a:rPr>
              <a:t>Diagnosis</a:t>
            </a:r>
          </a:p>
          <a:p>
            <a:pPr>
              <a:lnSpc>
                <a:spcPct val="120000"/>
              </a:lnSpc>
              <a:buFont typeface="Wingdings" pitchFamily="2" charset="2"/>
              <a:buNone/>
            </a:pPr>
            <a:r>
              <a:rPr lang="en-IN" sz="2800" dirty="0"/>
              <a:t>• In live animals, </a:t>
            </a:r>
            <a:r>
              <a:rPr lang="en-IN" sz="2800" dirty="0" err="1"/>
              <a:t>theileriosis</a:t>
            </a:r>
            <a:r>
              <a:rPr lang="en-IN" sz="2800" dirty="0"/>
              <a:t> is diagnosed by the identification of </a:t>
            </a:r>
            <a:r>
              <a:rPr lang="en-IN" sz="2800" dirty="0" err="1"/>
              <a:t>schizonts</a:t>
            </a:r>
            <a:r>
              <a:rPr lang="en-IN" sz="2800" dirty="0"/>
              <a:t> in thin smears from blood, lymph node</a:t>
            </a:r>
          </a:p>
          <a:p>
            <a:pPr>
              <a:lnSpc>
                <a:spcPct val="120000"/>
              </a:lnSpc>
              <a:buFont typeface="Wingdings" pitchFamily="2" charset="2"/>
              <a:buNone/>
            </a:pPr>
            <a:r>
              <a:rPr lang="en-IN" sz="2800" dirty="0"/>
              <a:t> • At necropsy, </a:t>
            </a:r>
            <a:r>
              <a:rPr lang="en-IN" sz="2800" dirty="0" err="1"/>
              <a:t>schizonts</a:t>
            </a:r>
            <a:r>
              <a:rPr lang="en-IN" sz="2800" dirty="0"/>
              <a:t> may be found in impression smears from most internal organs </a:t>
            </a:r>
          </a:p>
          <a:p>
            <a:pPr>
              <a:lnSpc>
                <a:spcPct val="120000"/>
              </a:lnSpc>
              <a:buFont typeface="Wingdings" pitchFamily="2" charset="2"/>
              <a:buNone/>
            </a:pPr>
            <a:r>
              <a:rPr lang="en-IN" sz="2800" dirty="0"/>
              <a:t>• </a:t>
            </a:r>
            <a:r>
              <a:rPr lang="en-IN" sz="2800" dirty="0" err="1"/>
              <a:t>Piroplasms</a:t>
            </a:r>
            <a:r>
              <a:rPr lang="en-IN" sz="2800" dirty="0"/>
              <a:t> can sometimes be found in the blood of carrier animals</a:t>
            </a:r>
          </a:p>
          <a:p>
            <a:pPr>
              <a:lnSpc>
                <a:spcPct val="120000"/>
              </a:lnSpc>
              <a:buFont typeface="Wingdings" pitchFamily="2" charset="2"/>
              <a:buNone/>
            </a:pPr>
            <a:r>
              <a:rPr lang="en-IN" sz="2800" dirty="0"/>
              <a:t> • Polymerase chain reaction (PCR) tests and DNA probes are sometimes used to detect and identify </a:t>
            </a:r>
            <a:r>
              <a:rPr lang="en-IN" sz="2800" dirty="0" err="1"/>
              <a:t>Theileria</a:t>
            </a:r>
            <a:r>
              <a:rPr lang="en-IN" sz="2800" dirty="0"/>
              <a:t> species </a:t>
            </a:r>
          </a:p>
          <a:p>
            <a:pPr>
              <a:lnSpc>
                <a:spcPct val="120000"/>
              </a:lnSpc>
              <a:buFont typeface="Wingdings" pitchFamily="2" charset="2"/>
              <a:buNone/>
            </a:pPr>
            <a:r>
              <a:rPr lang="en-IN" sz="2800" dirty="0"/>
              <a:t>•</a:t>
            </a:r>
            <a:endParaRPr lang="en-US" sz="2800" dirty="0">
              <a:solidFill>
                <a:srgbClr val="6600CC"/>
              </a:solidFill>
            </a:endParaRPr>
          </a:p>
        </p:txBody>
      </p:sp>
      <p:sp>
        <p:nvSpPr>
          <p:cNvPr id="19459" name="Rectangle 3"/>
          <p:cNvSpPr>
            <a:spLocks noChangeArrowheads="1"/>
          </p:cNvSpPr>
          <p:nvPr/>
        </p:nvSpPr>
        <p:spPr bwMode="auto">
          <a:xfrm>
            <a:off x="457200" y="914400"/>
            <a:ext cx="8229600" cy="533400"/>
          </a:xfrm>
          <a:prstGeom prst="rect">
            <a:avLst/>
          </a:prstGeom>
          <a:solidFill>
            <a:srgbClr val="FFFFFF"/>
          </a:solidFill>
          <a:ln w="9525">
            <a:noFill/>
            <a:miter lim="800000"/>
            <a:headEnd/>
            <a:tailEnd/>
          </a:ln>
        </p:spPr>
        <p:txBody>
          <a:bodyPr/>
          <a:lstStyle/>
          <a:p>
            <a:pPr algn="ctr" defTabSz="979488" eaLnBrk="1" hangingPunct="1"/>
            <a:r>
              <a:rPr lang="en-US" b="1">
                <a:solidFill>
                  <a:schemeClr val="accent2"/>
                </a:solidFill>
                <a:effectLst>
                  <a:outerShdw blurRad="38100" dist="38100" dir="2700000" algn="tl">
                    <a:srgbClr val="C0C0C0"/>
                  </a:outerShdw>
                </a:effectLst>
                <a:cs typeface="Arial" charset="0"/>
              </a:rPr>
              <a:t>THEILERIOSIS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5122" name="Picture 2"/>
          <p:cNvPicPr>
            <a:picLocks noGrp="1" noChangeAspect="1" noChangeArrowheads="1"/>
          </p:cNvPicPr>
          <p:nvPr>
            <p:ph idx="1"/>
          </p:nvPr>
        </p:nvPicPr>
        <p:blipFill>
          <a:blip r:embed="rId2"/>
          <a:srcRect/>
          <a:stretch>
            <a:fillRect/>
          </a:stretch>
        </p:blipFill>
        <p:spPr bwMode="auto">
          <a:xfrm>
            <a:off x="685800" y="1600200"/>
            <a:ext cx="7848599" cy="4876800"/>
          </a:xfrm>
          <a:prstGeom prst="rect">
            <a:avLst/>
          </a:prstGeom>
          <a:noFill/>
          <a:ln w="9525">
            <a:noFill/>
            <a:miter lim="800000"/>
            <a:headEnd/>
            <a:tailEnd/>
          </a:ln>
          <a:effec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rmAutofit lnSpcReduction="10000"/>
          </a:bodyPr>
          <a:lstStyle/>
          <a:p>
            <a:pPr>
              <a:lnSpc>
                <a:spcPct val="120000"/>
              </a:lnSpc>
              <a:buFont typeface="Wingdings" pitchFamily="2" charset="2"/>
              <a:buNone/>
            </a:pPr>
            <a:r>
              <a:rPr lang="en-IN" dirty="0"/>
              <a:t>Antibodies to T. </a:t>
            </a:r>
            <a:r>
              <a:rPr lang="en-IN" dirty="0" err="1"/>
              <a:t>parva</a:t>
            </a:r>
            <a:r>
              <a:rPr lang="en-IN" dirty="0"/>
              <a:t> and T. </a:t>
            </a:r>
            <a:r>
              <a:rPr lang="en-IN" dirty="0" err="1"/>
              <a:t>annulata</a:t>
            </a:r>
            <a:r>
              <a:rPr lang="en-IN" dirty="0"/>
              <a:t> can be detected with an enzyme-linked </a:t>
            </a:r>
            <a:r>
              <a:rPr lang="en-IN" dirty="0" err="1"/>
              <a:t>immunosorbent</a:t>
            </a:r>
            <a:r>
              <a:rPr lang="en-IN" dirty="0"/>
              <a:t> assay (ELISA), but not commercially available anymore)</a:t>
            </a:r>
          </a:p>
          <a:p>
            <a:pPr>
              <a:lnSpc>
                <a:spcPct val="120000"/>
              </a:lnSpc>
              <a:buFont typeface="Wingdings" pitchFamily="2" charset="2"/>
              <a:buNone/>
            </a:pPr>
            <a:r>
              <a:rPr lang="en-IN" dirty="0"/>
              <a:t>• Serological tests may not be sensitive enough to detect all infected cattle, and cross–reactions can occur with other species of </a:t>
            </a:r>
            <a:r>
              <a:rPr lang="en-IN" dirty="0" err="1"/>
              <a:t>Theileria</a:t>
            </a:r>
            <a:endParaRPr lang="en-US" dirty="0">
              <a:solidFill>
                <a:srgbClr val="6600CC"/>
              </a:solidFill>
            </a:endParaRPr>
          </a:p>
          <a:p>
            <a:endParaRPr lang="en-IN"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6146" name="Picture 2"/>
          <p:cNvPicPr>
            <a:picLocks noGrp="1" noChangeAspect="1" noChangeArrowheads="1"/>
          </p:cNvPicPr>
          <p:nvPr>
            <p:ph idx="1"/>
          </p:nvPr>
        </p:nvPicPr>
        <p:blipFill>
          <a:blip r:embed="rId2"/>
          <a:srcRect/>
          <a:stretch>
            <a:fillRect/>
          </a:stretch>
        </p:blipFill>
        <p:spPr bwMode="auto">
          <a:xfrm>
            <a:off x="1143000" y="1600200"/>
            <a:ext cx="7315199" cy="4953000"/>
          </a:xfrm>
          <a:prstGeom prst="rect">
            <a:avLst/>
          </a:prstGeom>
          <a:noFill/>
          <a:ln w="9525">
            <a:noFill/>
            <a:miter lim="800000"/>
            <a:headEnd/>
            <a:tailEnd/>
          </a:ln>
          <a:effec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7170" name="Picture 2"/>
          <p:cNvPicPr>
            <a:picLocks noGrp="1" noChangeAspect="1" noChangeArrowheads="1"/>
          </p:cNvPicPr>
          <p:nvPr>
            <p:ph idx="1"/>
          </p:nvPr>
        </p:nvPicPr>
        <p:blipFill>
          <a:blip r:embed="rId2"/>
          <a:srcRect/>
          <a:stretch>
            <a:fillRect/>
          </a:stretch>
        </p:blipFill>
        <p:spPr bwMode="auto">
          <a:xfrm>
            <a:off x="1371600" y="1600200"/>
            <a:ext cx="6781800" cy="4724399"/>
          </a:xfrm>
          <a:prstGeom prst="rect">
            <a:avLst/>
          </a:prstGeom>
          <a:noFill/>
          <a:ln w="9525">
            <a:noFill/>
            <a:miter lim="800000"/>
            <a:headEnd/>
            <a:tailEnd/>
          </a:ln>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r>
              <a:rPr lang="en-IN" dirty="0"/>
              <a:t>Samples: The </a:t>
            </a:r>
            <a:r>
              <a:rPr lang="en-IN" dirty="0" err="1"/>
              <a:t>schizont</a:t>
            </a:r>
            <a:r>
              <a:rPr lang="en-IN" dirty="0"/>
              <a:t> is the pathogenic stage of T. </a:t>
            </a:r>
            <a:r>
              <a:rPr lang="en-IN" dirty="0" err="1"/>
              <a:t>parva</a:t>
            </a:r>
            <a:r>
              <a:rPr lang="en-IN" dirty="0"/>
              <a:t> and T. </a:t>
            </a:r>
            <a:r>
              <a:rPr lang="en-IN" dirty="0" err="1"/>
              <a:t>annulata</a:t>
            </a:r>
            <a:r>
              <a:rPr lang="en-IN" dirty="0"/>
              <a:t>.</a:t>
            </a:r>
          </a:p>
          <a:p>
            <a:r>
              <a:rPr lang="en-IN" dirty="0"/>
              <a:t> It initially causes lymphoid proliferation, and later lymphoid destruction. </a:t>
            </a:r>
          </a:p>
          <a:p>
            <a:r>
              <a:rPr lang="en-IN" dirty="0" err="1"/>
              <a:t>Schizont-parasitised</a:t>
            </a:r>
            <a:r>
              <a:rPr lang="en-IN" dirty="0"/>
              <a:t> cells may be found in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r>
              <a:rPr lang="en-IN" dirty="0"/>
              <a:t>Blood or Buffy coat smears air-dried and fixed in methanol for demonstration of </a:t>
            </a:r>
            <a:r>
              <a:rPr lang="en-IN" dirty="0" err="1"/>
              <a:t>schizonts</a:t>
            </a:r>
            <a:endParaRPr lang="en-IN" dirty="0"/>
          </a:p>
          <a:p>
            <a:pPr>
              <a:buNone/>
            </a:pPr>
            <a:r>
              <a:rPr lang="en-IN" dirty="0"/>
              <a:t> • Lymph node for demonstration of </a:t>
            </a:r>
            <a:r>
              <a:rPr lang="en-IN" dirty="0" err="1"/>
              <a:t>schizonts</a:t>
            </a:r>
            <a:r>
              <a:rPr lang="en-IN" dirty="0"/>
              <a:t> </a:t>
            </a:r>
          </a:p>
          <a:p>
            <a:pPr>
              <a:buNone/>
            </a:pPr>
            <a:r>
              <a:rPr lang="en-IN" dirty="0"/>
              <a:t>• Impression smears from lung, spleen, kidney and lymph node, air-dried and fixed in methanol, for demonstration of </a:t>
            </a:r>
            <a:r>
              <a:rPr lang="en-IN" dirty="0" err="1"/>
              <a:t>schizonts</a:t>
            </a:r>
            <a:r>
              <a:rPr lang="en-IN" dirty="0"/>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4098" name="Picture 2"/>
          <p:cNvPicPr>
            <a:picLocks noGrp="1" noChangeAspect="1" noChangeArrowheads="1"/>
          </p:cNvPicPr>
          <p:nvPr>
            <p:ph idx="1"/>
          </p:nvPr>
        </p:nvPicPr>
        <p:blipFill>
          <a:blip r:embed="rId2"/>
          <a:srcRect/>
          <a:stretch>
            <a:fillRect/>
          </a:stretch>
        </p:blipFill>
        <p:spPr bwMode="auto">
          <a:xfrm>
            <a:off x="914400" y="1600200"/>
            <a:ext cx="7696199" cy="5257800"/>
          </a:xfrm>
          <a:prstGeom prst="rect">
            <a:avLst/>
          </a:prstGeom>
          <a:noFill/>
          <a:ln w="9525">
            <a:noFill/>
            <a:miter lim="800000"/>
            <a:headEnd/>
            <a:tailEnd/>
          </a:ln>
          <a:effec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sz="2700" dirty="0" smtClean="0"/>
              <a:t>Presence of Koch's blue bodies in a contact smear of liver. The arrow indicates a lymphocyte containing numerous </a:t>
            </a:r>
            <a:r>
              <a:rPr lang="en-IN" sz="2700" dirty="0" err="1" smtClean="0"/>
              <a:t>macroschizont</a:t>
            </a:r>
            <a:r>
              <a:rPr lang="en-IN" sz="2700" dirty="0" smtClean="0"/>
              <a:t> (</a:t>
            </a:r>
            <a:r>
              <a:rPr lang="en-IN" sz="2700" dirty="0" err="1" smtClean="0"/>
              <a:t>Giemsa</a:t>
            </a:r>
            <a:r>
              <a:rPr lang="en-IN" sz="2700" dirty="0" smtClean="0"/>
              <a:t> and </a:t>
            </a:r>
            <a:r>
              <a:rPr lang="en-IN" dirty="0" smtClean="0"/>
              <a:t>H &amp; E, 1000×)</a:t>
            </a:r>
            <a:endParaRPr lang="en-IN" dirty="0"/>
          </a:p>
        </p:txBody>
      </p:sp>
      <p:pic>
        <p:nvPicPr>
          <p:cNvPr id="1026" name="Picture 2"/>
          <p:cNvPicPr>
            <a:picLocks noGrp="1" noChangeAspect="1" noChangeArrowheads="1"/>
          </p:cNvPicPr>
          <p:nvPr>
            <p:ph idx="1"/>
          </p:nvPr>
        </p:nvPicPr>
        <p:blipFill>
          <a:blip r:embed="rId2"/>
          <a:srcRect/>
          <a:stretch>
            <a:fillRect/>
          </a:stretch>
        </p:blipFill>
        <p:spPr bwMode="auto">
          <a:xfrm>
            <a:off x="1295400" y="1469727"/>
            <a:ext cx="6629400" cy="4702473"/>
          </a:xfrm>
          <a:prstGeom prst="rect">
            <a:avLst/>
          </a:prstGeom>
          <a:noFill/>
          <a:ln w="9525">
            <a:noFill/>
            <a:miter lim="800000"/>
            <a:headEnd/>
            <a:tailEnd/>
          </a:ln>
          <a:effec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rmAutofit fontScale="92500"/>
          </a:bodyPr>
          <a:lstStyle/>
          <a:p>
            <a:r>
              <a:rPr lang="en-IN" dirty="0"/>
              <a:t>Lung, kidney, brain, liver, spleen, and lymph nodes for histopathology: demonstration of </a:t>
            </a:r>
            <a:r>
              <a:rPr lang="en-IN" dirty="0" err="1"/>
              <a:t>schizonts</a:t>
            </a:r>
            <a:r>
              <a:rPr lang="en-IN" dirty="0"/>
              <a:t> and infiltrations of immature lymphocytes </a:t>
            </a:r>
          </a:p>
          <a:p>
            <a:pPr>
              <a:buNone/>
            </a:pPr>
            <a:r>
              <a:rPr lang="en-IN" dirty="0"/>
              <a:t>• A nervous syndrome called ‘turning sickness’ is sometimes observed and intravascular and extra vascular aggregations of </a:t>
            </a:r>
            <a:r>
              <a:rPr lang="en-IN" dirty="0" err="1"/>
              <a:t>schizont</a:t>
            </a:r>
            <a:r>
              <a:rPr lang="en-IN" dirty="0"/>
              <a:t>-infected lymphocytes are observed, causing thrombosis and </a:t>
            </a:r>
            <a:r>
              <a:rPr lang="en-IN" dirty="0" err="1"/>
              <a:t>ischaemic</a:t>
            </a:r>
            <a:r>
              <a:rPr lang="en-IN" dirty="0"/>
              <a:t> necrosis throughout the brain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dirty="0"/>
          </a:p>
        </p:txBody>
      </p:sp>
      <p:pic>
        <p:nvPicPr>
          <p:cNvPr id="3074" name="Picture 2"/>
          <p:cNvPicPr>
            <a:picLocks noGrp="1" noChangeAspect="1" noChangeArrowheads="1"/>
          </p:cNvPicPr>
          <p:nvPr>
            <p:ph idx="1"/>
          </p:nvPr>
        </p:nvPicPr>
        <p:blipFill>
          <a:blip r:embed="rId2"/>
          <a:srcRect/>
          <a:stretch>
            <a:fillRect/>
          </a:stretch>
        </p:blipFill>
        <p:spPr bwMode="auto">
          <a:xfrm>
            <a:off x="304801" y="1600200"/>
            <a:ext cx="8229600" cy="52578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TotalTime>
  <Words>853</Words>
  <Application>Microsoft Office PowerPoint</Application>
  <PresentationFormat>On-screen Show (4:3)</PresentationFormat>
  <Paragraphs>126</Paragraphs>
  <Slides>36</Slides>
  <Notes>1</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CONTENTS </vt:lpstr>
      <vt:lpstr>TRYPANOSOMOSIS</vt:lpstr>
      <vt:lpstr>Slide 3</vt:lpstr>
      <vt:lpstr>Slide 4</vt:lpstr>
      <vt:lpstr>Slide 5</vt:lpstr>
      <vt:lpstr>Slide 6</vt:lpstr>
      <vt:lpstr>Slide 7</vt:lpstr>
      <vt:lpstr>Slide 8</vt:lpstr>
      <vt:lpstr>Trypanosoma in Blood Samer  </vt:lpstr>
      <vt:lpstr>Slide 10</vt:lpstr>
      <vt:lpstr>Slide 11</vt:lpstr>
      <vt:lpstr>THEILERIOSIS</vt:lpstr>
      <vt:lpstr>Slide 13</vt:lpstr>
      <vt:lpstr>Slide 14</vt:lpstr>
      <vt:lpstr>Slide 15</vt:lpstr>
      <vt:lpstr>Slide 16</vt:lpstr>
      <vt:lpstr>THEILERIOSIS</vt:lpstr>
      <vt:lpstr>Slide 18</vt:lpstr>
      <vt:lpstr>THEILERIOSIS</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Presence of Koch's blue bodies in a contact smear of liver. The arrow indicates a lymphocyte containing numerous macroschizont (Giemsa and H &amp; E, 1000×)</vt:lpstr>
      <vt:lpstr>Slide 35</vt:lpstr>
      <vt:lpstr>Slide 36</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CONTENTS </dc:title>
  <dc:creator>dell</dc:creator>
  <cp:lastModifiedBy>santosh kumar</cp:lastModifiedBy>
  <cp:revision>30</cp:revision>
  <dcterms:created xsi:type="dcterms:W3CDTF">2006-08-16T00:00:00Z</dcterms:created>
  <dcterms:modified xsi:type="dcterms:W3CDTF">2020-05-22T10:18:08Z</dcterms:modified>
</cp:coreProperties>
</file>