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4" r:id="rId2"/>
    <p:sldId id="256" r:id="rId3"/>
    <p:sldId id="261" r:id="rId4"/>
    <p:sldId id="257" r:id="rId5"/>
    <p:sldId id="274" r:id="rId6"/>
    <p:sldId id="258" r:id="rId7"/>
    <p:sldId id="273" r:id="rId8"/>
    <p:sldId id="260" r:id="rId9"/>
    <p:sldId id="270" r:id="rId10"/>
    <p:sldId id="275" r:id="rId11"/>
    <p:sldId id="271" r:id="rId12"/>
    <p:sldId id="269" r:id="rId13"/>
    <p:sldId id="267" r:id="rId14"/>
    <p:sldId id="276" r:id="rId15"/>
    <p:sldId id="277" r:id="rId16"/>
    <p:sldId id="278" r:id="rId17"/>
    <p:sldId id="268" r:id="rId18"/>
    <p:sldId id="279" r:id="rId19"/>
    <p:sldId id="265" r:id="rId20"/>
    <p:sldId id="263" r:id="rId21"/>
    <p:sldId id="283" r:id="rId22"/>
    <p:sldId id="280" r:id="rId23"/>
    <p:sldId id="262" r:id="rId24"/>
    <p:sldId id="282"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1D8BD707-D9CF-40AE-B4C6-C98DA3205C09}" type="datetimeFigureOut">
              <a:rPr lang="en-US" smtClean="0"/>
              <a:pPr/>
              <a:t>5/2/2020</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1D8BD707-D9CF-40AE-B4C6-C98DA3205C09}" type="datetimeFigureOut">
              <a:rPr lang="en-US" smtClean="0"/>
              <a:pPr/>
              <a:t>5/2/2020</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1D8BD707-D9CF-40AE-B4C6-C98DA3205C09}" type="datetimeFigureOut">
              <a:rPr lang="en-US" smtClean="0"/>
              <a:pPr/>
              <a:t>5/2/2020</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1D8BD707-D9CF-40AE-B4C6-C98DA3205C09}" type="datetimeFigureOut">
              <a:rPr lang="en-US" smtClean="0"/>
              <a:pPr/>
              <a:t>5/2/2020</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image" Target="../media/image21.jpeg"/><Relationship Id="rId1" Type="http://schemas.openxmlformats.org/officeDocument/2006/relationships/slideLayout" Target="../slideLayouts/slideLayout2.xml"/><Relationship Id="rId4" Type="http://schemas.openxmlformats.org/officeDocument/2006/relationships/image" Target="../media/image23.jpeg"/></Relationships>
</file>

<file path=ppt/slides/_rels/slide2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70011" y="2514600"/>
            <a:ext cx="6172200" cy="2225039"/>
          </a:xfrm>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ctr">
              <a:buNone/>
            </a:pPr>
            <a:r>
              <a:rPr lang="en-US" sz="5400" dirty="0">
                <a:latin typeface="Times New Roman" pitchFamily="18" charset="0"/>
                <a:cs typeface="Times New Roman" pitchFamily="18" charset="0"/>
              </a:rPr>
              <a:t>‘Veterinary Epidemiology &amp; </a:t>
            </a:r>
            <a:r>
              <a:rPr lang="en-US" sz="5400" dirty="0" err="1">
                <a:latin typeface="Times New Roman" pitchFamily="18" charset="0"/>
                <a:cs typeface="Times New Roman" pitchFamily="18" charset="0"/>
              </a:rPr>
              <a:t>Zoonoses</a:t>
            </a:r>
            <a:r>
              <a:rPr lang="en-US" sz="5400" dirty="0">
                <a:latin typeface="Times New Roman" pitchFamily="18" charset="0"/>
                <a:cs typeface="Times New Roman" pitchFamily="18" charset="0"/>
              </a:rPr>
              <a:t>’</a:t>
            </a:r>
          </a:p>
          <a:p>
            <a:pPr algn="ctr">
              <a:buNone/>
            </a:pPr>
            <a:r>
              <a:rPr lang="en-US" sz="5400" dirty="0">
                <a:latin typeface="Times New Roman" pitchFamily="18" charset="0"/>
                <a:cs typeface="Times New Roman" pitchFamily="18" charset="0"/>
              </a:rPr>
              <a:t>VPH-321</a:t>
            </a:r>
            <a:endParaRPr lang="en-US" sz="4500" dirty="0">
              <a:latin typeface="Times New Roman" pitchFamily="18" charset="0"/>
              <a:cs typeface="Times New Roman" pitchFamily="18" charset="0"/>
            </a:endParaRPr>
          </a:p>
          <a:p>
            <a:pPr algn="ctr">
              <a:buNone/>
            </a:pPr>
            <a:r>
              <a:rPr lang="en-US" sz="4500" dirty="0">
                <a:latin typeface="Times New Roman" pitchFamily="18" charset="0"/>
                <a:cs typeface="Times New Roman" pitchFamily="18" charset="0"/>
              </a:rPr>
              <a:t>(Credit Hours-2+1)</a:t>
            </a:r>
          </a:p>
        </p:txBody>
      </p:sp>
      <p:pic>
        <p:nvPicPr>
          <p:cNvPr id="4" name="Picture 14" descr="Our Clients | Jivesna Tech"/>
          <p:cNvPicPr>
            <a:picLocks noChangeAspect="1" noChangeArrowheads="1"/>
          </p:cNvPicPr>
          <p:nvPr/>
        </p:nvPicPr>
        <p:blipFill>
          <a:blip r:embed="rId2" cstate="print"/>
          <a:srcRect/>
          <a:stretch>
            <a:fillRect/>
          </a:stretch>
        </p:blipFill>
        <p:spPr bwMode="auto">
          <a:xfrm>
            <a:off x="990600" y="669628"/>
            <a:ext cx="1371601" cy="1382382"/>
          </a:xfrm>
          <a:prstGeom prst="rect">
            <a:avLst/>
          </a:prstGeom>
          <a:noFill/>
          <a:ln w="9525">
            <a:noFill/>
            <a:miter lim="800000"/>
            <a:headEnd/>
            <a:tailEnd/>
          </a:ln>
        </p:spPr>
      </p:pic>
      <p:pic>
        <p:nvPicPr>
          <p:cNvPr id="5" name="Picture 16" descr="Bihar Veterinary College - Wikipedia"/>
          <p:cNvPicPr>
            <a:picLocks noChangeAspect="1" noChangeArrowheads="1"/>
          </p:cNvPicPr>
          <p:nvPr/>
        </p:nvPicPr>
        <p:blipFill>
          <a:blip r:embed="rId3" cstate="print"/>
          <a:srcRect/>
          <a:stretch>
            <a:fillRect/>
          </a:stretch>
        </p:blipFill>
        <p:spPr bwMode="auto">
          <a:xfrm>
            <a:off x="6324600" y="732169"/>
            <a:ext cx="1137981" cy="1257300"/>
          </a:xfrm>
          <a:prstGeom prst="rect">
            <a:avLst/>
          </a:prstGeom>
          <a:noFill/>
          <a:ln w="9525">
            <a:noFill/>
            <a:miter lim="800000"/>
            <a:headEnd/>
            <a:tailEnd/>
          </a:ln>
        </p:spPr>
      </p:pic>
    </p:spTree>
    <p:extLst>
      <p:ext uri="{BB962C8B-B14F-4D97-AF65-F5344CB8AC3E}">
        <p14:creationId xmlns:p14="http://schemas.microsoft.com/office/powerpoint/2010/main" val="5551178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90600"/>
            <a:ext cx="7772400" cy="5465136"/>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q"/>
            </a:pPr>
            <a:r>
              <a:rPr lang="en-US" sz="2200" dirty="0" smtClean="0">
                <a:latin typeface="Times New Roman" pitchFamily="18" charset="0"/>
                <a:cs typeface="Times New Roman" pitchFamily="18" charset="0"/>
              </a:rPr>
              <a:t>About </a:t>
            </a:r>
            <a:r>
              <a:rPr lang="en-US" sz="2200" b="1" dirty="0" smtClean="0">
                <a:solidFill>
                  <a:srgbClr val="00B050"/>
                </a:solidFill>
                <a:latin typeface="Times New Roman" pitchFamily="18" charset="0"/>
                <a:cs typeface="Times New Roman" pitchFamily="18" charset="0"/>
              </a:rPr>
              <a:t>60 million cases annually globally</a:t>
            </a:r>
          </a:p>
          <a:p>
            <a:pPr algn="just">
              <a:buFont typeface="Wingdings" pitchFamily="2" charset="2"/>
              <a:buChar char="q"/>
            </a:pPr>
            <a:r>
              <a:rPr lang="en-US" sz="2200" dirty="0" smtClean="0">
                <a:latin typeface="Times New Roman" pitchFamily="18" charset="0"/>
                <a:cs typeface="Times New Roman" pitchFamily="18" charset="0"/>
              </a:rPr>
              <a:t>Death: </a:t>
            </a:r>
            <a:r>
              <a:rPr lang="en-US" sz="2200" b="1" dirty="0" smtClean="0">
                <a:solidFill>
                  <a:srgbClr val="00B050"/>
                </a:solidFill>
                <a:latin typeface="Times New Roman" pitchFamily="18" charset="0"/>
                <a:cs typeface="Times New Roman" pitchFamily="18" charset="0"/>
              </a:rPr>
              <a:t>5000 people die</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daily </a:t>
            </a:r>
          </a:p>
          <a:p>
            <a:pPr algn="just">
              <a:buFont typeface="Wingdings" pitchFamily="2" charset="2"/>
              <a:buChar char="q"/>
            </a:pPr>
            <a:r>
              <a:rPr lang="en-US" sz="2200" dirty="0" smtClean="0">
                <a:solidFill>
                  <a:srgbClr val="FF0000"/>
                </a:solidFill>
                <a:latin typeface="Times New Roman" pitchFamily="18" charset="0"/>
                <a:cs typeface="Times New Roman" pitchFamily="18" charset="0"/>
              </a:rPr>
              <a:t>One third </a:t>
            </a:r>
            <a:r>
              <a:rPr lang="en-US" sz="2200" dirty="0" smtClean="0">
                <a:latin typeface="Times New Roman" pitchFamily="18" charset="0"/>
                <a:cs typeface="Times New Roman" pitchFamily="18" charset="0"/>
              </a:rPr>
              <a:t>of the total population of the world is infected (WHO)</a:t>
            </a:r>
          </a:p>
          <a:p>
            <a:pPr algn="just">
              <a:buFont typeface="Wingdings" pitchFamily="2" charset="2"/>
              <a:buChar char="q"/>
            </a:pPr>
            <a:r>
              <a:rPr lang="en-US" sz="2200" b="1" dirty="0" smtClean="0">
                <a:latin typeface="Times New Roman" pitchFamily="18" charset="0"/>
                <a:cs typeface="Times New Roman" pitchFamily="18" charset="0"/>
              </a:rPr>
              <a:t>Morbidity &amp; mortality rates high: </a:t>
            </a:r>
            <a:r>
              <a:rPr lang="en-US" sz="2200" dirty="0" smtClean="0">
                <a:latin typeface="Times New Roman" pitchFamily="18" charset="0"/>
                <a:cs typeface="Times New Roman" pitchFamily="18" charset="0"/>
              </a:rPr>
              <a:t>Urbanites, minorities, the poor, the homeless, substance abusers &amp; persons infected with HIV</a:t>
            </a:r>
          </a:p>
          <a:p>
            <a:pPr algn="just">
              <a:buFont typeface="Wingdings" pitchFamily="2" charset="2"/>
              <a:buChar char="q"/>
            </a:pPr>
            <a:r>
              <a:rPr lang="en-US" sz="2200" b="1" dirty="0" smtClean="0">
                <a:solidFill>
                  <a:srgbClr val="0070C0"/>
                </a:solidFill>
                <a:latin typeface="Times New Roman" pitchFamily="18" charset="0"/>
                <a:cs typeface="Times New Roman" pitchFamily="18" charset="0"/>
              </a:rPr>
              <a:t>Global incidence</a:t>
            </a:r>
            <a:r>
              <a:rPr lang="en-US" sz="2200" dirty="0" smtClean="0">
                <a:latin typeface="Times New Roman" pitchFamily="18" charset="0"/>
                <a:cs typeface="Times New Roman" pitchFamily="18" charset="0"/>
              </a:rPr>
              <a:t>: more in low income countries</a:t>
            </a:r>
          </a:p>
          <a:p>
            <a:pPr algn="just">
              <a:buFont typeface="Wingdings" pitchFamily="2" charset="2"/>
              <a:buChar char="q"/>
            </a:pPr>
            <a:endParaRPr lang="en-US" sz="2200" dirty="0" smtClean="0">
              <a:latin typeface="Times New Roman" pitchFamily="18" charset="0"/>
              <a:cs typeface="Times New Roman" pitchFamily="18" charset="0"/>
            </a:endParaRPr>
          </a:p>
          <a:p>
            <a:pPr algn="just">
              <a:buFont typeface="Wingdings" pitchFamily="2" charset="2"/>
              <a:buChar char="q"/>
            </a:pPr>
            <a:r>
              <a:rPr lang="en-US" sz="2200" dirty="0" smtClean="0">
                <a:solidFill>
                  <a:srgbClr val="FF0000"/>
                </a:solidFill>
                <a:latin typeface="Times New Roman" pitchFamily="18" charset="0"/>
                <a:cs typeface="Times New Roman" pitchFamily="18" charset="0"/>
              </a:rPr>
              <a:t>South-east Asia region countries: </a:t>
            </a:r>
          </a:p>
          <a:p>
            <a:pPr lvl="1" algn="just"/>
            <a:r>
              <a:rPr lang="en-US" sz="2200" dirty="0" smtClean="0">
                <a:latin typeface="Times New Roman" pitchFamily="18" charset="0"/>
                <a:cs typeface="Times New Roman" pitchFamily="18" charset="0"/>
              </a:rPr>
              <a:t>38% of the global burden of tuberculosis</a:t>
            </a:r>
          </a:p>
          <a:p>
            <a:pPr lvl="1" algn="just"/>
            <a:r>
              <a:rPr lang="en-US" sz="2200" dirty="0" smtClean="0">
                <a:latin typeface="Times New Roman" pitchFamily="18" charset="0"/>
                <a:cs typeface="Times New Roman" pitchFamily="18" charset="0"/>
              </a:rPr>
              <a:t>3 million new cases</a:t>
            </a:r>
          </a:p>
          <a:p>
            <a:pPr lvl="1" algn="just"/>
            <a:r>
              <a:rPr lang="en-US" sz="2200" dirty="0" smtClean="0">
                <a:latin typeface="Times New Roman" pitchFamily="18" charset="0"/>
                <a:cs typeface="Times New Roman" pitchFamily="18" charset="0"/>
              </a:rPr>
              <a:t>Nearly 0.6 million deaths</a:t>
            </a:r>
          </a:p>
          <a:p>
            <a:pPr algn="just">
              <a:buFont typeface="Wingdings" pitchFamily="2" charset="2"/>
              <a:buChar char="q"/>
            </a:pPr>
            <a:r>
              <a:rPr lang="en-US" sz="2200" dirty="0" smtClean="0">
                <a:latin typeface="Times New Roman" pitchFamily="18" charset="0"/>
                <a:cs typeface="Times New Roman" pitchFamily="18" charset="0"/>
              </a:rPr>
              <a:t>Resistant strains of TB (MDR-TB) pose  a serious role</a:t>
            </a:r>
            <a:endParaRPr lang="en-US" sz="2200" dirty="0">
              <a:latin typeface="Times New Roman" pitchFamily="18" charset="0"/>
              <a:cs typeface="Times New Roman" pitchFamily="18" charset="0"/>
            </a:endParaRPr>
          </a:p>
        </p:txBody>
      </p:sp>
      <p:sp>
        <p:nvSpPr>
          <p:cNvPr id="4" name="Title 1"/>
          <p:cNvSpPr>
            <a:spLocks noGrp="1"/>
          </p:cNvSpPr>
          <p:nvPr>
            <p:ph type="title"/>
          </p:nvPr>
        </p:nvSpPr>
        <p:spPr>
          <a:xfrm>
            <a:off x="1676400" y="228600"/>
            <a:ext cx="5029200" cy="6096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Epidemiology</a:t>
            </a:r>
            <a:endParaRPr lang="en-US" sz="3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28600"/>
            <a:ext cx="5029200" cy="6096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Epidemiology</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7620000" cy="5465136"/>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400" dirty="0" smtClean="0">
                <a:solidFill>
                  <a:srgbClr val="FF0000"/>
                </a:solidFill>
                <a:latin typeface="Times New Roman" pitchFamily="18" charset="0"/>
                <a:cs typeface="Times New Roman" pitchFamily="18" charset="0"/>
              </a:rPr>
              <a:t>The incidence is influenced by many factors: </a:t>
            </a:r>
          </a:p>
          <a:p>
            <a:pPr algn="just"/>
            <a:endParaRPr lang="en-US" sz="2400" dirty="0" smtClean="0">
              <a:solidFill>
                <a:srgbClr val="FF0000"/>
              </a:solidFill>
              <a:latin typeface="Times New Roman" pitchFamily="18" charset="0"/>
              <a:cs typeface="Times New Roman" pitchFamily="18" charset="0"/>
            </a:endParaRPr>
          </a:p>
          <a:p>
            <a:pPr lvl="1" algn="just"/>
            <a:r>
              <a:rPr lang="en-US" sz="2200" dirty="0" smtClean="0">
                <a:latin typeface="Times New Roman" pitchFamily="18" charset="0"/>
                <a:cs typeface="Times New Roman" pitchFamily="18" charset="0"/>
              </a:rPr>
              <a:t>Inadequate health care</a:t>
            </a:r>
          </a:p>
          <a:p>
            <a:pPr lvl="1" algn="just"/>
            <a:r>
              <a:rPr lang="en-US" sz="2200" dirty="0" smtClean="0">
                <a:latin typeface="Times New Roman" pitchFamily="18" charset="0"/>
                <a:cs typeface="Times New Roman" pitchFamily="18" charset="0"/>
              </a:rPr>
              <a:t>Poor standard of living &amp; socioeconomic conditions</a:t>
            </a:r>
          </a:p>
          <a:p>
            <a:pPr lvl="1" algn="just"/>
            <a:r>
              <a:rPr lang="en-US" sz="2200" dirty="0" smtClean="0">
                <a:latin typeface="Times New Roman" pitchFamily="18" charset="0"/>
                <a:cs typeface="Times New Roman" pitchFamily="18" charset="0"/>
              </a:rPr>
              <a:t>Malnutrition</a:t>
            </a:r>
          </a:p>
          <a:p>
            <a:pPr lvl="1" algn="just"/>
            <a:r>
              <a:rPr lang="en-US" sz="2200" dirty="0" smtClean="0">
                <a:latin typeface="Times New Roman" pitchFamily="18" charset="0"/>
                <a:cs typeface="Times New Roman" pitchFamily="18" charset="0"/>
              </a:rPr>
              <a:t>Higher population density</a:t>
            </a:r>
          </a:p>
          <a:p>
            <a:pPr lvl="1" algn="just"/>
            <a:r>
              <a:rPr lang="en-US" sz="2200" dirty="0" smtClean="0">
                <a:latin typeface="Times New Roman" pitchFamily="18" charset="0"/>
                <a:cs typeface="Times New Roman" pitchFamily="18" charset="0"/>
              </a:rPr>
              <a:t>Occupational contraction</a:t>
            </a:r>
          </a:p>
          <a:p>
            <a:pPr lvl="1" algn="just"/>
            <a:r>
              <a:rPr lang="en-US" sz="2200" dirty="0" smtClean="0">
                <a:latin typeface="Times New Roman" pitchFamily="18" charset="0"/>
                <a:cs typeface="Times New Roman" pitchFamily="18" charset="0"/>
              </a:rPr>
              <a:t>Poor personal hygiene</a:t>
            </a:r>
          </a:p>
          <a:p>
            <a:pPr lvl="1" algn="just"/>
            <a:r>
              <a:rPr lang="en-US" sz="2200" dirty="0" smtClean="0">
                <a:latin typeface="Times New Roman" pitchFamily="18" charset="0"/>
                <a:cs typeface="Times New Roman" pitchFamily="18" charset="0"/>
              </a:rPr>
              <a:t>Lack of education &amp; awareness</a:t>
            </a:r>
          </a:p>
          <a:p>
            <a:pPr lvl="1" algn="just"/>
            <a:r>
              <a:rPr lang="en-US" sz="2200" dirty="0" smtClean="0">
                <a:latin typeface="Times New Roman" pitchFamily="18" charset="0"/>
                <a:cs typeface="Times New Roman" pitchFamily="18" charset="0"/>
              </a:rPr>
              <a:t>Various diseases like: HIV/AIDS, Diabetes mellitus</a:t>
            </a:r>
          </a:p>
          <a:p>
            <a:pPr lvl="1" algn="just"/>
            <a:r>
              <a:rPr lang="en-US" sz="2200" dirty="0" smtClean="0">
                <a:latin typeface="Times New Roman" pitchFamily="18" charset="0"/>
                <a:cs typeface="Times New Roman" pitchFamily="18" charset="0"/>
              </a:rPr>
              <a:t>Close confinement of the human population</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59436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Sources and transmission</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0" y="1066800"/>
            <a:ext cx="8077200" cy="57912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smtClean="0">
                <a:latin typeface="Times New Roman" pitchFamily="18" charset="0"/>
                <a:cs typeface="Times New Roman" pitchFamily="18" charset="0"/>
              </a:rPr>
              <a:t>Human source: </a:t>
            </a:r>
            <a:r>
              <a:rPr lang="en-US" sz="2200" dirty="0" smtClean="0">
                <a:latin typeface="Times New Roman" pitchFamily="18" charset="0"/>
                <a:cs typeface="Times New Roman" pitchFamily="18" charset="0"/>
              </a:rPr>
              <a:t>Sputum</a:t>
            </a:r>
          </a:p>
          <a:p>
            <a:pPr algn="just"/>
            <a:r>
              <a:rPr lang="en-US" sz="2200" b="1" dirty="0" smtClean="0">
                <a:latin typeface="Times New Roman" pitchFamily="18" charset="0"/>
                <a:cs typeface="Times New Roman" pitchFamily="18" charset="0"/>
              </a:rPr>
              <a:t>Bovine source</a:t>
            </a:r>
            <a:r>
              <a:rPr lang="en-US" sz="2200" dirty="0" smtClean="0">
                <a:latin typeface="Times New Roman" pitchFamily="18" charset="0"/>
                <a:cs typeface="Times New Roman" pitchFamily="18" charset="0"/>
              </a:rPr>
              <a:t>: Milk &amp; </a:t>
            </a:r>
            <a:r>
              <a:rPr lang="en-US" sz="2200" dirty="0" err="1" smtClean="0">
                <a:latin typeface="Times New Roman" pitchFamily="18" charset="0"/>
                <a:cs typeface="Times New Roman" pitchFamily="18" charset="0"/>
              </a:rPr>
              <a:t>faeces</a:t>
            </a:r>
            <a:endParaRPr lang="en-US" sz="2200" dirty="0" smtClean="0">
              <a:latin typeface="Times New Roman" pitchFamily="18" charset="0"/>
              <a:cs typeface="Times New Roman" pitchFamily="18" charset="0"/>
            </a:endParaRPr>
          </a:p>
          <a:p>
            <a:pPr algn="just"/>
            <a:r>
              <a:rPr lang="en-US" sz="2200" b="1" dirty="0" smtClean="0">
                <a:latin typeface="Times New Roman" pitchFamily="18" charset="0"/>
                <a:cs typeface="Times New Roman" pitchFamily="18" charset="0"/>
              </a:rPr>
              <a:t>Environmental source</a:t>
            </a:r>
            <a:r>
              <a:rPr lang="en-US" sz="2200" dirty="0" smtClean="0">
                <a:latin typeface="Times New Roman" pitchFamily="18" charset="0"/>
                <a:cs typeface="Times New Roman" pitchFamily="18" charset="0"/>
              </a:rPr>
              <a:t>: Water, soil and dust contaminated with human &amp; animal sources</a:t>
            </a:r>
          </a:p>
          <a:p>
            <a:pPr algn="just"/>
            <a:r>
              <a:rPr lang="en-US" sz="2200" b="1" dirty="0" smtClean="0">
                <a:latin typeface="Times New Roman" pitchFamily="18" charset="0"/>
                <a:cs typeface="Times New Roman" pitchFamily="18" charset="0"/>
              </a:rPr>
              <a:t>Most common mode of transmission</a:t>
            </a:r>
            <a:r>
              <a:rPr lang="en-US" sz="2200" dirty="0" smtClean="0">
                <a:latin typeface="Times New Roman" pitchFamily="18" charset="0"/>
                <a:cs typeface="Times New Roman" pitchFamily="18" charset="0"/>
              </a:rPr>
              <a:t>: Ingestion &amp; inhalation</a:t>
            </a:r>
          </a:p>
          <a:p>
            <a:pPr algn="just"/>
            <a:endParaRPr lang="en-US" sz="2200" dirty="0" smtClean="0">
              <a:latin typeface="Times New Roman" pitchFamily="18" charset="0"/>
              <a:cs typeface="Times New Roman" pitchFamily="18" charset="0"/>
            </a:endParaRPr>
          </a:p>
          <a:p>
            <a:pPr algn="just"/>
            <a:r>
              <a:rPr lang="en-US" sz="2200" b="1" dirty="0" smtClean="0">
                <a:solidFill>
                  <a:srgbClr val="FF0000"/>
                </a:solidFill>
                <a:latin typeface="Times New Roman" pitchFamily="18" charset="0"/>
                <a:cs typeface="Times New Roman" pitchFamily="18" charset="0"/>
              </a:rPr>
              <a:t>Inhalation: </a:t>
            </a:r>
            <a:r>
              <a:rPr lang="en-US" sz="2200" b="1" dirty="0" smtClean="0">
                <a:solidFill>
                  <a:srgbClr val="002060"/>
                </a:solidFill>
                <a:latin typeface="Times New Roman" pitchFamily="18" charset="0"/>
                <a:cs typeface="Times New Roman" pitchFamily="18" charset="0"/>
              </a:rPr>
              <a:t>droplet nuclei</a:t>
            </a:r>
          </a:p>
          <a:p>
            <a:pPr lvl="1" algn="just">
              <a:buFont typeface="Wingdings" pitchFamily="2" charset="2"/>
              <a:buChar char="§"/>
            </a:pPr>
            <a:r>
              <a:rPr lang="en-US" sz="2200" dirty="0" smtClean="0">
                <a:latin typeface="Times New Roman" pitchFamily="18" charset="0"/>
                <a:cs typeface="Times New Roman" pitchFamily="18" charset="0"/>
              </a:rPr>
              <a:t>Exposure to dusty bedding</a:t>
            </a:r>
          </a:p>
          <a:p>
            <a:pPr lvl="1" algn="just">
              <a:buFont typeface="Wingdings" pitchFamily="2" charset="2"/>
              <a:buChar char="§"/>
            </a:pPr>
            <a:r>
              <a:rPr lang="en-US" sz="2200" dirty="0" smtClean="0">
                <a:latin typeface="Times New Roman" pitchFamily="18" charset="0"/>
                <a:cs typeface="Times New Roman" pitchFamily="18" charset="0"/>
              </a:rPr>
              <a:t>Coughing of infected animals</a:t>
            </a:r>
          </a:p>
          <a:p>
            <a:pPr lvl="1" algn="just">
              <a:buFont typeface="Wingdings" pitchFamily="2" charset="2"/>
              <a:buChar char="§"/>
            </a:pPr>
            <a:r>
              <a:rPr lang="en-US" sz="2200" dirty="0" err="1" smtClean="0">
                <a:latin typeface="Times New Roman" pitchFamily="18" charset="0"/>
                <a:cs typeface="Times New Roman" pitchFamily="18" charset="0"/>
              </a:rPr>
              <a:t>Aerosolization</a:t>
            </a:r>
            <a:r>
              <a:rPr lang="en-US" sz="2200" dirty="0" smtClean="0">
                <a:latin typeface="Times New Roman" pitchFamily="18" charset="0"/>
                <a:cs typeface="Times New Roman" pitchFamily="18" charset="0"/>
              </a:rPr>
              <a:t> of the organism </a:t>
            </a:r>
          </a:p>
          <a:p>
            <a:pPr lvl="1" algn="just">
              <a:buFont typeface="Wingdings" pitchFamily="2" charset="2"/>
              <a:buChar char="§"/>
            </a:pPr>
            <a:r>
              <a:rPr lang="en-US" sz="2200" dirty="0" smtClean="0">
                <a:latin typeface="Times New Roman" pitchFamily="18" charset="0"/>
                <a:cs typeface="Times New Roman" pitchFamily="18" charset="0"/>
              </a:rPr>
              <a:t>Laboratory environment</a:t>
            </a:r>
          </a:p>
          <a:p>
            <a:pPr algn="just"/>
            <a:r>
              <a:rPr lang="en-US" sz="2200" b="1" dirty="0" smtClean="0">
                <a:solidFill>
                  <a:srgbClr val="FF0000"/>
                </a:solidFill>
                <a:latin typeface="Times New Roman" pitchFamily="18" charset="0"/>
                <a:cs typeface="Times New Roman" pitchFamily="18" charset="0"/>
              </a:rPr>
              <a:t>Ingestion: </a:t>
            </a:r>
          </a:p>
          <a:p>
            <a:pPr lvl="1" algn="just"/>
            <a:r>
              <a:rPr lang="en-US" sz="2200" dirty="0" smtClean="0">
                <a:latin typeface="Times New Roman" pitchFamily="18" charset="0"/>
                <a:cs typeface="Times New Roman" pitchFamily="18" charset="0"/>
              </a:rPr>
              <a:t>Consumption of infected milk &amp; </a:t>
            </a:r>
          </a:p>
          <a:p>
            <a:pPr lvl="1" algn="just"/>
            <a:r>
              <a:rPr lang="en-US" sz="2200" dirty="0" smtClean="0">
                <a:latin typeface="Times New Roman" pitchFamily="18" charset="0"/>
                <a:cs typeface="Times New Roman" pitchFamily="18" charset="0"/>
              </a:rPr>
              <a:t>milk product</a:t>
            </a:r>
          </a:p>
          <a:p>
            <a:pPr algn="just"/>
            <a:endParaRPr lang="en-US" sz="2200" dirty="0" smtClean="0">
              <a:latin typeface="Times New Roman" pitchFamily="18" charset="0"/>
              <a:cs typeface="Times New Roman" pitchFamily="18" charset="0"/>
            </a:endParaRPr>
          </a:p>
          <a:p>
            <a:endParaRPr lang="en-US" dirty="0"/>
          </a:p>
        </p:txBody>
      </p:sp>
      <p:pic>
        <p:nvPicPr>
          <p:cNvPr id="3073" name="Picture 1" descr="C:\Users\user\Desktop\download (1).png"/>
          <p:cNvPicPr>
            <a:picLocks noChangeAspect="1" noChangeArrowheads="1"/>
          </p:cNvPicPr>
          <p:nvPr/>
        </p:nvPicPr>
        <p:blipFill>
          <a:blip r:embed="rId2" cstate="print"/>
          <a:srcRect/>
          <a:stretch>
            <a:fillRect/>
          </a:stretch>
        </p:blipFill>
        <p:spPr bwMode="auto">
          <a:xfrm>
            <a:off x="4343400" y="3124200"/>
            <a:ext cx="3657600" cy="35052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Disease in man</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v"/>
            </a:pPr>
            <a:r>
              <a:rPr lang="en-US" sz="22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Clinical tuberculosis occurs in 3 stages:</a:t>
            </a:r>
          </a:p>
          <a:p>
            <a:pPr algn="just">
              <a:buNone/>
            </a:pPr>
            <a:r>
              <a:rPr lang="en-US" sz="2400" i="1" dirty="0" smtClean="0">
                <a:latin typeface="Times New Roman" pitchFamily="18" charset="0"/>
                <a:cs typeface="Times New Roman" pitchFamily="18" charset="0"/>
              </a:rPr>
              <a:t> </a:t>
            </a:r>
            <a:r>
              <a:rPr lang="en-US" sz="2400" b="1" dirty="0" smtClean="0">
                <a:solidFill>
                  <a:schemeClr val="accent3">
                    <a:lumMod val="75000"/>
                  </a:schemeClr>
                </a:solidFill>
                <a:latin typeface="Times New Roman" pitchFamily="18" charset="0"/>
                <a:cs typeface="Times New Roman" pitchFamily="18" charset="0"/>
              </a:rPr>
              <a:t>1. Primary tuberculosis: </a:t>
            </a:r>
            <a:endParaRPr lang="en-US" sz="2200" b="1" dirty="0" smtClean="0">
              <a:solidFill>
                <a:schemeClr val="accent3">
                  <a:lumMod val="75000"/>
                </a:schemeClr>
              </a:solidFill>
              <a:latin typeface="Times New Roman" pitchFamily="18" charset="0"/>
              <a:cs typeface="Times New Roman" pitchFamily="18" charset="0"/>
            </a:endParaRPr>
          </a:p>
          <a:p>
            <a:pPr lvl="1" algn="just">
              <a:buFont typeface="Wingdings" pitchFamily="2" charset="2"/>
              <a:buChar char="§"/>
            </a:pPr>
            <a:r>
              <a:rPr lang="en-US" sz="2200" dirty="0" smtClean="0">
                <a:latin typeface="Times New Roman" pitchFamily="18" charset="0"/>
                <a:cs typeface="Times New Roman" pitchFamily="18" charset="0"/>
              </a:rPr>
              <a:t>The lung infection </a:t>
            </a:r>
          </a:p>
          <a:p>
            <a:pPr lvl="1" algn="just">
              <a:buFont typeface="Wingdings" pitchFamily="2" charset="2"/>
              <a:buChar char="§"/>
            </a:pPr>
            <a:r>
              <a:rPr lang="en-US" sz="2200" dirty="0" smtClean="0">
                <a:latin typeface="Times New Roman" pitchFamily="18" charset="0"/>
                <a:cs typeface="Times New Roman" pitchFamily="18" charset="0"/>
              </a:rPr>
              <a:t>Formation of the tubercle</a:t>
            </a:r>
          </a:p>
          <a:p>
            <a:pPr lvl="2" algn="just">
              <a:buFont typeface="Wingdings" pitchFamily="2" charset="2"/>
              <a:buChar char="§"/>
            </a:pPr>
            <a:r>
              <a:rPr lang="en-US" sz="2200" b="1" dirty="0" smtClean="0">
                <a:solidFill>
                  <a:srgbClr val="002060"/>
                </a:solidFill>
                <a:latin typeface="Times New Roman" pitchFamily="18" charset="0"/>
                <a:cs typeface="Times New Roman" pitchFamily="18" charset="0"/>
              </a:rPr>
              <a:t>Central core :</a:t>
            </a:r>
            <a:r>
              <a:rPr lang="en-US" sz="2200" dirty="0" smtClean="0">
                <a:latin typeface="Times New Roman" pitchFamily="18" charset="0"/>
                <a:cs typeface="Times New Roman" pitchFamily="18" charset="0"/>
              </a:rPr>
              <a:t> Bacilli &amp; enlarged macrophages</a:t>
            </a:r>
          </a:p>
          <a:p>
            <a:pPr lvl="2" algn="just">
              <a:buFont typeface="Wingdings" pitchFamily="2" charset="2"/>
              <a:buChar char="§"/>
            </a:pPr>
            <a:r>
              <a:rPr lang="en-US" sz="2200" b="1" dirty="0" smtClean="0">
                <a:solidFill>
                  <a:srgbClr val="002060"/>
                </a:solidFill>
                <a:latin typeface="Times New Roman" pitchFamily="18" charset="0"/>
                <a:cs typeface="Times New Roman" pitchFamily="18" charset="0"/>
              </a:rPr>
              <a:t>Outer wall: </a:t>
            </a:r>
            <a:r>
              <a:rPr lang="en-US" sz="2200" dirty="0" smtClean="0">
                <a:latin typeface="Times New Roman" pitchFamily="18" charset="0"/>
                <a:cs typeface="Times New Roman" pitchFamily="18" charset="0"/>
              </a:rPr>
              <a:t>Fibroblasts, lymphocytes &amp; </a:t>
            </a:r>
            <a:r>
              <a:rPr lang="en-US" sz="2200" dirty="0" err="1" smtClean="0">
                <a:latin typeface="Times New Roman" pitchFamily="18" charset="0"/>
                <a:cs typeface="Times New Roman" pitchFamily="18" charset="0"/>
              </a:rPr>
              <a:t>neutrophils</a:t>
            </a:r>
            <a:endParaRPr lang="en-US" sz="2200" dirty="0" smtClean="0">
              <a:latin typeface="Times New Roman" pitchFamily="18" charset="0"/>
              <a:cs typeface="Times New Roman" pitchFamily="18" charset="0"/>
            </a:endParaRPr>
          </a:p>
          <a:p>
            <a:pPr lvl="2" algn="just">
              <a:buFont typeface="Wingdings" pitchFamily="2" charset="2"/>
              <a:buChar char="§"/>
            </a:pPr>
            <a:endParaRPr lang="en-US" sz="2200" dirty="0" smtClean="0">
              <a:latin typeface="Times New Roman" pitchFamily="18" charset="0"/>
              <a:cs typeface="Times New Roman" pitchFamily="18" charset="0"/>
            </a:endParaRPr>
          </a:p>
          <a:p>
            <a:pPr lvl="1" algn="just">
              <a:buFont typeface="Wingdings" pitchFamily="2" charset="2"/>
              <a:buChar char="§"/>
            </a:pPr>
            <a:r>
              <a:rPr lang="en-US" sz="2200" dirty="0" smtClean="0">
                <a:latin typeface="Times New Roman" pitchFamily="18" charset="0"/>
                <a:cs typeface="Times New Roman" pitchFamily="18" charset="0"/>
              </a:rPr>
              <a:t>The centers may break down into </a:t>
            </a:r>
            <a:r>
              <a:rPr lang="en-US" sz="2200" b="1" dirty="0" smtClean="0">
                <a:latin typeface="Times New Roman" pitchFamily="18" charset="0"/>
                <a:cs typeface="Times New Roman" pitchFamily="18" charset="0"/>
              </a:rPr>
              <a:t>necrotic</a:t>
            </a:r>
            <a:r>
              <a:rPr lang="en-US" sz="2200" dirty="0" smtClean="0">
                <a:latin typeface="Times New Roman" pitchFamily="18" charset="0"/>
                <a:cs typeface="Times New Roman" pitchFamily="18" charset="0"/>
              </a:rPr>
              <a:t>, </a:t>
            </a:r>
            <a:r>
              <a:rPr lang="en-US" sz="2200" b="1" dirty="0" err="1" smtClean="0">
                <a:latin typeface="Times New Roman" pitchFamily="18" charset="0"/>
                <a:cs typeface="Times New Roman" pitchFamily="18" charset="0"/>
              </a:rPr>
              <a:t>caseous</a:t>
            </a:r>
            <a:r>
              <a:rPr lang="en-US" sz="2200" b="1" dirty="0" smtClean="0">
                <a:latin typeface="Times New Roman" pitchFamily="18" charset="0"/>
                <a:cs typeface="Times New Roman" pitchFamily="18" charset="0"/>
              </a:rPr>
              <a:t> lesions </a:t>
            </a:r>
            <a:r>
              <a:rPr lang="en-US" sz="2200" dirty="0" smtClean="0">
                <a:latin typeface="Times New Roman" pitchFamily="18" charset="0"/>
                <a:cs typeface="Times New Roman" pitchFamily="18" charset="0"/>
              </a:rPr>
              <a:t>&amp;  </a:t>
            </a:r>
            <a:r>
              <a:rPr lang="en-US" sz="2200" b="1" dirty="0" smtClean="0">
                <a:latin typeface="Times New Roman" pitchFamily="18" charset="0"/>
                <a:cs typeface="Times New Roman" pitchFamily="18" charset="0"/>
              </a:rPr>
              <a:t>gradually heal by calcification</a:t>
            </a:r>
            <a:endParaRPr lang="en-US" sz="2200" b="1" dirty="0">
              <a:latin typeface="Times New Roman" pitchFamily="18" charset="0"/>
              <a:cs typeface="Times New Roman" pitchFamily="18" charset="0"/>
            </a:endParaRPr>
          </a:p>
        </p:txBody>
      </p:sp>
      <p:pic>
        <p:nvPicPr>
          <p:cNvPr id="5121" name="Picture 1" descr="C:\Users\user\Desktop\tubercle.png"/>
          <p:cNvPicPr>
            <a:picLocks noChangeAspect="1" noChangeArrowheads="1"/>
          </p:cNvPicPr>
          <p:nvPr/>
        </p:nvPicPr>
        <p:blipFill>
          <a:blip r:embed="rId2" cstate="print"/>
          <a:srcRect/>
          <a:stretch>
            <a:fillRect/>
          </a:stretch>
        </p:blipFill>
        <p:spPr bwMode="auto">
          <a:xfrm>
            <a:off x="762000" y="4495800"/>
            <a:ext cx="3124200" cy="2052170"/>
          </a:xfrm>
          <a:prstGeom prst="rect">
            <a:avLst/>
          </a:prstGeom>
          <a:noFill/>
        </p:spPr>
      </p:pic>
      <p:pic>
        <p:nvPicPr>
          <p:cNvPr id="5122" name="Picture 2" descr="C:\Users\user\Desktop\images (2).jpg"/>
          <p:cNvPicPr>
            <a:picLocks noChangeAspect="1" noChangeArrowheads="1"/>
          </p:cNvPicPr>
          <p:nvPr/>
        </p:nvPicPr>
        <p:blipFill>
          <a:blip r:embed="rId3" cstate="print"/>
          <a:srcRect/>
          <a:stretch>
            <a:fillRect/>
          </a:stretch>
        </p:blipFill>
        <p:spPr bwMode="auto">
          <a:xfrm>
            <a:off x="4876800" y="4648200"/>
            <a:ext cx="2466975" cy="184785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Disease in man</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a:bodyPr>
          <a:lstStyle/>
          <a:p>
            <a:pPr algn="just">
              <a:buNone/>
            </a:pPr>
            <a:r>
              <a:rPr lang="en-US" sz="2400" i="1" dirty="0" smtClean="0"/>
              <a:t> </a:t>
            </a:r>
            <a:r>
              <a:rPr lang="en-US" sz="2400" b="1" dirty="0" smtClean="0">
                <a:solidFill>
                  <a:schemeClr val="accent3">
                    <a:lumMod val="75000"/>
                  </a:schemeClr>
                </a:solidFill>
                <a:latin typeface="Times New Roman" pitchFamily="18" charset="0"/>
                <a:cs typeface="Times New Roman" pitchFamily="18" charset="0"/>
              </a:rPr>
              <a:t>2. Secondary tuberculosis: </a:t>
            </a:r>
            <a:endParaRPr lang="en-US" sz="2200" b="1" dirty="0" smtClean="0">
              <a:solidFill>
                <a:schemeClr val="accent3">
                  <a:lumMod val="75000"/>
                </a:schemeClr>
              </a:solidFill>
              <a:latin typeface="Times New Roman" pitchFamily="18" charset="0"/>
              <a:cs typeface="Times New Roman" pitchFamily="18" charset="0"/>
            </a:endParaRPr>
          </a:p>
          <a:p>
            <a:pPr algn="just">
              <a:buFont typeface="Wingdings" pitchFamily="2" charset="2"/>
              <a:buChar char="§"/>
            </a:pPr>
            <a:r>
              <a:rPr lang="en-US" sz="2200" b="1" dirty="0" smtClean="0">
                <a:solidFill>
                  <a:schemeClr val="tx1"/>
                </a:solidFill>
                <a:latin typeface="Times New Roman" pitchFamily="18" charset="0"/>
                <a:cs typeface="Times New Roman" pitchFamily="18" charset="0"/>
              </a:rPr>
              <a:t>Primary case: </a:t>
            </a:r>
            <a:r>
              <a:rPr lang="en-US" sz="2200" dirty="0" smtClean="0">
                <a:latin typeface="Times New Roman" pitchFamily="18" charset="0"/>
                <a:cs typeface="Times New Roman" pitchFamily="18" charset="0"/>
              </a:rPr>
              <a:t>dormant bacilli  from 1</a:t>
            </a:r>
            <a:r>
              <a:rPr lang="en-US" sz="1800" baseline="30000" dirty="0" smtClean="0">
                <a:latin typeface="Times New Roman" pitchFamily="18" charset="0"/>
                <a:cs typeface="Times New Roman" pitchFamily="18" charset="0"/>
              </a:rPr>
              <a:t>O</a:t>
            </a:r>
            <a:r>
              <a:rPr lang="en-US" sz="2200" baseline="30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a:t>
            </a:r>
            <a:r>
              <a:rPr lang="en-US" sz="2200" baseline="300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become reactivated</a:t>
            </a:r>
          </a:p>
          <a:p>
            <a:pPr algn="just">
              <a:buFont typeface="Wingdings" pitchFamily="2" charset="2"/>
              <a:buChar char="§"/>
            </a:pPr>
            <a:r>
              <a:rPr lang="en-US" sz="2200" b="1" dirty="0" smtClean="0">
                <a:solidFill>
                  <a:schemeClr val="tx1"/>
                </a:solidFill>
                <a:latin typeface="Times New Roman" pitchFamily="18" charset="0"/>
                <a:cs typeface="Times New Roman" pitchFamily="18" charset="0"/>
              </a:rPr>
              <a:t>In chronic: </a:t>
            </a:r>
            <a:r>
              <a:rPr lang="en-US" sz="2200" dirty="0" smtClean="0">
                <a:solidFill>
                  <a:schemeClr val="tx1"/>
                </a:solidFill>
                <a:latin typeface="Times New Roman" pitchFamily="18" charset="0"/>
                <a:cs typeface="Times New Roman" pitchFamily="18" charset="0"/>
              </a:rPr>
              <a:t>t</a:t>
            </a:r>
            <a:r>
              <a:rPr lang="en-US" sz="2200" dirty="0" smtClean="0">
                <a:latin typeface="Times New Roman" pitchFamily="18" charset="0"/>
                <a:cs typeface="Times New Roman" pitchFamily="18" charset="0"/>
              </a:rPr>
              <a:t>he bacilli drain into the bronchial tubes &amp; upper respiratory tract</a:t>
            </a:r>
          </a:p>
          <a:p>
            <a:pPr algn="just">
              <a:buNone/>
            </a:pPr>
            <a:endParaRPr lang="en-US" sz="2200" dirty="0" smtClean="0">
              <a:latin typeface="Times New Roman" pitchFamily="18" charset="0"/>
              <a:cs typeface="Times New Roman" pitchFamily="18" charset="0"/>
            </a:endParaRPr>
          </a:p>
          <a:p>
            <a:pPr algn="just">
              <a:buFont typeface="Wingdings" pitchFamily="2" charset="2"/>
              <a:buChar char="q"/>
            </a:pPr>
            <a:r>
              <a:rPr lang="en-US" sz="2200" b="1" dirty="0" smtClean="0">
                <a:solidFill>
                  <a:srgbClr val="002060"/>
                </a:solidFill>
                <a:latin typeface="Times New Roman" pitchFamily="18" charset="0"/>
                <a:cs typeface="Times New Roman" pitchFamily="18" charset="0"/>
              </a:rPr>
              <a:t>The patient shows </a:t>
            </a:r>
          </a:p>
          <a:p>
            <a:pPr lvl="1" algn="just">
              <a:buFont typeface="Wingdings" pitchFamily="2" charset="2"/>
              <a:buChar char="§"/>
            </a:pPr>
            <a:r>
              <a:rPr lang="en-US" sz="2200" dirty="0" err="1" smtClean="0">
                <a:latin typeface="Times New Roman" pitchFamily="18" charset="0"/>
                <a:cs typeface="Times New Roman" pitchFamily="18" charset="0"/>
              </a:rPr>
              <a:t>Vioalent</a:t>
            </a:r>
            <a:r>
              <a:rPr lang="en-US" sz="2200" dirty="0" smtClean="0">
                <a:latin typeface="Times New Roman" pitchFamily="18" charset="0"/>
                <a:cs typeface="Times New Roman" pitchFamily="18" charset="0"/>
              </a:rPr>
              <a:t> coughing</a:t>
            </a:r>
          </a:p>
          <a:p>
            <a:pPr lvl="1" algn="just">
              <a:buFont typeface="Wingdings" pitchFamily="2" charset="2"/>
              <a:buChar char="§"/>
            </a:pPr>
            <a:r>
              <a:rPr lang="en-US" sz="2200" dirty="0" smtClean="0">
                <a:latin typeface="Times New Roman" pitchFamily="18" charset="0"/>
                <a:cs typeface="Times New Roman" pitchFamily="18" charset="0"/>
              </a:rPr>
              <a:t>Greenish or bloody sputum</a:t>
            </a:r>
          </a:p>
          <a:p>
            <a:pPr lvl="1" algn="just">
              <a:buFont typeface="Wingdings" pitchFamily="2" charset="2"/>
              <a:buChar char="§"/>
            </a:pPr>
            <a:r>
              <a:rPr lang="en-US" sz="2200" dirty="0" smtClean="0">
                <a:latin typeface="Times New Roman" pitchFamily="18" charset="0"/>
                <a:cs typeface="Times New Roman" pitchFamily="18" charset="0"/>
              </a:rPr>
              <a:t>Fever</a:t>
            </a:r>
          </a:p>
          <a:p>
            <a:pPr lvl="1" algn="just">
              <a:buFont typeface="Wingdings" pitchFamily="2" charset="2"/>
              <a:buChar char="§"/>
            </a:pPr>
            <a:r>
              <a:rPr lang="en-US" sz="2200" dirty="0" smtClean="0">
                <a:latin typeface="Times New Roman" pitchFamily="18" charset="0"/>
                <a:cs typeface="Times New Roman" pitchFamily="18" charset="0"/>
              </a:rPr>
              <a:t>Anorexia</a:t>
            </a:r>
          </a:p>
          <a:p>
            <a:pPr lvl="1" algn="just">
              <a:buFont typeface="Wingdings" pitchFamily="2" charset="2"/>
              <a:buChar char="§"/>
            </a:pPr>
            <a:r>
              <a:rPr lang="en-US" sz="2200" dirty="0" smtClean="0">
                <a:latin typeface="Times New Roman" pitchFamily="18" charset="0"/>
                <a:cs typeface="Times New Roman" pitchFamily="18" charset="0"/>
              </a:rPr>
              <a:t>Weight loss</a:t>
            </a:r>
          </a:p>
          <a:p>
            <a:pPr lvl="1" algn="just">
              <a:buFont typeface="Wingdings" pitchFamily="2" charset="2"/>
              <a:buChar char="§"/>
            </a:pPr>
            <a:r>
              <a:rPr lang="en-US" sz="2200" dirty="0" smtClean="0">
                <a:latin typeface="Times New Roman" pitchFamily="18" charset="0"/>
                <a:cs typeface="Times New Roman" pitchFamily="18" charset="0"/>
              </a:rPr>
              <a:t>Extreme fatigue</a:t>
            </a:r>
          </a:p>
          <a:p>
            <a:pPr lvl="1" algn="just">
              <a:buFont typeface="Wingdings" pitchFamily="2" charset="2"/>
              <a:buChar char="§"/>
            </a:pPr>
            <a:r>
              <a:rPr lang="en-US" sz="2200" dirty="0" smtClean="0">
                <a:latin typeface="Times New Roman" pitchFamily="18" charset="0"/>
                <a:cs typeface="Times New Roman" pitchFamily="18" charset="0"/>
              </a:rPr>
              <a:t>Night sweats</a:t>
            </a:r>
          </a:p>
          <a:p>
            <a:pPr lvl="1" algn="just">
              <a:buFont typeface="Wingdings" pitchFamily="2" charset="2"/>
              <a:buChar char="§"/>
            </a:pPr>
            <a:r>
              <a:rPr lang="en-US" sz="2200" dirty="0" smtClean="0">
                <a:latin typeface="Times New Roman" pitchFamily="18" charset="0"/>
                <a:cs typeface="Times New Roman" pitchFamily="18" charset="0"/>
              </a:rPr>
              <a:t>Chest pain</a:t>
            </a:r>
            <a:endParaRPr lang="en-US" sz="2200" b="1" dirty="0">
              <a:latin typeface="Times New Roman" pitchFamily="18" charset="0"/>
              <a:cs typeface="Times New Roman" pitchFamily="18" charset="0"/>
            </a:endParaRPr>
          </a:p>
        </p:txBody>
      </p:sp>
      <p:pic>
        <p:nvPicPr>
          <p:cNvPr id="4" name="Picture 2" descr="C:\Users\user\Desktop\images (4).jpg"/>
          <p:cNvPicPr>
            <a:picLocks noChangeAspect="1" noChangeArrowheads="1"/>
          </p:cNvPicPr>
          <p:nvPr/>
        </p:nvPicPr>
        <p:blipFill>
          <a:blip r:embed="rId2" cstate="print"/>
          <a:srcRect/>
          <a:stretch>
            <a:fillRect/>
          </a:stretch>
        </p:blipFill>
        <p:spPr bwMode="auto">
          <a:xfrm>
            <a:off x="4038600" y="2819400"/>
            <a:ext cx="3810000" cy="3581400"/>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Disease in man</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en-US" sz="2400" i="1" dirty="0" smtClean="0"/>
              <a:t> </a:t>
            </a:r>
            <a:r>
              <a:rPr lang="en-US" sz="2400" b="1" dirty="0" smtClean="0">
                <a:solidFill>
                  <a:schemeClr val="accent3">
                    <a:lumMod val="75000"/>
                  </a:schemeClr>
                </a:solidFill>
                <a:latin typeface="Times New Roman" pitchFamily="18" charset="0"/>
                <a:cs typeface="Times New Roman" pitchFamily="18" charset="0"/>
              </a:rPr>
              <a:t>3</a:t>
            </a:r>
            <a:r>
              <a:rPr lang="en-US" sz="2200" b="1" dirty="0" smtClean="0">
                <a:solidFill>
                  <a:schemeClr val="accent3">
                    <a:lumMod val="75000"/>
                  </a:schemeClr>
                </a:solidFill>
                <a:latin typeface="Times New Roman" pitchFamily="18" charset="0"/>
                <a:cs typeface="Times New Roman" pitchFamily="18" charset="0"/>
              </a:rPr>
              <a:t>. </a:t>
            </a:r>
            <a:r>
              <a:rPr lang="en-US" sz="2400" b="1" dirty="0" err="1" smtClean="0">
                <a:solidFill>
                  <a:schemeClr val="accent3">
                    <a:lumMod val="75000"/>
                  </a:schemeClr>
                </a:solidFill>
                <a:latin typeface="Times New Roman" pitchFamily="18" charset="0"/>
                <a:cs typeface="Times New Roman" pitchFamily="18" charset="0"/>
              </a:rPr>
              <a:t>Extrapulmonary</a:t>
            </a:r>
            <a:r>
              <a:rPr lang="en-US" sz="2400" b="1" dirty="0" smtClean="0">
                <a:solidFill>
                  <a:schemeClr val="accent3">
                    <a:lumMod val="75000"/>
                  </a:schemeClr>
                </a:solidFill>
                <a:latin typeface="Times New Roman" pitchFamily="18" charset="0"/>
                <a:cs typeface="Times New Roman" pitchFamily="18" charset="0"/>
              </a:rPr>
              <a:t> tuberculosis: </a:t>
            </a:r>
            <a:endParaRPr lang="en-US" sz="2200" b="1" dirty="0" smtClean="0">
              <a:solidFill>
                <a:schemeClr val="accent3">
                  <a:lumMod val="75000"/>
                </a:schemeClr>
              </a:solidFill>
              <a:latin typeface="Times New Roman" pitchFamily="18" charset="0"/>
              <a:cs typeface="Times New Roman" pitchFamily="18" charset="0"/>
            </a:endParaRPr>
          </a:p>
          <a:p>
            <a:pPr algn="just">
              <a:buNone/>
            </a:pPr>
            <a:r>
              <a:rPr lang="en-US" sz="2200" dirty="0" smtClean="0">
                <a:solidFill>
                  <a:srgbClr val="0070C0"/>
                </a:solidFill>
                <a:latin typeface="Times New Roman" pitchFamily="18" charset="0"/>
                <a:cs typeface="Times New Roman" pitchFamily="18" charset="0"/>
              </a:rPr>
              <a:t>   Secondary tuberculosis the bacilli disseminate rapidly</a:t>
            </a:r>
          </a:p>
          <a:p>
            <a:pPr algn="just">
              <a:buFont typeface="Wingdings" pitchFamily="2" charset="2"/>
              <a:buChar char="q"/>
            </a:pPr>
            <a:r>
              <a:rPr lang="en-US" sz="2200" b="1" dirty="0" smtClean="0">
                <a:solidFill>
                  <a:srgbClr val="002060"/>
                </a:solidFill>
                <a:latin typeface="Times New Roman" pitchFamily="18" charset="0"/>
                <a:cs typeface="Times New Roman" pitchFamily="18" charset="0"/>
              </a:rPr>
              <a:t>Organ effected: </a:t>
            </a:r>
          </a:p>
          <a:p>
            <a:pPr lvl="1" algn="just">
              <a:buFont typeface="Wingdings" pitchFamily="2" charset="2"/>
              <a:buChar char="§"/>
            </a:pPr>
            <a:r>
              <a:rPr lang="en-US" sz="2200" dirty="0" smtClean="0">
                <a:latin typeface="Times New Roman" pitchFamily="18" charset="0"/>
                <a:cs typeface="Times New Roman" pitchFamily="18" charset="0"/>
              </a:rPr>
              <a:t>Regional lymph nodes, </a:t>
            </a:r>
          </a:p>
          <a:p>
            <a:pPr lvl="1" algn="just">
              <a:buFont typeface="Wingdings" pitchFamily="2" charset="2"/>
              <a:buChar char="§"/>
            </a:pPr>
            <a:r>
              <a:rPr lang="en-US" sz="2200" dirty="0" smtClean="0">
                <a:latin typeface="Times New Roman" pitchFamily="18" charset="0"/>
                <a:cs typeface="Times New Roman" pitchFamily="18" charset="0"/>
              </a:rPr>
              <a:t>Kidneys, </a:t>
            </a:r>
          </a:p>
          <a:p>
            <a:pPr lvl="1" algn="just">
              <a:buFont typeface="Wingdings" pitchFamily="2" charset="2"/>
              <a:buChar char="§"/>
            </a:pPr>
            <a:r>
              <a:rPr lang="en-US" sz="2200" dirty="0" smtClean="0">
                <a:latin typeface="Times New Roman" pitchFamily="18" charset="0"/>
                <a:cs typeface="Times New Roman" pitchFamily="18" charset="0"/>
              </a:rPr>
              <a:t>Long bones,</a:t>
            </a:r>
          </a:p>
          <a:p>
            <a:pPr lvl="1" algn="just">
              <a:buFont typeface="Wingdings" pitchFamily="2" charset="2"/>
              <a:buChar char="§"/>
            </a:pPr>
            <a:r>
              <a:rPr lang="en-US" sz="2200" dirty="0" smtClean="0">
                <a:latin typeface="Times New Roman" pitchFamily="18" charset="0"/>
                <a:cs typeface="Times New Roman" pitchFamily="18" charset="0"/>
              </a:rPr>
              <a:t>Genital tract, </a:t>
            </a:r>
          </a:p>
          <a:p>
            <a:pPr lvl="1" algn="just">
              <a:buFont typeface="Wingdings" pitchFamily="2" charset="2"/>
              <a:buChar char="§"/>
            </a:pPr>
            <a:r>
              <a:rPr lang="en-US" sz="2200" dirty="0" smtClean="0">
                <a:latin typeface="Times New Roman" pitchFamily="18" charset="0"/>
                <a:cs typeface="Times New Roman" pitchFamily="18" charset="0"/>
              </a:rPr>
              <a:t>Brain</a:t>
            </a:r>
          </a:p>
          <a:p>
            <a:pPr lvl="1" algn="just">
              <a:buFont typeface="Wingdings" pitchFamily="2" charset="2"/>
              <a:buChar char="§"/>
            </a:pPr>
            <a:r>
              <a:rPr lang="en-US" sz="2200" dirty="0" err="1" smtClean="0">
                <a:latin typeface="Times New Roman" pitchFamily="18" charset="0"/>
                <a:cs typeface="Times New Roman" pitchFamily="18" charset="0"/>
              </a:rPr>
              <a:t>Meninges</a:t>
            </a:r>
            <a:endParaRPr lang="en-US" sz="2200" dirty="0" smtClean="0">
              <a:latin typeface="Times New Roman" pitchFamily="18" charset="0"/>
              <a:cs typeface="Times New Roman" pitchFamily="18" charset="0"/>
            </a:endParaRPr>
          </a:p>
          <a:p>
            <a:pPr lvl="1" algn="just">
              <a:buFont typeface="Wingdings" pitchFamily="2" charset="2"/>
              <a:buChar char="§"/>
            </a:pPr>
            <a:r>
              <a:rPr lang="en-US" sz="2200" dirty="0" smtClean="0">
                <a:latin typeface="Times New Roman" pitchFamily="18" charset="0"/>
                <a:cs typeface="Times New Roman" pitchFamily="18" charset="0"/>
              </a:rPr>
              <a:t>Eyes: </a:t>
            </a:r>
            <a:r>
              <a:rPr lang="en-US" sz="2200" b="1" dirty="0" err="1" smtClean="0">
                <a:latin typeface="Times New Roman" pitchFamily="18" charset="0"/>
                <a:cs typeface="Times New Roman" pitchFamily="18" charset="0"/>
              </a:rPr>
              <a:t>Miliary</a:t>
            </a:r>
            <a:r>
              <a:rPr lang="en-US" sz="2200" b="1" dirty="0" smtClean="0">
                <a:latin typeface="Times New Roman" pitchFamily="18" charset="0"/>
                <a:cs typeface="Times New Roman" pitchFamily="18" charset="0"/>
              </a:rPr>
              <a:t> TB</a:t>
            </a:r>
          </a:p>
          <a:p>
            <a:pPr algn="just">
              <a:buFont typeface="Wingdings" pitchFamily="2" charset="2"/>
              <a:buChar char="Ø"/>
            </a:pPr>
            <a:r>
              <a:rPr lang="en-US" sz="2000" b="1" dirty="0" smtClean="0">
                <a:solidFill>
                  <a:srgbClr val="002060"/>
                </a:solidFill>
                <a:latin typeface="Times New Roman" pitchFamily="18" charset="0"/>
                <a:cs typeface="Times New Roman" pitchFamily="18" charset="0"/>
              </a:rPr>
              <a:t>Renal TB: </a:t>
            </a:r>
            <a:r>
              <a:rPr lang="en-US" sz="2000" dirty="0" smtClean="0">
                <a:latin typeface="Times New Roman" pitchFamily="18" charset="0"/>
                <a:cs typeface="Times New Roman" pitchFamily="18" charset="0"/>
              </a:rPr>
              <a:t>necrosis &amp; scarring of renal medulla, pelvis, </a:t>
            </a:r>
            <a:r>
              <a:rPr lang="en-US" sz="2000" dirty="0" err="1" smtClean="0">
                <a:latin typeface="Times New Roman" pitchFamily="18" charset="0"/>
                <a:cs typeface="Times New Roman" pitchFamily="18" charset="0"/>
              </a:rPr>
              <a:t>ureters</a:t>
            </a:r>
            <a:r>
              <a:rPr lang="en-US" sz="2000" dirty="0" smtClean="0">
                <a:latin typeface="Times New Roman" pitchFamily="18" charset="0"/>
                <a:cs typeface="Times New Roman" pitchFamily="18" charset="0"/>
              </a:rPr>
              <a:t>, bladder</a:t>
            </a:r>
          </a:p>
          <a:p>
            <a:pPr algn="just">
              <a:buFont typeface="Wingdings" pitchFamily="2" charset="2"/>
              <a:buChar char="Ø"/>
            </a:pPr>
            <a:r>
              <a:rPr lang="en-US" sz="2000" b="1" dirty="0" smtClean="0">
                <a:solidFill>
                  <a:srgbClr val="002060"/>
                </a:solidFill>
                <a:latin typeface="Times New Roman" pitchFamily="18" charset="0"/>
                <a:cs typeface="Times New Roman" pitchFamily="18" charset="0"/>
              </a:rPr>
              <a:t>Genital TB: </a:t>
            </a:r>
            <a:r>
              <a:rPr lang="en-US" sz="2000" dirty="0" smtClean="0">
                <a:latin typeface="Times New Roman" pitchFamily="18" charset="0"/>
                <a:cs typeface="Times New Roman" pitchFamily="18" charset="0"/>
              </a:rPr>
              <a:t>Affects reproductive functions in both sexes</a:t>
            </a:r>
          </a:p>
          <a:p>
            <a:pPr algn="just">
              <a:buFont typeface="Wingdings" pitchFamily="2" charset="2"/>
              <a:buChar char="Ø"/>
            </a:pPr>
            <a:r>
              <a:rPr lang="en-US" sz="2000" b="1" dirty="0" smtClean="0">
                <a:solidFill>
                  <a:srgbClr val="002060"/>
                </a:solidFill>
                <a:latin typeface="Times New Roman" pitchFamily="18" charset="0"/>
                <a:cs typeface="Times New Roman" pitchFamily="18" charset="0"/>
              </a:rPr>
              <a:t>Bones &amp; joints </a:t>
            </a:r>
            <a:r>
              <a:rPr lang="en-US" sz="2000" dirty="0" smtClean="0">
                <a:latin typeface="Times New Roman" pitchFamily="18" charset="0"/>
                <a:cs typeface="Times New Roman" pitchFamily="18" charset="0"/>
              </a:rPr>
              <a:t>(vertebral column): Paralysis &amp;  sensory loss</a:t>
            </a:r>
          </a:p>
          <a:p>
            <a:pPr marL="274320" lvl="1" indent="-274320" algn="just">
              <a:spcBef>
                <a:spcPts val="600"/>
              </a:spcBef>
              <a:buClr>
                <a:schemeClr val="tx2"/>
              </a:buClr>
              <a:buSzPct val="73000"/>
              <a:buFont typeface="Wingdings" pitchFamily="2" charset="2"/>
              <a:buChar char="Ø"/>
            </a:pPr>
            <a:r>
              <a:rPr lang="en-US" sz="2000" b="1" dirty="0" err="1" smtClean="0">
                <a:solidFill>
                  <a:srgbClr val="002060"/>
                </a:solidFill>
                <a:latin typeface="Times New Roman" pitchFamily="18" charset="0"/>
                <a:cs typeface="Times New Roman" pitchFamily="18" charset="0"/>
              </a:rPr>
              <a:t>Meninges</a:t>
            </a:r>
            <a:r>
              <a:rPr lang="en-US" sz="2000" b="1" dirty="0" smtClean="0">
                <a:solidFill>
                  <a:srgbClr val="002060"/>
                </a:solidFill>
                <a:latin typeface="Times New Roman" pitchFamily="18" charset="0"/>
                <a:cs typeface="Times New Roman" pitchFamily="18" charset="0"/>
              </a:rPr>
              <a:t>: </a:t>
            </a:r>
            <a:r>
              <a:rPr lang="en-US" sz="2000" dirty="0" smtClean="0">
                <a:latin typeface="Times New Roman" pitchFamily="18" charset="0"/>
                <a:cs typeface="Times New Roman" pitchFamily="18" charset="0"/>
              </a:rPr>
              <a:t>Mental deterioration, permanent retardation, blindness &amp; deafness</a:t>
            </a:r>
          </a:p>
          <a:p>
            <a:pPr lvl="1" algn="just">
              <a:buFont typeface="Wingdings" pitchFamily="2" charset="2"/>
              <a:buChar char="§"/>
            </a:pPr>
            <a:endParaRPr lang="en-US" sz="2200" dirty="0" smtClean="0">
              <a:latin typeface="Times New Roman" pitchFamily="18" charset="0"/>
              <a:cs typeface="Times New Roman" pitchFamily="18" charset="0"/>
            </a:endParaRPr>
          </a:p>
          <a:p>
            <a:pPr algn="just">
              <a:buNone/>
            </a:pPr>
            <a:endParaRPr lang="en-US" sz="2200" b="1" dirty="0" smtClean="0">
              <a:solidFill>
                <a:schemeClr val="accent3">
                  <a:lumMod val="75000"/>
                </a:schemeClr>
              </a:solidFill>
              <a:latin typeface="Times New Roman" pitchFamily="18" charset="0"/>
              <a:cs typeface="Times New Roman" pitchFamily="18" charset="0"/>
            </a:endParaRPr>
          </a:p>
        </p:txBody>
      </p:sp>
      <p:pic>
        <p:nvPicPr>
          <p:cNvPr id="29698" name="Picture 2" descr="C:\Users\user\Desktop\P83S_jNoXdQ5VOzNtRh7DtpsvoI2reV5eg7vtIn6tjY.jpg"/>
          <p:cNvPicPr>
            <a:picLocks noChangeAspect="1" noChangeArrowheads="1"/>
          </p:cNvPicPr>
          <p:nvPr/>
        </p:nvPicPr>
        <p:blipFill>
          <a:blip r:embed="rId2" cstate="print"/>
          <a:srcRect/>
          <a:stretch>
            <a:fillRect/>
          </a:stretch>
        </p:blipFill>
        <p:spPr bwMode="auto">
          <a:xfrm>
            <a:off x="4495800" y="1981200"/>
            <a:ext cx="2393298" cy="2133600"/>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228600"/>
            <a:ext cx="4648200" cy="5334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Disease in man</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7772400" cy="57150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smtClean="0">
                <a:solidFill>
                  <a:srgbClr val="002060"/>
                </a:solidFill>
                <a:latin typeface="Times New Roman" pitchFamily="18" charset="0"/>
                <a:cs typeface="Times New Roman" pitchFamily="18" charset="0"/>
              </a:rPr>
              <a:t>Bovine TB</a:t>
            </a:r>
            <a:r>
              <a:rPr lang="en-US" sz="2200" dirty="0" smtClean="0">
                <a:latin typeface="Times New Roman" pitchFamily="18" charset="0"/>
                <a:cs typeface="Times New Roman" pitchFamily="18" charset="0"/>
              </a:rPr>
              <a:t>: </a:t>
            </a:r>
            <a:r>
              <a:rPr lang="en-US" sz="2200" i="1" dirty="0" smtClean="0">
                <a:latin typeface="Times New Roman" pitchFamily="18" charset="0"/>
                <a:cs typeface="Times New Roman" pitchFamily="18" charset="0"/>
              </a:rPr>
              <a:t>M. </a:t>
            </a:r>
            <a:r>
              <a:rPr lang="en-US" sz="2200" i="1" dirty="0" err="1" smtClean="0">
                <a:latin typeface="Times New Roman" pitchFamily="18" charset="0"/>
                <a:cs typeface="Times New Roman" pitchFamily="18" charset="0"/>
              </a:rPr>
              <a:t>bovis</a:t>
            </a:r>
            <a:r>
              <a:rPr lang="en-US" sz="2200" dirty="0" smtClean="0">
                <a:latin typeface="Times New Roman" pitchFamily="18" charset="0"/>
                <a:cs typeface="Times New Roman" pitchFamily="18" charset="0"/>
              </a:rPr>
              <a:t> </a:t>
            </a:r>
          </a:p>
          <a:p>
            <a:pPr algn="just"/>
            <a:r>
              <a:rPr lang="en-US" sz="2200" b="1" dirty="0" smtClean="0">
                <a:solidFill>
                  <a:srgbClr val="002060"/>
                </a:solidFill>
                <a:latin typeface="Times New Roman" pitchFamily="18" charset="0"/>
                <a:cs typeface="Times New Roman" pitchFamily="18" charset="0"/>
              </a:rPr>
              <a:t>Source: </a:t>
            </a:r>
            <a:r>
              <a:rPr lang="en-US" sz="2200" dirty="0" smtClean="0">
                <a:latin typeface="Times New Roman" pitchFamily="18" charset="0"/>
                <a:cs typeface="Times New Roman" pitchFamily="18" charset="0"/>
              </a:rPr>
              <a:t>unpasteurized milk</a:t>
            </a:r>
          </a:p>
          <a:p>
            <a:pPr algn="just"/>
            <a:endParaRPr lang="en-US" sz="2200" dirty="0" smtClean="0">
              <a:latin typeface="Times New Roman" pitchFamily="18" charset="0"/>
              <a:cs typeface="Times New Roman" pitchFamily="18" charset="0"/>
            </a:endParaRPr>
          </a:p>
          <a:p>
            <a:pPr algn="just"/>
            <a:r>
              <a:rPr lang="en-US" sz="2200" b="1" dirty="0" smtClean="0">
                <a:solidFill>
                  <a:srgbClr val="002060"/>
                </a:solidFill>
                <a:latin typeface="Times New Roman" pitchFamily="18" charset="0"/>
                <a:cs typeface="Times New Roman" pitchFamily="18" charset="0"/>
              </a:rPr>
              <a:t>In young ones: </a:t>
            </a:r>
            <a:r>
              <a:rPr lang="en-US" sz="2200" dirty="0" smtClean="0">
                <a:latin typeface="Times New Roman" pitchFamily="18" charset="0"/>
                <a:cs typeface="Times New Roman" pitchFamily="18" charset="0"/>
              </a:rPr>
              <a:t>as </a:t>
            </a:r>
            <a:r>
              <a:rPr lang="en-US" sz="2200" dirty="0" smtClean="0">
                <a:solidFill>
                  <a:srgbClr val="FF0000"/>
                </a:solidFill>
                <a:latin typeface="Times New Roman" pitchFamily="18" charset="0"/>
                <a:cs typeface="Times New Roman" pitchFamily="18" charset="0"/>
              </a:rPr>
              <a:t>‘Scrofula</a:t>
            </a:r>
            <a:r>
              <a:rPr lang="en-US" sz="2200" dirty="0" smtClean="0">
                <a:latin typeface="Times New Roman" pitchFamily="18" charset="0"/>
                <a:cs typeface="Times New Roman" pitchFamily="18" charset="0"/>
              </a:rPr>
              <a:t>’ - a condition </a:t>
            </a:r>
          </a:p>
          <a:p>
            <a:pPr algn="just">
              <a:buNone/>
            </a:pPr>
            <a:r>
              <a:rPr lang="en-US" sz="2200" dirty="0" smtClean="0">
                <a:latin typeface="Times New Roman" pitchFamily="18" charset="0"/>
                <a:cs typeface="Times New Roman" pitchFamily="18" charset="0"/>
              </a:rPr>
              <a:t>    (established in cervical &amp;, less frequently, </a:t>
            </a:r>
            <a:r>
              <a:rPr lang="en-US" sz="2200" dirty="0" err="1" smtClean="0">
                <a:latin typeface="Times New Roman" pitchFamily="18" charset="0"/>
                <a:cs typeface="Times New Roman" pitchFamily="18" charset="0"/>
              </a:rPr>
              <a:t>axillary</a:t>
            </a:r>
            <a:r>
              <a:rPr lang="en-US" sz="2200" dirty="0" smtClean="0">
                <a:latin typeface="Times New Roman" pitchFamily="18" charset="0"/>
                <a:cs typeface="Times New Roman" pitchFamily="18" charset="0"/>
              </a:rPr>
              <a:t> lymph nodes)</a:t>
            </a:r>
          </a:p>
          <a:p>
            <a:pPr algn="just"/>
            <a:r>
              <a:rPr lang="en-US" sz="2200" b="1" dirty="0" smtClean="0">
                <a:solidFill>
                  <a:srgbClr val="002060"/>
                </a:solidFill>
                <a:latin typeface="Times New Roman" pitchFamily="18" charset="0"/>
                <a:cs typeface="Times New Roman" pitchFamily="18" charset="0"/>
              </a:rPr>
              <a:t>In adults</a:t>
            </a:r>
            <a:r>
              <a:rPr lang="en-US" sz="2200" dirty="0" smtClean="0">
                <a:latin typeface="Times New Roman" pitchFamily="18" charset="0"/>
                <a:cs typeface="Times New Roman" pitchFamily="18" charset="0"/>
              </a:rPr>
              <a:t>: Post primary pulmonary disease is more common</a:t>
            </a:r>
          </a:p>
          <a:p>
            <a:pPr algn="just"/>
            <a:endParaRPr lang="en-US" sz="2200" dirty="0" smtClean="0">
              <a:latin typeface="Times New Roman" pitchFamily="18" charset="0"/>
              <a:cs typeface="Times New Roman" pitchFamily="18" charset="0"/>
            </a:endParaRPr>
          </a:p>
          <a:p>
            <a:pPr algn="just"/>
            <a:r>
              <a:rPr lang="en-US" sz="2200" b="1" dirty="0" smtClean="0">
                <a:solidFill>
                  <a:srgbClr val="002060"/>
                </a:solidFill>
                <a:latin typeface="Times New Roman" pitchFamily="18" charset="0"/>
                <a:cs typeface="Times New Roman" pitchFamily="18" charset="0"/>
              </a:rPr>
              <a:t>Infection through skin wound: </a:t>
            </a:r>
          </a:p>
          <a:p>
            <a:pPr lvl="1" algn="just">
              <a:buFont typeface="Wingdings" pitchFamily="2" charset="2"/>
              <a:buChar char="§"/>
            </a:pPr>
            <a:r>
              <a:rPr lang="en-US" sz="2200" dirty="0" smtClean="0">
                <a:latin typeface="Times New Roman" pitchFamily="18" charset="0"/>
                <a:cs typeface="Times New Roman" pitchFamily="18" charset="0"/>
              </a:rPr>
              <a:t>lesions in skin</a:t>
            </a:r>
          </a:p>
          <a:p>
            <a:pPr lvl="1" algn="just">
              <a:buFont typeface="Wingdings" pitchFamily="2" charset="2"/>
              <a:buChar char="§"/>
            </a:pPr>
            <a:r>
              <a:rPr lang="en-US" sz="2200" dirty="0" smtClean="0">
                <a:latin typeface="Times New Roman" pitchFamily="18" charset="0"/>
                <a:cs typeface="Times New Roman" pitchFamily="18" charset="0"/>
              </a:rPr>
              <a:t>Tendon &amp; localized lymph node lesions (</a:t>
            </a:r>
            <a:r>
              <a:rPr lang="en-US" sz="2200" dirty="0" smtClean="0">
                <a:solidFill>
                  <a:srgbClr val="0070C0"/>
                </a:solidFill>
                <a:latin typeface="Times New Roman" pitchFamily="18" charset="0"/>
                <a:cs typeface="Times New Roman" pitchFamily="18" charset="0"/>
              </a:rPr>
              <a:t>in the persons handling infected carcasses)</a:t>
            </a:r>
          </a:p>
          <a:p>
            <a:pPr algn="just">
              <a:buNone/>
            </a:pPr>
            <a:endParaRPr lang="en-US" sz="2200" b="1" dirty="0" smtClean="0">
              <a:solidFill>
                <a:schemeClr val="accent3">
                  <a:lumMod val="75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4876800" cy="624840"/>
          </a:xfrm>
        </p:spPr>
        <p:style>
          <a:lnRef idx="1">
            <a:schemeClr val="accent5"/>
          </a:lnRef>
          <a:fillRef idx="2">
            <a:schemeClr val="accent5"/>
          </a:fillRef>
          <a:effectRef idx="1">
            <a:schemeClr val="accent5"/>
          </a:effectRef>
          <a:fontRef idx="minor">
            <a:schemeClr val="dk1"/>
          </a:fontRef>
        </p:style>
        <p:txBody>
          <a:bodyPr>
            <a:normAutofit/>
          </a:bodyPr>
          <a:lstStyle/>
          <a:p>
            <a:r>
              <a:rPr lang="en-US" sz="3400" dirty="0" smtClean="0">
                <a:latin typeface="Times New Roman" pitchFamily="18" charset="0"/>
                <a:cs typeface="Times New Roman" pitchFamily="18" charset="0"/>
              </a:rPr>
              <a:t>Disease in Animals</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smtClean="0">
                <a:solidFill>
                  <a:srgbClr val="FF0000"/>
                </a:solidFill>
                <a:latin typeface="Times New Roman" pitchFamily="18" charset="0"/>
                <a:cs typeface="Times New Roman" pitchFamily="18" charset="0"/>
              </a:rPr>
              <a:t>In cattle:</a:t>
            </a:r>
          </a:p>
          <a:p>
            <a:pPr lvl="1" algn="just">
              <a:buFont typeface="Wingdings" pitchFamily="2" charset="2"/>
              <a:buChar char="§"/>
            </a:pPr>
            <a:r>
              <a:rPr lang="en-US" sz="2200" b="1" dirty="0" smtClean="0">
                <a:latin typeface="Times New Roman" pitchFamily="18" charset="0"/>
                <a:cs typeface="Times New Roman" pitchFamily="18" charset="0"/>
              </a:rPr>
              <a:t>S</a:t>
            </a:r>
            <a:r>
              <a:rPr lang="en-US" sz="2200" dirty="0" smtClean="0">
                <a:latin typeface="Times New Roman" pitchFamily="18" charset="0"/>
                <a:cs typeface="Times New Roman" pitchFamily="18" charset="0"/>
              </a:rPr>
              <a:t>uperficial lymph nodes will be swollen</a:t>
            </a:r>
          </a:p>
          <a:p>
            <a:pPr lvl="1" algn="just">
              <a:buFont typeface="Wingdings" pitchFamily="2" charset="2"/>
              <a:buChar char="§"/>
            </a:pPr>
            <a:r>
              <a:rPr lang="en-US" sz="2200" b="1" dirty="0" smtClean="0">
                <a:solidFill>
                  <a:srgbClr val="0070C0"/>
                </a:solidFill>
                <a:latin typeface="Times New Roman" pitchFamily="18" charset="0"/>
                <a:cs typeface="Times New Roman" pitchFamily="18" charset="0"/>
              </a:rPr>
              <a:t>Udder: </a:t>
            </a:r>
            <a:r>
              <a:rPr lang="en-US" sz="2200" dirty="0" smtClean="0">
                <a:latin typeface="Times New Roman" pitchFamily="18" charset="0"/>
                <a:cs typeface="Times New Roman" pitchFamily="18" charset="0"/>
              </a:rPr>
              <a:t>Progressive hardening &amp; swelling</a:t>
            </a:r>
          </a:p>
          <a:p>
            <a:pPr lvl="1" algn="just">
              <a:buFont typeface="Wingdings" pitchFamily="2" charset="2"/>
              <a:buChar char="§"/>
            </a:pPr>
            <a:r>
              <a:rPr lang="en-US" sz="2200" b="1" dirty="0" smtClean="0">
                <a:solidFill>
                  <a:srgbClr val="0070C0"/>
                </a:solidFill>
                <a:latin typeface="Times New Roman" pitchFamily="18" charset="0"/>
                <a:cs typeface="Times New Roman" pitchFamily="18" charset="0"/>
              </a:rPr>
              <a:t>Milk: </a:t>
            </a:r>
            <a:r>
              <a:rPr lang="en-US" sz="2200" dirty="0" smtClean="0">
                <a:latin typeface="Times New Roman" pitchFamily="18" charset="0"/>
                <a:cs typeface="Times New Roman" pitchFamily="18" charset="0"/>
              </a:rPr>
              <a:t>thin and watery with yellow flakes </a:t>
            </a:r>
          </a:p>
          <a:p>
            <a:pPr lvl="1" algn="just">
              <a:buFont typeface="Wingdings" pitchFamily="2" charset="2"/>
              <a:buChar char="§"/>
            </a:pPr>
            <a:r>
              <a:rPr lang="en-US" sz="2200" b="1" dirty="0" smtClean="0">
                <a:latin typeface="Times New Roman" pitchFamily="18" charset="0"/>
                <a:cs typeface="Times New Roman" pitchFamily="18" charset="0"/>
              </a:rPr>
              <a:t>The generalized TB cases: </a:t>
            </a:r>
          </a:p>
          <a:p>
            <a:pPr lvl="2" algn="just">
              <a:buFont typeface="Wingdings" pitchFamily="2" charset="2"/>
              <a:buChar char="ü"/>
            </a:pPr>
            <a:r>
              <a:rPr lang="en-US" sz="2200" dirty="0" smtClean="0">
                <a:latin typeface="Times New Roman" pitchFamily="18" charset="0"/>
                <a:cs typeface="Times New Roman" pitchFamily="18" charset="0"/>
              </a:rPr>
              <a:t>Emaciation (hide bound condition),</a:t>
            </a:r>
          </a:p>
          <a:p>
            <a:pPr lvl="2" algn="just">
              <a:buFont typeface="Wingdings" pitchFamily="2" charset="2"/>
              <a:buChar char="ü"/>
            </a:pPr>
            <a:r>
              <a:rPr lang="en-US" sz="2200" dirty="0" smtClean="0">
                <a:latin typeface="Times New Roman" pitchFamily="18" charset="0"/>
                <a:cs typeface="Times New Roman" pitchFamily="18" charset="0"/>
              </a:rPr>
              <a:t>Cough, dry &amp; harsh body coat</a:t>
            </a:r>
          </a:p>
          <a:p>
            <a:pPr lvl="2" algn="just">
              <a:buFont typeface="Wingdings" pitchFamily="2" charset="2"/>
              <a:buChar char="ü"/>
            </a:pPr>
            <a:r>
              <a:rPr lang="en-US" sz="2200" dirty="0" smtClean="0">
                <a:latin typeface="Times New Roman" pitchFamily="18" charset="0"/>
                <a:cs typeface="Times New Roman" pitchFamily="18" charset="0"/>
              </a:rPr>
              <a:t>Dull &amp; sunken eyes</a:t>
            </a:r>
          </a:p>
          <a:p>
            <a:pPr lvl="2" algn="just">
              <a:buFont typeface="Wingdings" pitchFamily="2" charset="2"/>
              <a:buChar char="ü"/>
            </a:pPr>
            <a:r>
              <a:rPr lang="en-US" sz="2200" dirty="0" err="1" smtClean="0">
                <a:latin typeface="Times New Roman" pitchFamily="18" charset="0"/>
                <a:cs typeface="Times New Roman" pitchFamily="18" charset="0"/>
              </a:rPr>
              <a:t>Diarrhoea</a:t>
            </a:r>
            <a:r>
              <a:rPr lang="en-US" sz="2200" dirty="0" smtClean="0">
                <a:latin typeface="Times New Roman" pitchFamily="18" charset="0"/>
                <a:cs typeface="Times New Roman" pitchFamily="18" charset="0"/>
              </a:rPr>
              <a:t> with capricious appetite</a:t>
            </a:r>
          </a:p>
          <a:p>
            <a:pPr lvl="2" algn="just">
              <a:buFont typeface="Wingdings" pitchFamily="2" charset="2"/>
              <a:buChar char="ü"/>
            </a:pPr>
            <a:r>
              <a:rPr lang="en-US" sz="2200" dirty="0" smtClean="0">
                <a:latin typeface="Times New Roman" pitchFamily="18" charset="0"/>
                <a:cs typeface="Times New Roman" pitchFamily="18" charset="0"/>
              </a:rPr>
              <a:t>Fluctuating body temperature, </a:t>
            </a:r>
          </a:p>
          <a:p>
            <a:pPr lvl="2" algn="just">
              <a:buFont typeface="Wingdings" pitchFamily="2" charset="2"/>
              <a:buChar char="ü"/>
            </a:pPr>
            <a:r>
              <a:rPr lang="en-US" sz="2200" b="1" dirty="0" smtClean="0">
                <a:solidFill>
                  <a:srgbClr val="0070C0"/>
                </a:solidFill>
                <a:latin typeface="Times New Roman" pitchFamily="18" charset="0"/>
                <a:cs typeface="Times New Roman" pitchFamily="18" charset="0"/>
              </a:rPr>
              <a:t>Snoring: </a:t>
            </a:r>
            <a:r>
              <a:rPr lang="en-US" sz="2200" dirty="0" smtClean="0">
                <a:latin typeface="Times New Roman" pitchFamily="18" charset="0"/>
                <a:cs typeface="Times New Roman" pitchFamily="18" charset="0"/>
              </a:rPr>
              <a:t>involvement of retropharyngeal lymph node</a:t>
            </a:r>
          </a:p>
          <a:p>
            <a:pPr algn="just"/>
            <a:r>
              <a:rPr lang="en-US" sz="2200" b="1" dirty="0" smtClean="0">
                <a:solidFill>
                  <a:srgbClr val="0070C0"/>
                </a:solidFill>
                <a:latin typeface="Times New Roman" pitchFamily="18" charset="0"/>
                <a:cs typeface="Times New Roman" pitchFamily="18" charset="0"/>
              </a:rPr>
              <a:t>In </a:t>
            </a:r>
            <a:r>
              <a:rPr lang="en-US" sz="2200" b="1" dirty="0" err="1" smtClean="0">
                <a:solidFill>
                  <a:srgbClr val="0070C0"/>
                </a:solidFill>
                <a:latin typeface="Times New Roman" pitchFamily="18" charset="0"/>
                <a:cs typeface="Times New Roman" pitchFamily="18" charset="0"/>
              </a:rPr>
              <a:t>cutaneous</a:t>
            </a:r>
            <a:r>
              <a:rPr lang="en-US" sz="2200" b="1" dirty="0" smtClean="0">
                <a:solidFill>
                  <a:srgbClr val="0070C0"/>
                </a:solidFill>
                <a:latin typeface="Times New Roman" pitchFamily="18" charset="0"/>
                <a:cs typeface="Times New Roman" pitchFamily="18" charset="0"/>
              </a:rPr>
              <a:t> TB</a:t>
            </a:r>
            <a:r>
              <a:rPr lang="en-US" sz="2200" dirty="0" smtClean="0">
                <a:latin typeface="Times New Roman" pitchFamily="18" charset="0"/>
                <a:cs typeface="Times New Roman" pitchFamily="18" charset="0"/>
              </a:rPr>
              <a:t>: lumpy swelling, sometimes cording (In the lower part of the front legs &amp; rarely on hind legs </a:t>
            </a:r>
          </a:p>
          <a:p>
            <a:endParaRPr lang="en-US" dirty="0"/>
          </a:p>
        </p:txBody>
      </p:sp>
      <p:pic>
        <p:nvPicPr>
          <p:cNvPr id="2050" name="Picture 2" descr="Cow infected with bovine TB found on Matamata dairy farm | Stuff.co.nz"/>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05400" y="2590800"/>
            <a:ext cx="2590800" cy="2286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4876800" cy="624840"/>
          </a:xfrm>
        </p:spPr>
        <p:style>
          <a:lnRef idx="1">
            <a:schemeClr val="accent5"/>
          </a:lnRef>
          <a:fillRef idx="2">
            <a:schemeClr val="accent5"/>
          </a:fillRef>
          <a:effectRef idx="1">
            <a:schemeClr val="accent5"/>
          </a:effectRef>
          <a:fontRef idx="minor">
            <a:schemeClr val="dk1"/>
          </a:fontRef>
        </p:style>
        <p:txBody>
          <a:bodyPr>
            <a:normAutofit/>
          </a:bodyPr>
          <a:lstStyle/>
          <a:p>
            <a:r>
              <a:rPr lang="en-US" sz="3400" dirty="0" smtClean="0">
                <a:latin typeface="Times New Roman" pitchFamily="18" charset="0"/>
                <a:cs typeface="Times New Roman" pitchFamily="18" charset="0"/>
              </a:rPr>
              <a:t>Disease in Animals</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b="1" dirty="0" smtClean="0">
                <a:solidFill>
                  <a:srgbClr val="FF0000"/>
                </a:solidFill>
                <a:latin typeface="Times New Roman" pitchFamily="18" charset="0"/>
                <a:cs typeface="Times New Roman" pitchFamily="18" charset="0"/>
              </a:rPr>
              <a:t>In dogs and cats: </a:t>
            </a:r>
          </a:p>
          <a:p>
            <a:pPr lvl="1" algn="just">
              <a:buFont typeface="Wingdings" pitchFamily="2" charset="2"/>
              <a:buChar char="§"/>
            </a:pPr>
            <a:r>
              <a:rPr lang="en-US" sz="2200" dirty="0" smtClean="0">
                <a:latin typeface="Times New Roman" pitchFamily="18" charset="0"/>
                <a:cs typeface="Times New Roman" pitchFamily="18" charset="0"/>
              </a:rPr>
              <a:t>Marked emaciation</a:t>
            </a:r>
          </a:p>
          <a:p>
            <a:pPr lvl="1" algn="just">
              <a:buFont typeface="Wingdings" pitchFamily="2" charset="2"/>
              <a:buChar char="§"/>
            </a:pPr>
            <a:r>
              <a:rPr lang="en-US" sz="2200" dirty="0" smtClean="0">
                <a:latin typeface="Times New Roman" pitchFamily="18" charset="0"/>
                <a:cs typeface="Times New Roman" pitchFamily="18" charset="0"/>
              </a:rPr>
              <a:t>Constant discharge from nose</a:t>
            </a:r>
          </a:p>
          <a:p>
            <a:pPr lvl="1" algn="just">
              <a:buFont typeface="Wingdings" pitchFamily="2" charset="2"/>
              <a:buChar char="§"/>
            </a:pPr>
            <a:r>
              <a:rPr lang="en-US" sz="2200" dirty="0" smtClean="0">
                <a:latin typeface="Times New Roman" pitchFamily="18" charset="0"/>
                <a:cs typeface="Times New Roman" pitchFamily="18" charset="0"/>
              </a:rPr>
              <a:t>Cough</a:t>
            </a:r>
          </a:p>
          <a:p>
            <a:pPr lvl="1" algn="just">
              <a:buFont typeface="Wingdings" pitchFamily="2" charset="2"/>
              <a:buChar char="§"/>
            </a:pPr>
            <a:r>
              <a:rPr lang="en-US" sz="2200" dirty="0" smtClean="0">
                <a:latin typeface="Times New Roman" pitchFamily="18" charset="0"/>
                <a:cs typeface="Times New Roman" pitchFamily="18" charset="0"/>
              </a:rPr>
              <a:t>Pleurisy (pleural cavity may get filled with fluid)</a:t>
            </a:r>
          </a:p>
          <a:p>
            <a:pPr lvl="1" algn="just">
              <a:buFont typeface="Wingdings" pitchFamily="2" charset="2"/>
              <a:buChar char="§"/>
            </a:pPr>
            <a:r>
              <a:rPr lang="en-US" sz="2200" dirty="0" smtClean="0">
                <a:latin typeface="Times New Roman" pitchFamily="18" charset="0"/>
                <a:cs typeface="Times New Roman" pitchFamily="18" charset="0"/>
              </a:rPr>
              <a:t>Causing difficulty in breathing</a:t>
            </a:r>
          </a:p>
          <a:p>
            <a:pPr lvl="1" algn="just">
              <a:buFont typeface="Wingdings" pitchFamily="2" charset="2"/>
              <a:buChar char="§"/>
            </a:pPr>
            <a:r>
              <a:rPr lang="en-US" sz="2200" dirty="0" smtClean="0">
                <a:latin typeface="Times New Roman" pitchFamily="18" charset="0"/>
                <a:cs typeface="Times New Roman" pitchFamily="18" charset="0"/>
              </a:rPr>
              <a:t>Swelling on chest &amp; abdomen </a:t>
            </a:r>
          </a:p>
          <a:p>
            <a:pPr algn="just"/>
            <a:endParaRPr lang="en-US" sz="2200" dirty="0" smtClean="0">
              <a:latin typeface="Times New Roman" pitchFamily="18" charset="0"/>
              <a:cs typeface="Times New Roman" pitchFamily="18" charset="0"/>
            </a:endParaRPr>
          </a:p>
          <a:p>
            <a:pPr algn="just"/>
            <a:r>
              <a:rPr lang="en-US" sz="2200" b="1" dirty="0" smtClean="0">
                <a:solidFill>
                  <a:srgbClr val="FF0000"/>
                </a:solidFill>
                <a:latin typeface="Times New Roman" pitchFamily="18" charset="0"/>
                <a:cs typeface="Times New Roman" pitchFamily="18" charset="0"/>
              </a:rPr>
              <a:t>In poultry:</a:t>
            </a:r>
          </a:p>
          <a:p>
            <a:pPr lvl="1" algn="just">
              <a:buFont typeface="Wingdings" pitchFamily="2" charset="2"/>
              <a:buChar char="§"/>
            </a:pPr>
            <a:r>
              <a:rPr lang="en-US" sz="2200" b="1" dirty="0" smtClean="0">
                <a:latin typeface="Times New Roman" pitchFamily="18" charset="0"/>
                <a:cs typeface="Times New Roman" pitchFamily="18" charset="0"/>
              </a:rPr>
              <a:t>S</a:t>
            </a:r>
            <a:r>
              <a:rPr lang="en-US" sz="2200" dirty="0" smtClean="0">
                <a:latin typeface="Times New Roman" pitchFamily="18" charset="0"/>
                <a:cs typeface="Times New Roman" pitchFamily="18" charset="0"/>
              </a:rPr>
              <a:t>evere emaciation</a:t>
            </a:r>
          </a:p>
          <a:p>
            <a:pPr lvl="1" algn="just">
              <a:buFont typeface="Wingdings" pitchFamily="2" charset="2"/>
              <a:buChar char="§"/>
            </a:pPr>
            <a:r>
              <a:rPr lang="en-US" sz="2200" dirty="0" smtClean="0">
                <a:latin typeface="Times New Roman" pitchFamily="18" charset="0"/>
                <a:cs typeface="Times New Roman" pitchFamily="18" charset="0"/>
              </a:rPr>
              <a:t>Pale mucous membrane</a:t>
            </a:r>
          </a:p>
          <a:p>
            <a:pPr lvl="1" algn="just">
              <a:buFont typeface="Wingdings" pitchFamily="2" charset="2"/>
              <a:buChar char="§"/>
            </a:pPr>
            <a:r>
              <a:rPr lang="en-US" sz="2200" dirty="0" smtClean="0">
                <a:latin typeface="Times New Roman" pitchFamily="18" charset="0"/>
                <a:cs typeface="Times New Roman" pitchFamily="18" charset="0"/>
              </a:rPr>
              <a:t>Intermittent </a:t>
            </a:r>
            <a:r>
              <a:rPr lang="en-US" sz="2200" dirty="0" err="1" smtClean="0">
                <a:latin typeface="Times New Roman" pitchFamily="18" charset="0"/>
                <a:cs typeface="Times New Roman" pitchFamily="18" charset="0"/>
              </a:rPr>
              <a:t>diarrhoea</a:t>
            </a:r>
            <a:endParaRPr lang="en-US" sz="2200" dirty="0" smtClean="0">
              <a:latin typeface="Times New Roman" pitchFamily="18" charset="0"/>
              <a:cs typeface="Times New Roman" pitchFamily="18" charset="0"/>
            </a:endParaRPr>
          </a:p>
          <a:p>
            <a:pPr algn="just"/>
            <a:endParaRPr lang="en-US" sz="2200" dirty="0">
              <a:latin typeface="Times New Roman" pitchFamily="18" charset="0"/>
              <a:cs typeface="Times New Roman" pitchFamily="18" charset="0"/>
            </a:endParaRPr>
          </a:p>
        </p:txBody>
      </p:sp>
      <p:pic>
        <p:nvPicPr>
          <p:cNvPr id="3074" name="Picture 2" descr="Tuberculosis in Dogs - Symptoms, Causes, Diagnosis, Treatment ..."/>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05400" y="1295400"/>
            <a:ext cx="21717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Prevalence of Avian Tuberculosis in Domestic Chickens in Selected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67200" y="4191000"/>
            <a:ext cx="3428999" cy="21793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228600"/>
            <a:ext cx="2819400" cy="7010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Diagnosis</a:t>
            </a:r>
            <a:endParaRPr lang="en-US" sz="3400" dirty="0">
              <a:latin typeface="Times New Roman" pitchFamily="18" charset="0"/>
              <a:cs typeface="Times New Roman" pitchFamily="18" charset="0"/>
            </a:endParaRPr>
          </a:p>
        </p:txBody>
      </p:sp>
      <p:sp>
        <p:nvSpPr>
          <p:cNvPr id="4" name="Content Placeholder 3"/>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lstStyle/>
          <a:p>
            <a:pPr algn="just">
              <a:buFont typeface="Wingdings" pitchFamily="2" charset="2"/>
              <a:buChar char="q"/>
            </a:pPr>
            <a:r>
              <a:rPr lang="en-US" sz="2200" dirty="0" smtClean="0">
                <a:solidFill>
                  <a:srgbClr val="FF0000"/>
                </a:solidFill>
                <a:latin typeface="Times New Roman" pitchFamily="18" charset="0"/>
                <a:cs typeface="Times New Roman" pitchFamily="18" charset="0"/>
              </a:rPr>
              <a:t>Microscopic detection of acid-fast bacilli: </a:t>
            </a:r>
          </a:p>
          <a:p>
            <a:pPr lvl="1" algn="just">
              <a:buFont typeface="Wingdings" pitchFamily="2" charset="2"/>
              <a:buChar char="ü"/>
            </a:pPr>
            <a:r>
              <a:rPr lang="en-US" sz="2200" dirty="0" smtClean="0">
                <a:solidFill>
                  <a:srgbClr val="002060"/>
                </a:solidFill>
                <a:latin typeface="Times New Roman" pitchFamily="18" charset="0"/>
                <a:cs typeface="Times New Roman" pitchFamily="18" charset="0"/>
              </a:rPr>
              <a:t>From sputum </a:t>
            </a:r>
          </a:p>
          <a:p>
            <a:pPr lvl="1" algn="just">
              <a:buFont typeface="Wingdings" pitchFamily="2" charset="2"/>
              <a:buChar char="ü"/>
            </a:pPr>
            <a:r>
              <a:rPr lang="en-US" sz="2200" dirty="0" smtClean="0">
                <a:solidFill>
                  <a:srgbClr val="002060"/>
                </a:solidFill>
                <a:latin typeface="Times New Roman" pitchFamily="18" charset="0"/>
                <a:cs typeface="Times New Roman" pitchFamily="18" charset="0"/>
              </a:rPr>
              <a:t>On histological examination of the tubercle </a:t>
            </a:r>
          </a:p>
          <a:p>
            <a:pPr lvl="1" algn="just">
              <a:buFont typeface="Wingdings" pitchFamily="2" charset="2"/>
              <a:buChar char="ü"/>
            </a:pPr>
            <a:endParaRPr lang="en-US" sz="2200" dirty="0" smtClean="0">
              <a:solidFill>
                <a:srgbClr val="002060"/>
              </a:solidFill>
              <a:latin typeface="Times New Roman" pitchFamily="18" charset="0"/>
              <a:cs typeface="Times New Roman" pitchFamily="18" charset="0"/>
            </a:endParaRPr>
          </a:p>
          <a:p>
            <a:pPr algn="just">
              <a:buFont typeface="Wingdings" pitchFamily="2" charset="2"/>
              <a:buChar char="q"/>
            </a:pPr>
            <a:r>
              <a:rPr lang="en-US" sz="2200" dirty="0" smtClean="0">
                <a:solidFill>
                  <a:srgbClr val="FF0000"/>
                </a:solidFill>
                <a:latin typeface="Times New Roman" pitchFamily="18" charset="0"/>
                <a:cs typeface="Times New Roman" pitchFamily="18" charset="0"/>
              </a:rPr>
              <a:t>Delayed type hypersensitivity (DTH) assays</a:t>
            </a:r>
          </a:p>
          <a:p>
            <a:pPr lvl="1" algn="just">
              <a:buFont typeface="Wingdings" pitchFamily="2" charset="2"/>
              <a:buChar char="ü"/>
            </a:pPr>
            <a:r>
              <a:rPr lang="en-US" sz="19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Single </a:t>
            </a:r>
            <a:r>
              <a:rPr lang="en-US" sz="2200" dirty="0" err="1" smtClean="0">
                <a:latin typeface="Times New Roman" pitchFamily="18" charset="0"/>
                <a:cs typeface="Times New Roman" pitchFamily="18" charset="0"/>
              </a:rPr>
              <a:t>intradermal</a:t>
            </a:r>
            <a:r>
              <a:rPr lang="en-US" sz="2200" dirty="0" smtClean="0">
                <a:latin typeface="Times New Roman" pitchFamily="18" charset="0"/>
                <a:cs typeface="Times New Roman" pitchFamily="18" charset="0"/>
              </a:rPr>
              <a:t> tuberculin test, </a:t>
            </a:r>
          </a:p>
          <a:p>
            <a:pPr lvl="1" algn="just">
              <a:buFont typeface="Wingdings" pitchFamily="2" charset="2"/>
              <a:buChar char="ü"/>
            </a:pPr>
            <a:r>
              <a:rPr lang="en-US" sz="2200" dirty="0" smtClean="0">
                <a:latin typeface="Times New Roman" pitchFamily="18" charset="0"/>
                <a:cs typeface="Times New Roman" pitchFamily="18" charset="0"/>
              </a:rPr>
              <a:t>  Stormont test, </a:t>
            </a:r>
          </a:p>
          <a:p>
            <a:pPr lvl="1" algn="just">
              <a:buFont typeface="Wingdings" pitchFamily="2" charset="2"/>
              <a:buChar char="ü"/>
            </a:pPr>
            <a:r>
              <a:rPr lang="en-US" sz="2200" dirty="0" smtClean="0">
                <a:latin typeface="Times New Roman" pitchFamily="18" charset="0"/>
                <a:cs typeface="Times New Roman" pitchFamily="18" charset="0"/>
              </a:rPr>
              <a:t>   Short thermal test, </a:t>
            </a:r>
          </a:p>
          <a:p>
            <a:pPr lvl="1" algn="just">
              <a:buFont typeface="Wingdings" pitchFamily="2" charset="2"/>
              <a:buChar char="ü"/>
            </a:pPr>
            <a:r>
              <a:rPr lang="en-US" sz="2200" dirty="0" smtClean="0">
                <a:latin typeface="Times New Roman" pitchFamily="18" charset="0"/>
                <a:cs typeface="Times New Roman" pitchFamily="18" charset="0"/>
              </a:rPr>
              <a:t>   Subcutaneous tuberculin test and </a:t>
            </a:r>
          </a:p>
          <a:p>
            <a:pPr lvl="1" algn="just">
              <a:buFont typeface="Wingdings" pitchFamily="2" charset="2"/>
              <a:buChar char="ü"/>
            </a:pP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Opthalmic</a:t>
            </a:r>
            <a:r>
              <a:rPr lang="en-US" sz="2200" dirty="0" smtClean="0">
                <a:latin typeface="Times New Roman" pitchFamily="18" charset="0"/>
                <a:cs typeface="Times New Roman" pitchFamily="18" charset="0"/>
              </a:rPr>
              <a:t> test</a:t>
            </a:r>
            <a:endParaRPr lang="en-US" sz="2200" dirty="0"/>
          </a:p>
        </p:txBody>
      </p:sp>
      <p:pic>
        <p:nvPicPr>
          <p:cNvPr id="5" name="Picture 2" descr="C:\Users\user\Desktop\download (2).jpg"/>
          <p:cNvPicPr>
            <a:picLocks noChangeAspect="1" noChangeArrowheads="1"/>
          </p:cNvPicPr>
          <p:nvPr/>
        </p:nvPicPr>
        <p:blipFill>
          <a:blip r:embed="rId2" cstate="print"/>
          <a:srcRect/>
          <a:stretch>
            <a:fillRect/>
          </a:stretch>
        </p:blipFill>
        <p:spPr bwMode="auto">
          <a:xfrm>
            <a:off x="5029200" y="3200400"/>
            <a:ext cx="2667000" cy="21336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819400" y="2362200"/>
            <a:ext cx="6019800" cy="762000"/>
          </a:xfrm>
        </p:spPr>
        <p:style>
          <a:lnRef idx="2">
            <a:schemeClr val="accent4"/>
          </a:lnRef>
          <a:fillRef idx="1">
            <a:schemeClr val="lt1"/>
          </a:fillRef>
          <a:effectRef idx="0">
            <a:schemeClr val="accent4"/>
          </a:effectRef>
          <a:fontRef idx="minor">
            <a:schemeClr val="dk1"/>
          </a:fontRef>
        </p:style>
        <p:txBody>
          <a:bodyPr>
            <a:normAutofit fontScale="85000" lnSpcReduction="20000"/>
          </a:bodyPr>
          <a:lstStyle/>
          <a:p>
            <a:pPr algn="ctr"/>
            <a:endParaRPr lang="en-US" sz="2400" b="1" dirty="0" smtClean="0">
              <a:solidFill>
                <a:schemeClr val="tx1"/>
              </a:solidFill>
              <a:latin typeface="Times New Roman" pitchFamily="18" charset="0"/>
              <a:ea typeface="Calibri" pitchFamily="34" charset="0"/>
              <a:cs typeface="Times New Roman" pitchFamily="18" charset="0"/>
            </a:endParaRPr>
          </a:p>
          <a:p>
            <a:pPr algn="ctr"/>
            <a:r>
              <a:rPr lang="en-US" sz="3700" dirty="0" smtClean="0">
                <a:solidFill>
                  <a:schemeClr val="dk1"/>
                </a:solidFill>
                <a:latin typeface="Agency FB" pitchFamily="34" charset="0"/>
                <a:cs typeface="Times New Roman" pitchFamily="18" charset="0"/>
              </a:rPr>
              <a:t>Direct </a:t>
            </a:r>
            <a:r>
              <a:rPr lang="en-US" sz="3700" dirty="0" err="1" smtClean="0">
                <a:solidFill>
                  <a:schemeClr val="dk1"/>
                </a:solidFill>
                <a:latin typeface="Agency FB" pitchFamily="34" charset="0"/>
                <a:cs typeface="Times New Roman" pitchFamily="18" charset="0"/>
              </a:rPr>
              <a:t>anthropozoonosis</a:t>
            </a:r>
            <a:r>
              <a:rPr lang="en-US" sz="3700" dirty="0" smtClean="0">
                <a:solidFill>
                  <a:schemeClr val="dk1"/>
                </a:solidFill>
                <a:latin typeface="Agency FB" pitchFamily="34" charset="0"/>
                <a:cs typeface="Times New Roman" pitchFamily="18" charset="0"/>
              </a:rPr>
              <a:t>,  </a:t>
            </a:r>
            <a:r>
              <a:rPr lang="en-US" sz="3700" dirty="0" err="1" smtClean="0">
                <a:solidFill>
                  <a:schemeClr val="dk1"/>
                </a:solidFill>
                <a:latin typeface="Agency FB" pitchFamily="34" charset="0"/>
                <a:cs typeface="Times New Roman" pitchFamily="18" charset="0"/>
              </a:rPr>
              <a:t>Zooanthroponosis</a:t>
            </a:r>
            <a:endParaRPr lang="en-US" sz="3700" dirty="0">
              <a:solidFill>
                <a:schemeClr val="dk1"/>
              </a:solidFill>
              <a:latin typeface="Agency FB" pitchFamily="34" charset="0"/>
              <a:cs typeface="Times New Roman" pitchFamily="18" charset="0"/>
            </a:endParaRPr>
          </a:p>
        </p:txBody>
      </p:sp>
      <p:sp>
        <p:nvSpPr>
          <p:cNvPr id="15363" name="Rectangle 3"/>
          <p:cNvSpPr>
            <a:spLocks noChangeArrowheads="1"/>
          </p:cNvSpPr>
          <p:nvPr/>
        </p:nvSpPr>
        <p:spPr bwMode="auto">
          <a:xfrm>
            <a:off x="1600200" y="3823900"/>
            <a:ext cx="4572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Rectangle 6"/>
          <p:cNvSpPr/>
          <p:nvPr/>
        </p:nvSpPr>
        <p:spPr>
          <a:xfrm>
            <a:off x="2895600" y="3581400"/>
            <a:ext cx="5943600" cy="304800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US" sz="2600" dirty="0" smtClean="0">
                <a:latin typeface="Agency FB" pitchFamily="34" charset="0"/>
                <a:cs typeface="Times New Roman" pitchFamily="18" charset="0"/>
              </a:rPr>
              <a:t>It is a chronic disease of man &amp; animals caused by pathogenic </a:t>
            </a:r>
            <a:r>
              <a:rPr lang="en-US" sz="2600" b="1" i="1" dirty="0" smtClean="0">
                <a:latin typeface="Agency FB" pitchFamily="34" charset="0"/>
                <a:cs typeface="Times New Roman" pitchFamily="18" charset="0"/>
              </a:rPr>
              <a:t>Mycobacterium spp.</a:t>
            </a:r>
            <a:r>
              <a:rPr lang="en-US" sz="2600" b="1" dirty="0" smtClean="0">
                <a:latin typeface="Agency FB" pitchFamily="34" charset="0"/>
                <a:cs typeface="Times New Roman" pitchFamily="18" charset="0"/>
              </a:rPr>
              <a:t> </a:t>
            </a:r>
            <a:r>
              <a:rPr lang="en-US" sz="2600" dirty="0" smtClean="0">
                <a:latin typeface="Agency FB" pitchFamily="34" charset="0"/>
                <a:cs typeface="Times New Roman" pitchFamily="18" charset="0"/>
              </a:rPr>
              <a:t>causing development of tubercle in vital organs. The pulmonary tuberculosis is the most common form, characterized by protective cough, fever, fatigue, weight loss, chest pain and night sweat in human beings</a:t>
            </a:r>
          </a:p>
          <a:p>
            <a:pPr algn="just"/>
            <a:endParaRPr lang="en-US" sz="2400" dirty="0">
              <a:latin typeface="Times New Roman" pitchFamily="18" charset="0"/>
              <a:cs typeface="Times New Roman" pitchFamily="18" charset="0"/>
            </a:endParaRPr>
          </a:p>
        </p:txBody>
      </p:sp>
      <p:pic>
        <p:nvPicPr>
          <p:cNvPr id="15364" name="Picture 4" descr="C:\Users\user\Desktop\images.jpg"/>
          <p:cNvPicPr>
            <a:picLocks noChangeAspect="1" noChangeArrowheads="1"/>
          </p:cNvPicPr>
          <p:nvPr/>
        </p:nvPicPr>
        <p:blipFill>
          <a:blip r:embed="rId2" cstate="print"/>
          <a:srcRect/>
          <a:stretch>
            <a:fillRect/>
          </a:stretch>
        </p:blipFill>
        <p:spPr bwMode="auto">
          <a:xfrm>
            <a:off x="0" y="2286000"/>
            <a:ext cx="2705100" cy="2209800"/>
          </a:xfrm>
          <a:prstGeom prst="rect">
            <a:avLst/>
          </a:prstGeom>
          <a:noFill/>
        </p:spPr>
      </p:pic>
      <p:pic>
        <p:nvPicPr>
          <p:cNvPr id="15365" name="Picture 5" descr="C:\Users\user\Desktop\images.png"/>
          <p:cNvPicPr>
            <a:picLocks noChangeAspect="1" noChangeArrowheads="1"/>
          </p:cNvPicPr>
          <p:nvPr/>
        </p:nvPicPr>
        <p:blipFill>
          <a:blip r:embed="rId3" cstate="print"/>
          <a:srcRect/>
          <a:stretch>
            <a:fillRect/>
          </a:stretch>
        </p:blipFill>
        <p:spPr bwMode="auto">
          <a:xfrm>
            <a:off x="0" y="4714875"/>
            <a:ext cx="2667000" cy="2143125"/>
          </a:xfrm>
          <a:prstGeom prst="rect">
            <a:avLst/>
          </a:prstGeom>
          <a:noFill/>
        </p:spPr>
      </p:pic>
      <p:sp>
        <p:nvSpPr>
          <p:cNvPr id="15367" name="AutoShape 7" descr="Tuberculosis Testing and Treatments | Urgent Care Omaha &amp; Bellevue, N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5368" name="Picture 8" descr="C:\Users\user\Desktop\images (1).jpg"/>
          <p:cNvPicPr>
            <a:picLocks noChangeAspect="1" noChangeArrowheads="1"/>
          </p:cNvPicPr>
          <p:nvPr/>
        </p:nvPicPr>
        <p:blipFill>
          <a:blip r:embed="rId4" cstate="print"/>
          <a:srcRect/>
          <a:stretch>
            <a:fillRect/>
          </a:stretch>
        </p:blipFill>
        <p:spPr bwMode="auto">
          <a:xfrm>
            <a:off x="0" y="0"/>
            <a:ext cx="9144000" cy="22098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43000"/>
            <a:ext cx="7239000" cy="5410200"/>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q"/>
            </a:pPr>
            <a:r>
              <a:rPr lang="en-US" sz="2200" dirty="0" smtClean="0">
                <a:solidFill>
                  <a:srgbClr val="FF0000"/>
                </a:solidFill>
                <a:latin typeface="Times New Roman" pitchFamily="18" charset="0"/>
                <a:cs typeface="Times New Roman" pitchFamily="18" charset="0"/>
              </a:rPr>
              <a:t>Animal inoculation: </a:t>
            </a:r>
          </a:p>
          <a:p>
            <a:pPr lvl="1" algn="just">
              <a:buFont typeface="Wingdings" pitchFamily="2" charset="2"/>
              <a:buChar char="v"/>
            </a:pPr>
            <a:r>
              <a:rPr lang="en-US" sz="1900"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Suspected material: milk samples (not heavily infected</a:t>
            </a:r>
          </a:p>
          <a:p>
            <a:pPr lvl="1" algn="just">
              <a:buFont typeface="Wingdings" pitchFamily="2" charset="2"/>
              <a:buChar char="v"/>
            </a:pPr>
            <a:r>
              <a:rPr lang="en-US" sz="2200" dirty="0" smtClean="0">
                <a:latin typeface="Times New Roman" pitchFamily="18" charset="0"/>
                <a:cs typeface="Times New Roman" pitchFamily="18" charset="0"/>
              </a:rPr>
              <a:t>  Can be inoculated into the thighs of guinea pigs </a:t>
            </a:r>
          </a:p>
          <a:p>
            <a:pPr lvl="1" algn="just">
              <a:buFont typeface="Wingdings" pitchFamily="2" charset="2"/>
              <a:buChar char="v"/>
            </a:pPr>
            <a:r>
              <a:rPr lang="en-US" sz="2200" dirty="0" smtClean="0">
                <a:latin typeface="Times New Roman" pitchFamily="18" charset="0"/>
                <a:cs typeface="Times New Roman" pitchFamily="18" charset="0"/>
              </a:rPr>
              <a:t>  Typical lesions of tuberculosis of liver, spleen &amp; lymph nodes of infected animals</a:t>
            </a:r>
          </a:p>
          <a:p>
            <a:pPr lvl="1" algn="just">
              <a:buFont typeface="Wingdings" pitchFamily="2" charset="2"/>
              <a:buChar char="v"/>
            </a:pPr>
            <a:endParaRPr lang="en-US" sz="2200" dirty="0" smtClean="0">
              <a:latin typeface="Times New Roman" pitchFamily="18" charset="0"/>
              <a:cs typeface="Times New Roman" pitchFamily="18" charset="0"/>
            </a:endParaRPr>
          </a:p>
          <a:p>
            <a:pPr algn="just">
              <a:buFont typeface="Wingdings" pitchFamily="2" charset="2"/>
              <a:buChar char="q"/>
            </a:pPr>
            <a:r>
              <a:rPr lang="en-US" sz="2200" dirty="0" smtClean="0">
                <a:solidFill>
                  <a:srgbClr val="FF0000"/>
                </a:solidFill>
                <a:latin typeface="Times New Roman" pitchFamily="18" charset="0"/>
                <a:cs typeface="Times New Roman" pitchFamily="18" charset="0"/>
              </a:rPr>
              <a:t>New techniques: </a:t>
            </a:r>
          </a:p>
          <a:p>
            <a:pPr lvl="1" algn="just">
              <a:buFont typeface="Wingdings" pitchFamily="2" charset="2"/>
              <a:buChar char="v"/>
            </a:pPr>
            <a:r>
              <a:rPr lang="en-US" sz="2200" b="1" dirty="0" smtClean="0">
                <a:latin typeface="Times New Roman" pitchFamily="18" charset="0"/>
                <a:cs typeface="Times New Roman" pitchFamily="18" charset="0"/>
              </a:rPr>
              <a:t>PCR assays: </a:t>
            </a:r>
            <a:r>
              <a:rPr lang="en-US" sz="2200" dirty="0" smtClean="0">
                <a:latin typeface="Times New Roman" pitchFamily="18" charset="0"/>
                <a:cs typeface="Times New Roman" pitchFamily="18" charset="0"/>
              </a:rPr>
              <a:t>multiplex PCR</a:t>
            </a:r>
          </a:p>
          <a:p>
            <a:pPr lvl="1" algn="just">
              <a:buFont typeface="Wingdings" pitchFamily="2" charset="2"/>
              <a:buChar char="v"/>
            </a:pPr>
            <a:r>
              <a:rPr lang="en-US" sz="2200" b="1" dirty="0" smtClean="0">
                <a:latin typeface="Times New Roman" pitchFamily="18" charset="0"/>
                <a:cs typeface="Times New Roman" pitchFamily="18" charset="0"/>
              </a:rPr>
              <a:t>Gamma-interferon (IFN-g) assay: </a:t>
            </a:r>
            <a:r>
              <a:rPr lang="en-US" sz="2000" dirty="0" smtClean="0">
                <a:solidFill>
                  <a:srgbClr val="002060"/>
                </a:solidFill>
                <a:latin typeface="Times New Roman" pitchFamily="18" charset="0"/>
                <a:cs typeface="Times New Roman" pitchFamily="18" charset="0"/>
              </a:rPr>
              <a:t>More sensitive than skin test remains costly &amp;  inconvenient</a:t>
            </a:r>
            <a:endParaRPr lang="en-US" sz="2200" dirty="0" smtClean="0">
              <a:solidFill>
                <a:srgbClr val="002060"/>
              </a:solidFill>
              <a:latin typeface="Times New Roman" pitchFamily="18" charset="0"/>
              <a:cs typeface="Times New Roman" pitchFamily="18" charset="0"/>
            </a:endParaRPr>
          </a:p>
          <a:p>
            <a:pPr lvl="1" algn="just">
              <a:buFont typeface="Wingdings" pitchFamily="2" charset="2"/>
              <a:buChar char="v"/>
            </a:pPr>
            <a:r>
              <a:rPr lang="en-US" sz="2200" b="1" dirty="0" smtClean="0">
                <a:latin typeface="Times New Roman" pitchFamily="18" charset="0"/>
                <a:cs typeface="Times New Roman" pitchFamily="18" charset="0"/>
              </a:rPr>
              <a:t>Blood test (BT) to monitor: </a:t>
            </a:r>
            <a:r>
              <a:rPr lang="en-US" sz="2200" dirty="0" err="1" smtClean="0">
                <a:latin typeface="Times New Roman" pitchFamily="18" charset="0"/>
                <a:cs typeface="Times New Roman" pitchFamily="18" charset="0"/>
              </a:rPr>
              <a:t>Humoral</a:t>
            </a:r>
            <a:r>
              <a:rPr lang="en-US" sz="2200" dirty="0" smtClean="0">
                <a:latin typeface="Times New Roman" pitchFamily="18" charset="0"/>
                <a:cs typeface="Times New Roman" pitchFamily="18" charset="0"/>
              </a:rPr>
              <a:t> &amp; cellular responses </a:t>
            </a:r>
          </a:p>
          <a:p>
            <a:pPr lvl="1" algn="just">
              <a:buNone/>
            </a:pPr>
            <a:r>
              <a:rPr lang="en-US" sz="2000" dirty="0" smtClean="0">
                <a:solidFill>
                  <a:srgbClr val="002060"/>
                </a:solidFill>
                <a:latin typeface="Times New Roman" pitchFamily="18" charset="0"/>
                <a:cs typeface="Times New Roman" pitchFamily="18" charset="0"/>
              </a:rPr>
              <a:t>    by ELISA &amp; lymphocyte transformation tests</a:t>
            </a:r>
          </a:p>
          <a:p>
            <a:pPr lvl="1" algn="just">
              <a:buFont typeface="Wingdings" pitchFamily="2" charset="2"/>
              <a:buChar char="v"/>
            </a:pPr>
            <a:endParaRPr lang="en-US" sz="2200" dirty="0" smtClean="0">
              <a:latin typeface="Times New Roman" pitchFamily="18" charset="0"/>
              <a:cs typeface="Times New Roman" pitchFamily="18" charset="0"/>
            </a:endParaRPr>
          </a:p>
          <a:p>
            <a:pPr lvl="1" algn="just">
              <a:buFont typeface="Wingdings" pitchFamily="2" charset="2"/>
              <a:buChar char="v"/>
            </a:pPr>
            <a:endParaRPr lang="en-US" sz="2200" dirty="0">
              <a:latin typeface="Times New Roman" pitchFamily="18" charset="0"/>
              <a:cs typeface="Times New Roman" pitchFamily="18" charset="0"/>
            </a:endParaRPr>
          </a:p>
        </p:txBody>
      </p:sp>
      <p:sp>
        <p:nvSpPr>
          <p:cNvPr id="5" name="Title 1"/>
          <p:cNvSpPr>
            <a:spLocks noGrp="1"/>
          </p:cNvSpPr>
          <p:nvPr>
            <p:ph type="title"/>
          </p:nvPr>
        </p:nvSpPr>
        <p:spPr>
          <a:xfrm>
            <a:off x="2667000" y="228600"/>
            <a:ext cx="2819400" cy="7010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Diagnosis</a:t>
            </a:r>
            <a:endParaRPr lang="en-US" sz="34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228600" y="1066800"/>
            <a:ext cx="76962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buFont typeface="Wingdings" pitchFamily="2" charset="2"/>
              <a:buChar char="q"/>
            </a:pPr>
            <a:r>
              <a:rPr lang="en-US" sz="2200" dirty="0" smtClean="0">
                <a:latin typeface="Times New Roman" pitchFamily="18" charset="0"/>
                <a:cs typeface="Times New Roman" pitchFamily="18" charset="0"/>
              </a:rPr>
              <a:t>A combination therapy: </a:t>
            </a:r>
            <a:r>
              <a:rPr lang="en-US" sz="2200" dirty="0" err="1" smtClean="0">
                <a:latin typeface="Times New Roman" pitchFamily="18" charset="0"/>
                <a:cs typeface="Times New Roman" pitchFamily="18" charset="0"/>
              </a:rPr>
              <a:t>Intradermal</a:t>
            </a:r>
            <a:r>
              <a:rPr lang="en-US" sz="2200" dirty="0" smtClean="0">
                <a:latin typeface="Times New Roman" pitchFamily="18" charset="0"/>
                <a:cs typeface="Times New Roman" pitchFamily="18" charset="0"/>
              </a:rPr>
              <a:t> skin test (ST) &amp; ELISA </a:t>
            </a:r>
            <a:r>
              <a:rPr lang="en-US" sz="2000" dirty="0" smtClean="0">
                <a:solidFill>
                  <a:srgbClr val="0070C0"/>
                </a:solidFill>
                <a:latin typeface="Times New Roman" pitchFamily="18" charset="0"/>
                <a:cs typeface="Times New Roman" pitchFamily="18" charset="0"/>
              </a:rPr>
              <a:t>enhanced sensitivity (95%) in comparison to individual test</a:t>
            </a:r>
            <a:r>
              <a:rPr lang="en-US" sz="2200" i="1" dirty="0" smtClean="0">
                <a:latin typeface="Times New Roman" pitchFamily="18" charset="0"/>
                <a:cs typeface="Times New Roman" pitchFamily="18" charset="0"/>
              </a:rPr>
              <a:t> </a:t>
            </a:r>
          </a:p>
          <a:p>
            <a:pPr algn="just">
              <a:buFont typeface="Wingdings" pitchFamily="2" charset="2"/>
              <a:buChar char="q"/>
            </a:pPr>
            <a:endParaRPr lang="en-US" sz="2200" dirty="0" smtClean="0">
              <a:latin typeface="Times New Roman" pitchFamily="18" charset="0"/>
              <a:cs typeface="Times New Roman" pitchFamily="18" charset="0"/>
            </a:endParaRPr>
          </a:p>
          <a:p>
            <a:pPr algn="just">
              <a:buFont typeface="Wingdings" pitchFamily="2" charset="2"/>
              <a:buChar char="q"/>
            </a:pPr>
            <a:r>
              <a:rPr lang="en-US" sz="2200" dirty="0" smtClean="0">
                <a:solidFill>
                  <a:srgbClr val="FF0000"/>
                </a:solidFill>
                <a:latin typeface="Times New Roman" pitchFamily="18" charset="0"/>
                <a:cs typeface="Times New Roman" pitchFamily="18" charset="0"/>
              </a:rPr>
              <a:t>Isolation and identification of the pathogen: </a:t>
            </a:r>
          </a:p>
          <a:p>
            <a:pPr lvl="1" algn="just">
              <a:buFont typeface="Wingdings" pitchFamily="2" charset="2"/>
              <a:buChar char="ü"/>
            </a:pPr>
            <a:r>
              <a:rPr lang="en-US" sz="1700" dirty="0" smtClean="0">
                <a:solidFill>
                  <a:srgbClr val="002060"/>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Confirmatory test but requires viable bacilli,</a:t>
            </a:r>
          </a:p>
          <a:p>
            <a:pPr lvl="1" algn="just">
              <a:buFont typeface="Wingdings" pitchFamily="2" charset="2"/>
              <a:buChar char="ü"/>
            </a:pPr>
            <a:r>
              <a:rPr lang="en-US" sz="2200" dirty="0" smtClean="0">
                <a:solidFill>
                  <a:schemeClr val="tx1"/>
                </a:solidFill>
                <a:latin typeface="Times New Roman" pitchFamily="18" charset="0"/>
                <a:cs typeface="Times New Roman" pitchFamily="18" charset="0"/>
              </a:rPr>
              <a:t> Growth of </a:t>
            </a:r>
            <a:r>
              <a:rPr lang="en-US" sz="2200" i="1" dirty="0" smtClean="0">
                <a:solidFill>
                  <a:schemeClr val="tx1"/>
                </a:solidFill>
                <a:latin typeface="Times New Roman" pitchFamily="18" charset="0"/>
                <a:cs typeface="Times New Roman" pitchFamily="18" charset="0"/>
              </a:rPr>
              <a:t>M. </a:t>
            </a:r>
            <a:r>
              <a:rPr lang="en-US" sz="2200" i="1" dirty="0" err="1" smtClean="0">
                <a:solidFill>
                  <a:schemeClr val="tx1"/>
                </a:solidFill>
                <a:latin typeface="Times New Roman" pitchFamily="18" charset="0"/>
                <a:cs typeface="Times New Roman" pitchFamily="18" charset="0"/>
              </a:rPr>
              <a:t>bovis</a:t>
            </a:r>
            <a:r>
              <a:rPr lang="en-US" sz="2200" i="1" dirty="0" smtClean="0">
                <a:solidFill>
                  <a:schemeClr val="tx1"/>
                </a:solidFill>
                <a:latin typeface="Times New Roman" pitchFamily="18" charset="0"/>
                <a:cs typeface="Times New Roman" pitchFamily="18" charset="0"/>
              </a:rPr>
              <a:t> </a:t>
            </a:r>
            <a:r>
              <a:rPr lang="en-US" sz="2200" dirty="0" smtClean="0">
                <a:solidFill>
                  <a:schemeClr val="tx1"/>
                </a:solidFill>
                <a:latin typeface="Times New Roman" pitchFamily="18" charset="0"/>
                <a:cs typeface="Times New Roman" pitchFamily="18" charset="0"/>
              </a:rPr>
              <a:t>may take </a:t>
            </a:r>
            <a:r>
              <a:rPr lang="en-US" sz="2200" b="1" dirty="0" smtClean="0">
                <a:solidFill>
                  <a:schemeClr val="tx1"/>
                </a:solidFill>
                <a:latin typeface="Times New Roman" pitchFamily="18" charset="0"/>
                <a:cs typeface="Times New Roman" pitchFamily="18" charset="0"/>
              </a:rPr>
              <a:t>6-8 weeks</a:t>
            </a:r>
          </a:p>
          <a:p>
            <a:pPr lvl="1" algn="just">
              <a:buFont typeface="Wingdings" pitchFamily="2" charset="2"/>
              <a:buChar char="ü"/>
            </a:pPr>
            <a:endParaRPr lang="en-US" sz="2200" b="1" dirty="0" smtClean="0">
              <a:solidFill>
                <a:schemeClr val="tx1"/>
              </a:solidFill>
              <a:latin typeface="Times New Roman" pitchFamily="18" charset="0"/>
              <a:cs typeface="Times New Roman" pitchFamily="18" charset="0"/>
            </a:endParaRPr>
          </a:p>
          <a:p>
            <a:pPr algn="just">
              <a:buFont typeface="Wingdings" pitchFamily="2" charset="2"/>
              <a:buChar char="q"/>
            </a:pPr>
            <a:r>
              <a:rPr lang="en-US" sz="2200" dirty="0" err="1" smtClean="0">
                <a:solidFill>
                  <a:srgbClr val="FF0000"/>
                </a:solidFill>
                <a:latin typeface="Times New Roman" pitchFamily="18" charset="0"/>
                <a:cs typeface="Times New Roman" pitchFamily="18" charset="0"/>
              </a:rPr>
              <a:t>Roentgenography</a:t>
            </a:r>
            <a:r>
              <a:rPr lang="en-US" sz="2200" dirty="0" smtClean="0">
                <a:solidFill>
                  <a:srgbClr val="FF0000"/>
                </a:solidFill>
                <a:latin typeface="Times New Roman" pitchFamily="18" charset="0"/>
                <a:cs typeface="Times New Roman" pitchFamily="18" charset="0"/>
              </a:rPr>
              <a:t>: Chest x-rays or </a:t>
            </a:r>
            <a:r>
              <a:rPr lang="en-US" sz="2200" dirty="0" err="1" smtClean="0">
                <a:solidFill>
                  <a:srgbClr val="FF0000"/>
                </a:solidFill>
                <a:latin typeface="Times New Roman" pitchFamily="18" charset="0"/>
                <a:cs typeface="Times New Roman" pitchFamily="18" charset="0"/>
              </a:rPr>
              <a:t>roentgenographs</a:t>
            </a:r>
            <a:endParaRPr lang="en-US" sz="2200" dirty="0" smtClean="0">
              <a:solidFill>
                <a:srgbClr val="FF0000"/>
              </a:solidFill>
              <a:latin typeface="Times New Roman" pitchFamily="18" charset="0"/>
              <a:cs typeface="Times New Roman" pitchFamily="18" charset="0"/>
            </a:endParaRPr>
          </a:p>
          <a:p>
            <a:pPr algn="just">
              <a:buFont typeface="Wingdings" pitchFamily="2" charset="2"/>
              <a:buChar char="q"/>
            </a:pPr>
            <a:endParaRPr lang="en-US" sz="2200" dirty="0" smtClean="0">
              <a:solidFill>
                <a:srgbClr val="FF0000"/>
              </a:solidFill>
              <a:latin typeface="Times New Roman" pitchFamily="18" charset="0"/>
              <a:cs typeface="Times New Roman" pitchFamily="18" charset="0"/>
            </a:endParaRPr>
          </a:p>
          <a:p>
            <a:pPr algn="just">
              <a:buFont typeface="Wingdings" pitchFamily="2" charset="2"/>
              <a:buChar char="q"/>
            </a:pPr>
            <a:r>
              <a:rPr lang="en-US" sz="2200" dirty="0" err="1" smtClean="0">
                <a:solidFill>
                  <a:srgbClr val="FF0000"/>
                </a:solidFill>
                <a:latin typeface="Times New Roman" pitchFamily="18" charset="0"/>
                <a:cs typeface="Times New Roman" pitchFamily="18" charset="0"/>
              </a:rPr>
              <a:t>Mantoux</a:t>
            </a:r>
            <a:r>
              <a:rPr lang="en-US" sz="2200" dirty="0" smtClean="0">
                <a:solidFill>
                  <a:srgbClr val="FF0000"/>
                </a:solidFill>
                <a:latin typeface="Times New Roman" pitchFamily="18" charset="0"/>
                <a:cs typeface="Times New Roman" pitchFamily="18" charset="0"/>
              </a:rPr>
              <a:t> test:  (in </a:t>
            </a:r>
            <a:r>
              <a:rPr lang="en-US" sz="2200" dirty="0" err="1" smtClean="0">
                <a:solidFill>
                  <a:srgbClr val="FF0000"/>
                </a:solidFill>
                <a:latin typeface="Times New Roman" pitchFamily="18" charset="0"/>
                <a:cs typeface="Times New Roman" pitchFamily="18" charset="0"/>
              </a:rPr>
              <a:t>huamn</a:t>
            </a:r>
            <a:r>
              <a:rPr lang="en-US" sz="2200" dirty="0" smtClean="0">
                <a:solidFill>
                  <a:srgbClr val="FF0000"/>
                </a:solidFill>
                <a:latin typeface="Times New Roman" pitchFamily="18" charset="0"/>
                <a:cs typeface="Times New Roman" pitchFamily="18" charset="0"/>
              </a:rPr>
              <a:t>)</a:t>
            </a:r>
          </a:p>
          <a:p>
            <a:pPr algn="just">
              <a:buNone/>
            </a:pPr>
            <a:r>
              <a:rPr lang="en-US" sz="2200" dirty="0" smtClean="0">
                <a:solidFill>
                  <a:srgbClr val="FF0000"/>
                </a:solidFill>
                <a:latin typeface="Times New Roman" pitchFamily="18" charset="0"/>
                <a:cs typeface="Times New Roman" pitchFamily="18" charset="0"/>
              </a:rPr>
              <a:t>     </a:t>
            </a:r>
            <a:r>
              <a:rPr lang="en-US" sz="2200" dirty="0" smtClean="0">
                <a:latin typeface="Times New Roman" pitchFamily="18" charset="0"/>
                <a:cs typeface="Times New Roman" pitchFamily="18" charset="0"/>
              </a:rPr>
              <a:t>0.1 ml of PPD is inj. I/D </a:t>
            </a:r>
          </a:p>
          <a:p>
            <a:pPr algn="just">
              <a:buNone/>
            </a:pPr>
            <a:r>
              <a:rPr lang="en-US" sz="2200" dirty="0" smtClean="0">
                <a:latin typeface="Times New Roman" pitchFamily="18" charset="0"/>
                <a:cs typeface="Times New Roman" pitchFamily="18" charset="0"/>
              </a:rPr>
              <a:t>    Forearm: </a:t>
            </a:r>
            <a:r>
              <a:rPr lang="en-US" sz="2200" dirty="0" err="1" smtClean="0">
                <a:latin typeface="Times New Roman" pitchFamily="18" charset="0"/>
                <a:cs typeface="Times New Roman" pitchFamily="18" charset="0"/>
              </a:rPr>
              <a:t>induration</a:t>
            </a:r>
            <a:r>
              <a:rPr lang="en-US" sz="2200" dirty="0" smtClean="0">
                <a:latin typeface="Times New Roman" pitchFamily="18" charset="0"/>
                <a:cs typeface="Times New Roman" pitchFamily="18" charset="0"/>
              </a:rPr>
              <a:t> after 48 and 72 hours </a:t>
            </a:r>
            <a:endParaRPr lang="en-US" sz="2200" dirty="0" smtClean="0">
              <a:solidFill>
                <a:srgbClr val="FF0000"/>
              </a:solidFill>
              <a:latin typeface="Times New Roman" pitchFamily="18" charset="0"/>
              <a:cs typeface="Times New Roman" pitchFamily="18" charset="0"/>
            </a:endParaRPr>
          </a:p>
        </p:txBody>
      </p:sp>
      <p:sp>
        <p:nvSpPr>
          <p:cNvPr id="5" name="Title 1"/>
          <p:cNvSpPr>
            <a:spLocks noGrp="1"/>
          </p:cNvSpPr>
          <p:nvPr>
            <p:ph type="title"/>
          </p:nvPr>
        </p:nvSpPr>
        <p:spPr>
          <a:xfrm>
            <a:off x="2667000" y="228600"/>
            <a:ext cx="2819400" cy="7010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Diagnosis</a:t>
            </a:r>
            <a:endParaRPr lang="en-US" sz="3400" dirty="0">
              <a:latin typeface="Times New Roman" pitchFamily="18" charset="0"/>
              <a:cs typeface="Times New Roman" pitchFamily="18" charset="0"/>
            </a:endParaRPr>
          </a:p>
        </p:txBody>
      </p:sp>
      <p:pic>
        <p:nvPicPr>
          <p:cNvPr id="6" name="Picture 3" descr="C:\Users\user\Desktop\download.jpg"/>
          <p:cNvPicPr>
            <a:picLocks noChangeAspect="1" noChangeArrowheads="1"/>
          </p:cNvPicPr>
          <p:nvPr/>
        </p:nvPicPr>
        <p:blipFill>
          <a:blip r:embed="rId2" cstate="print"/>
          <a:srcRect/>
          <a:stretch>
            <a:fillRect/>
          </a:stretch>
        </p:blipFill>
        <p:spPr bwMode="auto">
          <a:xfrm>
            <a:off x="5867400" y="4191000"/>
            <a:ext cx="1855596" cy="1219200"/>
          </a:xfrm>
          <a:prstGeom prst="rect">
            <a:avLst/>
          </a:prstGeom>
          <a:noFill/>
        </p:spPr>
      </p:pic>
      <p:pic>
        <p:nvPicPr>
          <p:cNvPr id="7" name="Picture 2" descr="C:\Users\user\Desktop\images (5).jpg"/>
          <p:cNvPicPr>
            <a:picLocks noChangeAspect="1" noChangeArrowheads="1"/>
          </p:cNvPicPr>
          <p:nvPr/>
        </p:nvPicPr>
        <p:blipFill>
          <a:blip r:embed="rId3" cstate="print"/>
          <a:srcRect/>
          <a:stretch>
            <a:fillRect/>
          </a:stretch>
        </p:blipFill>
        <p:spPr bwMode="auto">
          <a:xfrm>
            <a:off x="6019800" y="2286000"/>
            <a:ext cx="1670050" cy="1219200"/>
          </a:xfrm>
          <a:prstGeom prst="rect">
            <a:avLst/>
          </a:prstGeom>
          <a:noFill/>
        </p:spPr>
      </p:pic>
      <p:pic>
        <p:nvPicPr>
          <p:cNvPr id="8" name="Picture 4" descr="C:\Users\user\Desktop\download (1).jpg"/>
          <p:cNvPicPr>
            <a:picLocks noChangeAspect="1" noChangeArrowheads="1"/>
          </p:cNvPicPr>
          <p:nvPr/>
        </p:nvPicPr>
        <p:blipFill>
          <a:blip r:embed="rId4" cstate="print"/>
          <a:srcRect/>
          <a:stretch>
            <a:fillRect/>
          </a:stretch>
        </p:blipFill>
        <p:spPr bwMode="auto">
          <a:xfrm>
            <a:off x="5867400" y="5562600"/>
            <a:ext cx="1905000" cy="938439"/>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7848600" cy="55626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buNone/>
            </a:pPr>
            <a:r>
              <a:rPr lang="en-US" sz="2200" b="1" dirty="0" smtClean="0">
                <a:latin typeface="Times New Roman" pitchFamily="18" charset="0"/>
                <a:cs typeface="Times New Roman" pitchFamily="18" charset="0"/>
              </a:rPr>
              <a:t>In animals: </a:t>
            </a:r>
            <a:r>
              <a:rPr lang="en-US" sz="2200" dirty="0" smtClean="0">
                <a:latin typeface="Times New Roman" pitchFamily="18" charset="0"/>
                <a:cs typeface="Times New Roman" pitchFamily="18" charset="0"/>
              </a:rPr>
              <a:t>No treatment</a:t>
            </a:r>
          </a:p>
          <a:p>
            <a:pPr algn="just">
              <a:buNone/>
            </a:pPr>
            <a:r>
              <a:rPr lang="en-US" sz="2200" b="1" dirty="0" smtClean="0">
                <a:latin typeface="Times New Roman" pitchFamily="18" charset="0"/>
                <a:cs typeface="Times New Roman" pitchFamily="18" charset="0"/>
              </a:rPr>
              <a:t>In man:</a:t>
            </a:r>
            <a:r>
              <a:rPr lang="en-US" sz="2200" dirty="0" smtClean="0">
                <a:latin typeface="Times New Roman" pitchFamily="18" charset="0"/>
                <a:cs typeface="Times New Roman" pitchFamily="18" charset="0"/>
              </a:rPr>
              <a:t> To avoid drug resistance</a:t>
            </a:r>
          </a:p>
          <a:p>
            <a:pPr algn="just">
              <a:buNone/>
            </a:pPr>
            <a:endParaRPr lang="en-US" sz="2200" dirty="0" smtClean="0">
              <a:latin typeface="Times New Roman" pitchFamily="18" charset="0"/>
              <a:cs typeface="Times New Roman" pitchFamily="18" charset="0"/>
            </a:endParaRPr>
          </a:p>
          <a:p>
            <a:pPr algn="just">
              <a:buFont typeface="Wingdings" pitchFamily="2" charset="2"/>
              <a:buChar char="Ø"/>
            </a:pPr>
            <a:r>
              <a:rPr lang="en-US" sz="2200" b="1" dirty="0" smtClean="0">
                <a:solidFill>
                  <a:srgbClr val="0070C0"/>
                </a:solidFill>
                <a:latin typeface="Times New Roman" pitchFamily="18" charset="0"/>
                <a:cs typeface="Times New Roman" pitchFamily="18" charset="0"/>
              </a:rPr>
              <a:t>The combined therapy </a:t>
            </a:r>
            <a:r>
              <a:rPr lang="en-US" sz="2200" dirty="0" smtClean="0">
                <a:latin typeface="Times New Roman" pitchFamily="18" charset="0"/>
                <a:cs typeface="Times New Roman" pitchFamily="18" charset="0"/>
              </a:rPr>
              <a:t>(at least two drugs) </a:t>
            </a:r>
          </a:p>
          <a:p>
            <a:pPr lvl="1" algn="just">
              <a:buFont typeface="Wingdings" pitchFamily="2" charset="2"/>
              <a:buChar char="Ø"/>
            </a:pPr>
            <a:r>
              <a:rPr lang="en-US" sz="2200" dirty="0" err="1" smtClean="0">
                <a:latin typeface="Times New Roman" pitchFamily="18" charset="0"/>
                <a:cs typeface="Times New Roman" pitchFamily="18" charset="0"/>
              </a:rPr>
              <a:t>Isoniazid</a:t>
            </a:r>
            <a:r>
              <a:rPr lang="en-US" sz="2200" dirty="0" smtClean="0">
                <a:latin typeface="Times New Roman" pitchFamily="18" charset="0"/>
                <a:cs typeface="Times New Roman" pitchFamily="18" charset="0"/>
              </a:rPr>
              <a:t> (INH), </a:t>
            </a:r>
          </a:p>
          <a:p>
            <a:pPr lvl="1" algn="just">
              <a:buFont typeface="Wingdings" pitchFamily="2" charset="2"/>
              <a:buChar char="Ø"/>
            </a:pPr>
            <a:r>
              <a:rPr lang="en-US" sz="2200" dirty="0" err="1" smtClean="0">
                <a:latin typeface="Times New Roman" pitchFamily="18" charset="0"/>
                <a:cs typeface="Times New Roman" pitchFamily="18" charset="0"/>
              </a:rPr>
              <a:t>Rifampicin</a:t>
            </a:r>
            <a:endParaRPr lang="en-US" sz="2200" dirty="0" smtClean="0">
              <a:latin typeface="Times New Roman" pitchFamily="18" charset="0"/>
              <a:cs typeface="Times New Roman" pitchFamily="18" charset="0"/>
            </a:endParaRPr>
          </a:p>
          <a:p>
            <a:pPr lvl="1" algn="just">
              <a:buFont typeface="Wingdings" pitchFamily="2" charset="2"/>
              <a:buChar char="Ø"/>
            </a:pPr>
            <a:r>
              <a:rPr lang="en-US" sz="2200" dirty="0" err="1" smtClean="0">
                <a:latin typeface="Times New Roman" pitchFamily="18" charset="0"/>
                <a:cs typeface="Times New Roman" pitchFamily="18" charset="0"/>
              </a:rPr>
              <a:t>Ethambutol</a:t>
            </a:r>
            <a:endParaRPr lang="en-US" sz="2200" dirty="0" smtClean="0">
              <a:latin typeface="Times New Roman" pitchFamily="18" charset="0"/>
              <a:cs typeface="Times New Roman" pitchFamily="18" charset="0"/>
            </a:endParaRPr>
          </a:p>
          <a:p>
            <a:pPr lvl="1" algn="just">
              <a:buFont typeface="Wingdings" pitchFamily="2" charset="2"/>
              <a:buChar char="Ø"/>
            </a:pPr>
            <a:r>
              <a:rPr lang="en-US" sz="2200" dirty="0" smtClean="0">
                <a:latin typeface="Times New Roman" pitchFamily="18" charset="0"/>
                <a:cs typeface="Times New Roman" pitchFamily="18" charset="0"/>
              </a:rPr>
              <a:t>Streptomycin</a:t>
            </a:r>
          </a:p>
          <a:p>
            <a:pPr lvl="1" algn="just">
              <a:buFont typeface="Wingdings" pitchFamily="2" charset="2"/>
              <a:buChar char="Ø"/>
            </a:pPr>
            <a:r>
              <a:rPr lang="en-US" sz="2200" dirty="0" err="1" smtClean="0">
                <a:latin typeface="Times New Roman" pitchFamily="18" charset="0"/>
                <a:cs typeface="Times New Roman" pitchFamily="18" charset="0"/>
              </a:rPr>
              <a:t>Pyrazinamide</a:t>
            </a:r>
            <a:endParaRPr lang="en-US" sz="2200" dirty="0" smtClean="0">
              <a:latin typeface="Times New Roman" pitchFamily="18" charset="0"/>
              <a:cs typeface="Times New Roman" pitchFamily="18" charset="0"/>
            </a:endParaRPr>
          </a:p>
          <a:p>
            <a:pPr lvl="1" algn="just">
              <a:buFont typeface="Wingdings" pitchFamily="2" charset="2"/>
              <a:buChar char="Ø"/>
            </a:pPr>
            <a:r>
              <a:rPr lang="en-US" sz="2200" dirty="0" err="1" smtClean="0">
                <a:latin typeface="Times New Roman" pitchFamily="18" charset="0"/>
                <a:cs typeface="Times New Roman" pitchFamily="18" charset="0"/>
              </a:rPr>
              <a:t>Thioacetazone</a:t>
            </a:r>
            <a:r>
              <a:rPr lang="en-US" sz="2200" dirty="0" smtClean="0">
                <a:latin typeface="Times New Roman" pitchFamily="18" charset="0"/>
                <a:cs typeface="Times New Roman" pitchFamily="18" charset="0"/>
              </a:rPr>
              <a:t> </a:t>
            </a:r>
          </a:p>
          <a:p>
            <a:pPr lvl="1" algn="just">
              <a:buFont typeface="Wingdings" pitchFamily="2" charset="2"/>
              <a:buChar char="Ø"/>
            </a:pPr>
            <a:r>
              <a:rPr lang="en-US" sz="2200" dirty="0" smtClean="0">
                <a:latin typeface="Times New Roman" pitchFamily="18" charset="0"/>
                <a:cs typeface="Times New Roman" pitchFamily="18" charset="0"/>
              </a:rPr>
              <a:t>Para-</a:t>
            </a:r>
            <a:r>
              <a:rPr lang="en-US" sz="2200" dirty="0" err="1" smtClean="0">
                <a:latin typeface="Times New Roman" pitchFamily="18" charset="0"/>
                <a:cs typeface="Times New Roman" pitchFamily="18" charset="0"/>
              </a:rPr>
              <a:t>aminosalicylic</a:t>
            </a:r>
            <a:r>
              <a:rPr lang="en-US" sz="2200" dirty="0" smtClean="0">
                <a:latin typeface="Times New Roman" pitchFamily="18" charset="0"/>
                <a:cs typeface="Times New Roman" pitchFamily="18" charset="0"/>
              </a:rPr>
              <a:t> acid (PAS)</a:t>
            </a:r>
          </a:p>
          <a:p>
            <a:pPr lvl="1" algn="just">
              <a:buFont typeface="Wingdings" pitchFamily="2" charset="2"/>
              <a:buChar char="Ø"/>
            </a:pPr>
            <a:endParaRPr lang="en-US" sz="2200" dirty="0" smtClean="0">
              <a:latin typeface="Times New Roman" pitchFamily="18" charset="0"/>
              <a:cs typeface="Times New Roman" pitchFamily="18" charset="0"/>
            </a:endParaRPr>
          </a:p>
          <a:p>
            <a:pPr algn="just">
              <a:buFont typeface="Wingdings" pitchFamily="2" charset="2"/>
              <a:buChar char="§"/>
            </a:pPr>
            <a:r>
              <a:rPr lang="en-US" sz="2200" b="1" dirty="0" smtClean="0">
                <a:solidFill>
                  <a:srgbClr val="0070C0"/>
                </a:solidFill>
                <a:latin typeface="Times New Roman" pitchFamily="18" charset="0"/>
                <a:cs typeface="Times New Roman" pitchFamily="18" charset="0"/>
              </a:rPr>
              <a:t>Immunotherapy: </a:t>
            </a:r>
          </a:p>
          <a:p>
            <a:pPr lvl="1" algn="just">
              <a:buFont typeface="Wingdings" pitchFamily="2" charset="2"/>
              <a:buChar char="ü"/>
            </a:pPr>
            <a:r>
              <a:rPr lang="en-US" sz="2200" dirty="0" smtClean="0">
                <a:latin typeface="Times New Roman" pitchFamily="18" charset="0"/>
                <a:cs typeface="Times New Roman" pitchFamily="18" charset="0"/>
              </a:rPr>
              <a:t>Purified recombinant cytokines like interleukin-2, (IL-2), IL-12 &amp; IFN-g</a:t>
            </a:r>
          </a:p>
          <a:p>
            <a:endParaRPr lang="en-US" dirty="0"/>
          </a:p>
        </p:txBody>
      </p:sp>
      <p:sp>
        <p:nvSpPr>
          <p:cNvPr id="4" name="Title 1"/>
          <p:cNvSpPr>
            <a:spLocks noGrp="1"/>
          </p:cNvSpPr>
          <p:nvPr>
            <p:ph type="title"/>
          </p:nvPr>
        </p:nvSpPr>
        <p:spPr>
          <a:xfrm>
            <a:off x="2819400" y="304800"/>
            <a:ext cx="2971800" cy="701040"/>
          </a:xfrm>
        </p:spPr>
        <p:style>
          <a:lnRef idx="1">
            <a:schemeClr val="accent5"/>
          </a:lnRef>
          <a:fillRef idx="2">
            <a:schemeClr val="accent5"/>
          </a:fillRef>
          <a:effectRef idx="1">
            <a:schemeClr val="accent5"/>
          </a:effectRef>
          <a:fontRef idx="minor">
            <a:schemeClr val="dk1"/>
          </a:fontRef>
        </p:style>
        <p:txBody>
          <a:bodyPr>
            <a:normAutofit fontScale="90000"/>
          </a:bodyPr>
          <a:lstStyle/>
          <a:p>
            <a:r>
              <a:rPr lang="en-US" dirty="0" smtClean="0">
                <a:latin typeface="Times New Roman" pitchFamily="18" charset="0"/>
                <a:cs typeface="Times New Roman" pitchFamily="18" charset="0"/>
              </a:rPr>
              <a:t>Treatment</a:t>
            </a:r>
            <a:endParaRPr lang="en-US" dirty="0">
              <a:latin typeface="Times New Roman" pitchFamily="18" charset="0"/>
              <a:cs typeface="Times New Roman" pitchFamily="18" charset="0"/>
            </a:endParaRPr>
          </a:p>
        </p:txBody>
      </p:sp>
      <p:pic>
        <p:nvPicPr>
          <p:cNvPr id="5" name="Picture 2" descr="C:\Users\user\Desktop\images (2).jpg"/>
          <p:cNvPicPr>
            <a:picLocks noChangeAspect="1" noChangeArrowheads="1"/>
          </p:cNvPicPr>
          <p:nvPr/>
        </p:nvPicPr>
        <p:blipFill>
          <a:blip r:embed="rId2" cstate="print"/>
          <a:srcRect/>
          <a:stretch>
            <a:fillRect/>
          </a:stretch>
        </p:blipFill>
        <p:spPr bwMode="auto">
          <a:xfrm>
            <a:off x="4495800" y="2667000"/>
            <a:ext cx="3276600" cy="259080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239000" cy="701040"/>
          </a:xfrm>
        </p:spPr>
        <p:style>
          <a:lnRef idx="1">
            <a:schemeClr val="accent5"/>
          </a:lnRef>
          <a:fillRef idx="2">
            <a:schemeClr val="accent5"/>
          </a:fillRef>
          <a:effectRef idx="1">
            <a:schemeClr val="accent5"/>
          </a:effectRef>
          <a:fontRef idx="minor">
            <a:schemeClr val="dk1"/>
          </a:fontRef>
        </p:style>
        <p:txBody>
          <a:bodyPr/>
          <a:lstStyle/>
          <a:p>
            <a:pPr algn="ctr"/>
            <a:r>
              <a:rPr lang="en-US" dirty="0" smtClean="0"/>
              <a:t>Prevention and Control</a:t>
            </a:r>
            <a:endParaRPr lang="en-US" dirty="0"/>
          </a:p>
        </p:txBody>
      </p:sp>
      <p:sp>
        <p:nvSpPr>
          <p:cNvPr id="6" name="Content Placeholder 5"/>
          <p:cNvSpPr>
            <a:spLocks noGrp="1"/>
          </p:cNvSpPr>
          <p:nvPr>
            <p:ph idx="1"/>
          </p:nvPr>
        </p:nvSpPr>
        <p:spPr>
          <a:xfrm>
            <a:off x="457200" y="1295400"/>
            <a:ext cx="7239000" cy="5334000"/>
          </a:xfrm>
        </p:spPr>
        <p:style>
          <a:lnRef idx="2">
            <a:schemeClr val="accent2"/>
          </a:lnRef>
          <a:fillRef idx="1">
            <a:schemeClr val="lt1"/>
          </a:fillRef>
          <a:effectRef idx="0">
            <a:schemeClr val="accent2"/>
          </a:effectRef>
          <a:fontRef idx="minor">
            <a:schemeClr val="dk1"/>
          </a:fontRef>
        </p:style>
        <p:txBody>
          <a:bodyPr>
            <a:normAutofit lnSpcReduction="10000"/>
          </a:bodyPr>
          <a:lstStyle/>
          <a:p>
            <a:pPr algn="just"/>
            <a:r>
              <a:rPr lang="en-US" sz="2200" b="1" dirty="0" smtClean="0">
                <a:latin typeface="Times New Roman" pitchFamily="18" charset="0"/>
                <a:cs typeface="Times New Roman" pitchFamily="18" charset="0"/>
              </a:rPr>
              <a:t>In</a:t>
            </a:r>
            <a:r>
              <a:rPr lang="en-US" sz="2200" b="1" i="1" dirty="0" smtClean="0">
                <a:latin typeface="Times New Roman" pitchFamily="18" charset="0"/>
                <a:cs typeface="Times New Roman" pitchFamily="18" charset="0"/>
              </a:rPr>
              <a:t> </a:t>
            </a:r>
            <a:r>
              <a:rPr lang="en-US" sz="2200" b="1" dirty="0" smtClean="0">
                <a:latin typeface="Times New Roman" pitchFamily="18" charset="0"/>
                <a:cs typeface="Times New Roman" pitchFamily="18" charset="0"/>
              </a:rPr>
              <a:t>animals: </a:t>
            </a:r>
          </a:p>
          <a:p>
            <a:pPr algn="just"/>
            <a:r>
              <a:rPr lang="en-US" sz="2200" b="1" dirty="0" smtClean="0">
                <a:latin typeface="Times New Roman" pitchFamily="18" charset="0"/>
                <a:cs typeface="Times New Roman" pitchFamily="18" charset="0"/>
              </a:rPr>
              <a:t>Effective control: </a:t>
            </a:r>
            <a:r>
              <a:rPr lang="en-US" sz="2200" b="1" dirty="0" smtClean="0">
                <a:solidFill>
                  <a:srgbClr val="00B0F0"/>
                </a:solidFill>
                <a:latin typeface="Times New Roman" pitchFamily="18" charset="0"/>
                <a:cs typeface="Times New Roman" pitchFamily="18" charset="0"/>
              </a:rPr>
              <a:t>Test and slaughter policy</a:t>
            </a:r>
          </a:p>
          <a:p>
            <a:pPr algn="just"/>
            <a:r>
              <a:rPr lang="en-US" sz="2200" dirty="0" smtClean="0">
                <a:solidFill>
                  <a:srgbClr val="FF0000"/>
                </a:solidFill>
                <a:latin typeface="Times New Roman" pitchFamily="18" charset="0"/>
                <a:cs typeface="Times New Roman" pitchFamily="18" charset="0"/>
              </a:rPr>
              <a:t>In India: </a:t>
            </a:r>
            <a:r>
              <a:rPr lang="en-US" sz="2200" b="1" dirty="0" smtClean="0">
                <a:solidFill>
                  <a:srgbClr val="7030A0"/>
                </a:solidFill>
                <a:latin typeface="Times New Roman" pitchFamily="18" charset="0"/>
                <a:cs typeface="Times New Roman" pitchFamily="18" charset="0"/>
              </a:rPr>
              <a:t>Test &amp; segregations policy</a:t>
            </a:r>
          </a:p>
          <a:p>
            <a:pPr algn="just"/>
            <a:endParaRPr lang="en-US" sz="2200" dirty="0" smtClean="0">
              <a:latin typeface="Times New Roman" pitchFamily="18" charset="0"/>
              <a:cs typeface="Times New Roman" pitchFamily="18" charset="0"/>
            </a:endParaRPr>
          </a:p>
          <a:p>
            <a:pPr lvl="1" algn="just">
              <a:buFont typeface="Wingdings" pitchFamily="2" charset="2"/>
              <a:buChar char="ü"/>
            </a:pPr>
            <a:r>
              <a:rPr lang="en-US" sz="2200" dirty="0" smtClean="0">
                <a:latin typeface="Times New Roman" pitchFamily="18" charset="0"/>
                <a:cs typeface="Times New Roman" pitchFamily="18" charset="0"/>
              </a:rPr>
              <a:t>Implementation of elimination program: diagnosis, reporting &amp; movement</a:t>
            </a:r>
          </a:p>
          <a:p>
            <a:pPr lvl="1" algn="just">
              <a:buFont typeface="Wingdings" pitchFamily="2" charset="2"/>
              <a:buChar char="ü"/>
            </a:pPr>
            <a:r>
              <a:rPr lang="en-US" sz="2200" dirty="0" smtClean="0">
                <a:latin typeface="Times New Roman" pitchFamily="18" charset="0"/>
                <a:cs typeface="Times New Roman" pitchFamily="18" charset="0"/>
              </a:rPr>
              <a:t>Notification of outbreaks of disease</a:t>
            </a:r>
          </a:p>
          <a:p>
            <a:pPr lvl="1" algn="just">
              <a:buFont typeface="Wingdings" pitchFamily="2" charset="2"/>
              <a:buChar char="ü"/>
            </a:pPr>
            <a:r>
              <a:rPr lang="en-US" sz="2200" dirty="0" smtClean="0">
                <a:latin typeface="Times New Roman" pitchFamily="18" charset="0"/>
                <a:cs typeface="Times New Roman" pitchFamily="18" charset="0"/>
              </a:rPr>
              <a:t>Effective trace back systems</a:t>
            </a:r>
          </a:p>
          <a:p>
            <a:pPr lvl="1" algn="just">
              <a:buFont typeface="Wingdings" pitchFamily="2" charset="2"/>
              <a:buChar char="ü"/>
            </a:pPr>
            <a:r>
              <a:rPr lang="en-US" sz="2200" dirty="0" smtClean="0">
                <a:latin typeface="Times New Roman" pitchFamily="18" charset="0"/>
                <a:cs typeface="Times New Roman" pitchFamily="18" charset="0"/>
              </a:rPr>
              <a:t>Research on potential role of other domestic and wild animals as disease reservoirs</a:t>
            </a:r>
          </a:p>
          <a:p>
            <a:pPr lvl="1" algn="just">
              <a:buFont typeface="Wingdings" pitchFamily="2" charset="2"/>
              <a:buChar char="ü"/>
            </a:pPr>
            <a:r>
              <a:rPr lang="en-US" sz="2200" dirty="0" smtClean="0">
                <a:latin typeface="Times New Roman" pitchFamily="18" charset="0"/>
                <a:cs typeface="Times New Roman" pitchFamily="18" charset="0"/>
              </a:rPr>
              <a:t>Maintenance of good hygienic conditions in shed, </a:t>
            </a:r>
          </a:p>
          <a:p>
            <a:pPr lvl="1" algn="just">
              <a:buFont typeface="Wingdings" pitchFamily="2" charset="2"/>
              <a:buChar char="ü"/>
            </a:pPr>
            <a:r>
              <a:rPr lang="en-US" sz="2200" dirty="0" smtClean="0">
                <a:latin typeface="Times New Roman" pitchFamily="18" charset="0"/>
                <a:cs typeface="Times New Roman" pitchFamily="18" charset="0"/>
              </a:rPr>
              <a:t>Good animal management practices</a:t>
            </a:r>
          </a:p>
          <a:p>
            <a:pPr lvl="1" algn="just">
              <a:buFont typeface="Wingdings" pitchFamily="2" charset="2"/>
              <a:buChar char="ü"/>
            </a:pPr>
            <a:r>
              <a:rPr lang="en-US" sz="2200" dirty="0" smtClean="0">
                <a:latin typeface="Times New Roman" pitchFamily="18" charset="0"/>
                <a:cs typeface="Times New Roman" pitchFamily="18" charset="0"/>
              </a:rPr>
              <a:t>Vaccination: </a:t>
            </a:r>
            <a:r>
              <a:rPr lang="en-US" sz="2200" dirty="0" err="1" smtClean="0">
                <a:latin typeface="Times New Roman" pitchFamily="18" charset="0"/>
                <a:cs typeface="Times New Roman" pitchFamily="18" charset="0"/>
              </a:rPr>
              <a:t>bovis</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bacille</a:t>
            </a:r>
            <a:r>
              <a:rPr lang="en-US" sz="2200" dirty="0" smtClean="0">
                <a:latin typeface="Times New Roman" pitchFamily="18" charset="0"/>
                <a:cs typeface="Times New Roman" pitchFamily="18" charset="0"/>
              </a:rPr>
              <a:t> </a:t>
            </a:r>
            <a:r>
              <a:rPr lang="en-US" sz="2200" dirty="0" err="1" smtClean="0">
                <a:latin typeface="Times New Roman" pitchFamily="18" charset="0"/>
                <a:cs typeface="Times New Roman" pitchFamily="18" charset="0"/>
              </a:rPr>
              <a:t>Calmette-Guérin</a:t>
            </a:r>
            <a:r>
              <a:rPr lang="en-US" sz="2200" dirty="0" smtClean="0">
                <a:latin typeface="Times New Roman" pitchFamily="18" charset="0"/>
                <a:cs typeface="Times New Roman" pitchFamily="18" charset="0"/>
              </a:rPr>
              <a:t> (BCG) vaccine</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304800"/>
            <a:ext cx="7239000" cy="701040"/>
          </a:xfrm>
        </p:spPr>
        <p:style>
          <a:lnRef idx="1">
            <a:schemeClr val="accent5"/>
          </a:lnRef>
          <a:fillRef idx="2">
            <a:schemeClr val="accent5"/>
          </a:fillRef>
          <a:effectRef idx="1">
            <a:schemeClr val="accent5"/>
          </a:effectRef>
          <a:fontRef idx="minor">
            <a:schemeClr val="dk1"/>
          </a:fontRef>
        </p:style>
        <p:txBody>
          <a:bodyPr/>
          <a:lstStyle/>
          <a:p>
            <a:pPr algn="ctr"/>
            <a:r>
              <a:rPr lang="en-US" dirty="0" smtClean="0"/>
              <a:t>Prevention and Control</a:t>
            </a:r>
            <a:endParaRPr lang="en-US" dirty="0"/>
          </a:p>
        </p:txBody>
      </p:sp>
      <p:sp>
        <p:nvSpPr>
          <p:cNvPr id="6" name="Content Placeholder 5"/>
          <p:cNvSpPr>
            <a:spLocks noGrp="1"/>
          </p:cNvSpPr>
          <p:nvPr>
            <p:ph idx="1"/>
          </p:nvPr>
        </p:nvSpPr>
        <p:spPr>
          <a:xfrm>
            <a:off x="457200" y="1295400"/>
            <a:ext cx="7239000" cy="53340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dirty="0" smtClean="0">
                <a:solidFill>
                  <a:srgbClr val="FF0000"/>
                </a:solidFill>
                <a:latin typeface="Times New Roman" pitchFamily="18" charset="0"/>
                <a:cs typeface="Times New Roman" pitchFamily="18" charset="0"/>
              </a:rPr>
              <a:t>In humans: </a:t>
            </a:r>
          </a:p>
          <a:p>
            <a:pPr lvl="1" algn="just">
              <a:buFont typeface="Wingdings" pitchFamily="2" charset="2"/>
              <a:buChar char="q"/>
            </a:pPr>
            <a:r>
              <a:rPr lang="en-US" sz="2200" dirty="0" smtClean="0">
                <a:latin typeface="Times New Roman" pitchFamily="18" charset="0"/>
                <a:cs typeface="Times New Roman" pitchFamily="18" charset="0"/>
              </a:rPr>
              <a:t>Notification of human cases due </a:t>
            </a:r>
            <a:r>
              <a:rPr lang="en-US" sz="2200" i="1" dirty="0" smtClean="0">
                <a:latin typeface="Times New Roman" pitchFamily="18" charset="0"/>
                <a:cs typeface="Times New Roman" pitchFamily="18" charset="0"/>
              </a:rPr>
              <a:t>M. </a:t>
            </a:r>
            <a:r>
              <a:rPr lang="en-US" sz="2200" i="1" dirty="0" err="1" smtClean="0">
                <a:latin typeface="Times New Roman" pitchFamily="18" charset="0"/>
                <a:cs typeface="Times New Roman" pitchFamily="18" charset="0"/>
              </a:rPr>
              <a:t>bovis</a:t>
            </a:r>
            <a:endParaRPr lang="en-US" sz="2200" dirty="0" smtClean="0">
              <a:latin typeface="Times New Roman" pitchFamily="18" charset="0"/>
              <a:cs typeface="Times New Roman" pitchFamily="18" charset="0"/>
            </a:endParaRPr>
          </a:p>
          <a:p>
            <a:pPr lvl="1" algn="just">
              <a:buFont typeface="Wingdings" pitchFamily="2" charset="2"/>
              <a:buChar char="q"/>
            </a:pPr>
            <a:r>
              <a:rPr lang="en-US" sz="2200" dirty="0" smtClean="0">
                <a:latin typeface="Times New Roman" pitchFamily="18" charset="0"/>
                <a:cs typeface="Times New Roman" pitchFamily="18" charset="0"/>
              </a:rPr>
              <a:t>Tracing of source</a:t>
            </a:r>
          </a:p>
          <a:p>
            <a:pPr lvl="1" algn="just">
              <a:buFont typeface="Wingdings" pitchFamily="2" charset="2"/>
              <a:buChar char="q"/>
            </a:pPr>
            <a:r>
              <a:rPr lang="en-US" sz="2200" dirty="0" smtClean="0">
                <a:latin typeface="Times New Roman" pitchFamily="18" charset="0"/>
                <a:cs typeface="Times New Roman" pitchFamily="18" charset="0"/>
              </a:rPr>
              <a:t>Condemnation of milk from infected herd, </a:t>
            </a:r>
          </a:p>
          <a:p>
            <a:pPr lvl="1" algn="just">
              <a:buFont typeface="Wingdings" pitchFamily="2" charset="2"/>
              <a:buChar char="q"/>
            </a:pPr>
            <a:r>
              <a:rPr lang="en-US" sz="2200" dirty="0" smtClean="0">
                <a:latin typeface="Times New Roman" pitchFamily="18" charset="0"/>
                <a:cs typeface="Times New Roman" pitchFamily="18" charset="0"/>
              </a:rPr>
              <a:t>Treatment of meat from infected animal,</a:t>
            </a:r>
          </a:p>
          <a:p>
            <a:pPr lvl="1" algn="just">
              <a:buFont typeface="Wingdings" pitchFamily="2" charset="2"/>
              <a:buChar char="q"/>
            </a:pPr>
            <a:r>
              <a:rPr lang="en-US" sz="2200" dirty="0" smtClean="0">
                <a:latin typeface="Times New Roman" pitchFamily="18" charset="0"/>
                <a:cs typeface="Times New Roman" pitchFamily="18" charset="0"/>
              </a:rPr>
              <a:t>Regular health checks for occupational groups at risk</a:t>
            </a:r>
          </a:p>
          <a:p>
            <a:pPr lvl="1" algn="just">
              <a:buFont typeface="Wingdings" pitchFamily="2" charset="2"/>
              <a:buChar char="q"/>
            </a:pPr>
            <a:r>
              <a:rPr lang="en-US" sz="2200" dirty="0" smtClean="0">
                <a:latin typeface="Times New Roman" pitchFamily="18" charset="0"/>
                <a:cs typeface="Times New Roman" pitchFamily="18" charset="0"/>
              </a:rPr>
              <a:t>Proper abattoir controls,</a:t>
            </a:r>
          </a:p>
          <a:p>
            <a:pPr lvl="1" algn="just">
              <a:buFont typeface="Wingdings" pitchFamily="2" charset="2"/>
              <a:buChar char="q"/>
            </a:pPr>
            <a:r>
              <a:rPr lang="en-US" sz="2200" dirty="0" smtClean="0">
                <a:latin typeface="Times New Roman" pitchFamily="18" charset="0"/>
                <a:cs typeface="Times New Roman" pitchFamily="18" charset="0"/>
              </a:rPr>
              <a:t>Awareness among butchers &amp; farmers</a:t>
            </a:r>
          </a:p>
          <a:p>
            <a:pPr lvl="1" algn="just">
              <a:buFont typeface="Wingdings" pitchFamily="2" charset="2"/>
              <a:buChar char="q"/>
            </a:pPr>
            <a:r>
              <a:rPr lang="en-US" sz="2200" dirty="0" smtClean="0">
                <a:latin typeface="Times New Roman" pitchFamily="18" charset="0"/>
                <a:cs typeface="Times New Roman" pitchFamily="18" charset="0"/>
              </a:rPr>
              <a:t>Promotion of milk pasteurization,</a:t>
            </a:r>
          </a:p>
          <a:p>
            <a:pPr lvl="1" algn="just">
              <a:buFont typeface="Wingdings" pitchFamily="2" charset="2"/>
              <a:buChar char="q"/>
            </a:pPr>
            <a:r>
              <a:rPr lang="en-US" sz="2200" dirty="0" smtClean="0">
                <a:latin typeface="Times New Roman" pitchFamily="18" charset="0"/>
                <a:cs typeface="Times New Roman" pitchFamily="18" charset="0"/>
              </a:rPr>
              <a:t>Health education, training of health </a:t>
            </a:r>
            <a:r>
              <a:rPr lang="en-US" sz="2200" dirty="0" err="1" smtClean="0">
                <a:latin typeface="Times New Roman" pitchFamily="18" charset="0"/>
                <a:cs typeface="Times New Roman" pitchFamily="18" charset="0"/>
              </a:rPr>
              <a:t>personnels</a:t>
            </a:r>
            <a:r>
              <a:rPr lang="en-US" sz="2200" dirty="0" smtClean="0">
                <a:latin typeface="Times New Roman" pitchFamily="18" charset="0"/>
                <a:cs typeface="Times New Roman" pitchFamily="18" charset="0"/>
              </a:rPr>
              <a:t>,</a:t>
            </a:r>
          </a:p>
          <a:p>
            <a:pPr lvl="1" algn="just">
              <a:buFont typeface="Wingdings" pitchFamily="2" charset="2"/>
              <a:buChar char="q"/>
            </a:pPr>
            <a:r>
              <a:rPr lang="en-US" sz="2200" dirty="0" smtClean="0">
                <a:latin typeface="Times New Roman" pitchFamily="18" charset="0"/>
                <a:cs typeface="Times New Roman" pitchFamily="18" charset="0"/>
              </a:rPr>
              <a:t>Effective implementation of national TB control </a:t>
            </a:r>
            <a:r>
              <a:rPr lang="en-US" sz="2200" dirty="0" err="1" smtClean="0">
                <a:latin typeface="Times New Roman" pitchFamily="18" charset="0"/>
                <a:cs typeface="Times New Roman" pitchFamily="18" charset="0"/>
              </a:rPr>
              <a:t>programmes</a:t>
            </a:r>
            <a:r>
              <a:rPr lang="en-US" sz="2200" dirty="0" smtClean="0">
                <a:latin typeface="Times New Roman" pitchFamily="18" charset="0"/>
                <a:cs typeface="Times New Roman" pitchFamily="18" charset="0"/>
              </a:rPr>
              <a:t> in India</a:t>
            </a:r>
          </a:p>
          <a:p>
            <a:pPr lvl="1" algn="just">
              <a:buFont typeface="Wingdings" pitchFamily="2" charset="2"/>
              <a:buChar char="q"/>
            </a:pPr>
            <a:r>
              <a:rPr lang="en-US" sz="2200" dirty="0" smtClean="0">
                <a:latin typeface="Times New Roman" pitchFamily="18" charset="0"/>
                <a:cs typeface="Times New Roman" pitchFamily="18" charset="0"/>
              </a:rPr>
              <a:t>BCG vaccination and preventive chemotherapy</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7620000" cy="5638800"/>
          </a:xfrm>
          <a:ln>
            <a:solidFill>
              <a:schemeClr val="accent1"/>
            </a:solidFill>
          </a:ln>
        </p:spPr>
        <p:txBody>
          <a:bodyPr>
            <a:normAutofit lnSpcReduction="10000"/>
          </a:bodyPr>
          <a:lstStyle/>
          <a:p>
            <a:pPr algn="just">
              <a:buFont typeface="Wingdings" pitchFamily="2" charset="2"/>
              <a:buChar char="§"/>
            </a:pPr>
            <a:r>
              <a:rPr lang="en-US" sz="2100" dirty="0" err="1" smtClean="0">
                <a:latin typeface="Times New Roman" pitchFamily="18" charset="0"/>
                <a:cs typeface="Times New Roman" pitchFamily="18" charset="0"/>
              </a:rPr>
              <a:t>Rajayakshman</a:t>
            </a:r>
            <a:r>
              <a:rPr lang="en-US" sz="2100" dirty="0" smtClean="0">
                <a:latin typeface="Times New Roman" pitchFamily="18" charset="0"/>
                <a:cs typeface="Times New Roman" pitchFamily="18" charset="0"/>
              </a:rPr>
              <a:t> - </a:t>
            </a:r>
            <a:r>
              <a:rPr lang="en-US" sz="2100" b="1" dirty="0" smtClean="0">
                <a:solidFill>
                  <a:srgbClr val="0070C0"/>
                </a:solidFill>
                <a:latin typeface="Times New Roman" pitchFamily="18" charset="0"/>
                <a:cs typeface="Times New Roman" pitchFamily="18" charset="0"/>
              </a:rPr>
              <a:t>the king of diseases </a:t>
            </a:r>
            <a:r>
              <a:rPr lang="en-US" sz="2100" dirty="0" smtClean="0">
                <a:latin typeface="Times New Roman" pitchFamily="18" charset="0"/>
                <a:cs typeface="Times New Roman" pitchFamily="18" charset="0"/>
              </a:rPr>
              <a:t>(in Hindu texts), </a:t>
            </a:r>
          </a:p>
          <a:p>
            <a:pPr algn="just">
              <a:buFont typeface="Wingdings" pitchFamily="2" charset="2"/>
              <a:buChar char="§"/>
            </a:pPr>
            <a:r>
              <a:rPr lang="en-US" sz="2100" dirty="0" err="1" smtClean="0">
                <a:latin typeface="Times New Roman" pitchFamily="18" charset="0"/>
                <a:cs typeface="Times New Roman" pitchFamily="18" charset="0"/>
              </a:rPr>
              <a:t>Yakshma</a:t>
            </a:r>
            <a:endParaRPr lang="en-US" sz="2100" dirty="0" smtClean="0">
              <a:latin typeface="Times New Roman" pitchFamily="18" charset="0"/>
              <a:cs typeface="Times New Roman" pitchFamily="18" charset="0"/>
            </a:endParaRPr>
          </a:p>
          <a:p>
            <a:pPr algn="just">
              <a:buFont typeface="Wingdings" pitchFamily="2" charset="2"/>
              <a:buChar char="§"/>
            </a:pPr>
            <a:r>
              <a:rPr lang="en-US" sz="2100" dirty="0" err="1" smtClean="0">
                <a:latin typeface="Times New Roman" pitchFamily="18" charset="0"/>
                <a:cs typeface="Times New Roman" pitchFamily="18" charset="0"/>
              </a:rPr>
              <a:t>Acnitis</a:t>
            </a:r>
            <a:r>
              <a:rPr lang="en-US" sz="2100" dirty="0" smtClean="0">
                <a:latin typeface="Times New Roman" pitchFamily="18" charset="0"/>
                <a:cs typeface="Times New Roman" pitchFamily="18" charset="0"/>
              </a:rPr>
              <a:t>, </a:t>
            </a:r>
          </a:p>
          <a:p>
            <a:pPr algn="just">
              <a:buFont typeface="Wingdings" pitchFamily="2" charset="2"/>
              <a:buChar char="§"/>
            </a:pPr>
            <a:r>
              <a:rPr lang="en-US" sz="2100" dirty="0" smtClean="0">
                <a:latin typeface="Times New Roman" pitchFamily="18" charset="0"/>
                <a:cs typeface="Times New Roman" pitchFamily="18" charset="0"/>
              </a:rPr>
              <a:t>Consumption, </a:t>
            </a:r>
          </a:p>
          <a:p>
            <a:pPr algn="just">
              <a:buFont typeface="Wingdings" pitchFamily="2" charset="2"/>
              <a:buChar char="§"/>
            </a:pPr>
            <a:r>
              <a:rPr lang="en-US" sz="2100" dirty="0" smtClean="0">
                <a:latin typeface="Times New Roman" pitchFamily="18" charset="0"/>
                <a:cs typeface="Times New Roman" pitchFamily="18" charset="0"/>
              </a:rPr>
              <a:t>Great white plague, </a:t>
            </a:r>
          </a:p>
          <a:p>
            <a:pPr algn="just">
              <a:buFont typeface="Wingdings" pitchFamily="2" charset="2"/>
              <a:buChar char="§"/>
            </a:pPr>
            <a:r>
              <a:rPr lang="en-US" sz="2100" dirty="0" smtClean="0">
                <a:latin typeface="Times New Roman" pitchFamily="18" charset="0"/>
                <a:cs typeface="Times New Roman" pitchFamily="18" charset="0"/>
              </a:rPr>
              <a:t>Great white scourge, </a:t>
            </a:r>
          </a:p>
          <a:p>
            <a:pPr algn="just">
              <a:buFont typeface="Wingdings" pitchFamily="2" charset="2"/>
              <a:buChar char="§"/>
            </a:pPr>
            <a:r>
              <a:rPr lang="en-US" sz="2100" dirty="0" smtClean="0">
                <a:latin typeface="Times New Roman" pitchFamily="18" charset="0"/>
                <a:cs typeface="Times New Roman" pitchFamily="18" charset="0"/>
              </a:rPr>
              <a:t>Lupus </a:t>
            </a:r>
            <a:r>
              <a:rPr lang="en-US" sz="2100" dirty="0" err="1" smtClean="0">
                <a:latin typeface="Times New Roman" pitchFamily="18" charset="0"/>
                <a:cs typeface="Times New Roman" pitchFamily="18" charset="0"/>
              </a:rPr>
              <a:t>vulgaris</a:t>
            </a:r>
            <a:r>
              <a:rPr lang="en-US" sz="2100" dirty="0" smtClean="0">
                <a:latin typeface="Times New Roman" pitchFamily="18" charset="0"/>
                <a:cs typeface="Times New Roman" pitchFamily="18" charset="0"/>
              </a:rPr>
              <a:t>, </a:t>
            </a:r>
          </a:p>
          <a:p>
            <a:pPr algn="just">
              <a:buFont typeface="Wingdings" pitchFamily="2" charset="2"/>
              <a:buChar char="§"/>
            </a:pPr>
            <a:r>
              <a:rPr lang="en-US" sz="2100" b="1" dirty="0" smtClean="0">
                <a:latin typeface="Times New Roman" pitchFamily="18" charset="0"/>
                <a:cs typeface="Times New Roman" pitchFamily="18" charset="0"/>
              </a:rPr>
              <a:t>Pearl disease, </a:t>
            </a:r>
          </a:p>
          <a:p>
            <a:pPr algn="just">
              <a:buFont typeface="Wingdings" pitchFamily="2" charset="2"/>
              <a:buChar char="§"/>
            </a:pPr>
            <a:r>
              <a:rPr lang="en-US" sz="2100" b="1" dirty="0" err="1" smtClean="0">
                <a:latin typeface="Times New Roman" pitchFamily="18" charset="0"/>
                <a:cs typeface="Times New Roman" pitchFamily="18" charset="0"/>
              </a:rPr>
              <a:t>Pott’s</a:t>
            </a:r>
            <a:r>
              <a:rPr lang="en-US" sz="2100" b="1" dirty="0" smtClean="0">
                <a:latin typeface="Times New Roman" pitchFamily="18" charset="0"/>
                <a:cs typeface="Times New Roman" pitchFamily="18" charset="0"/>
              </a:rPr>
              <a:t> disease, </a:t>
            </a:r>
          </a:p>
          <a:p>
            <a:pPr algn="just">
              <a:buFont typeface="Wingdings" pitchFamily="2" charset="2"/>
              <a:buChar char="§"/>
            </a:pPr>
            <a:r>
              <a:rPr lang="en-US" sz="2100" dirty="0" err="1" smtClean="0">
                <a:latin typeface="Times New Roman" pitchFamily="18" charset="0"/>
                <a:cs typeface="Times New Roman" pitchFamily="18" charset="0"/>
              </a:rPr>
              <a:t>Pthisis</a:t>
            </a:r>
            <a:r>
              <a:rPr lang="en-US" sz="2100" dirty="0" smtClean="0">
                <a:latin typeface="Times New Roman" pitchFamily="18" charset="0"/>
                <a:cs typeface="Times New Roman" pitchFamily="18" charset="0"/>
              </a:rPr>
              <a:t>, </a:t>
            </a:r>
          </a:p>
          <a:p>
            <a:pPr algn="just">
              <a:buFont typeface="Wingdings" pitchFamily="2" charset="2"/>
              <a:buChar char="§"/>
            </a:pPr>
            <a:r>
              <a:rPr lang="en-US" sz="2100" dirty="0" smtClean="0">
                <a:latin typeface="Times New Roman" pitchFamily="18" charset="0"/>
                <a:cs typeface="Times New Roman" pitchFamily="18" charset="0"/>
              </a:rPr>
              <a:t>Scrofula, </a:t>
            </a:r>
          </a:p>
          <a:p>
            <a:pPr algn="just">
              <a:buFont typeface="Wingdings" pitchFamily="2" charset="2"/>
              <a:buChar char="§"/>
            </a:pPr>
            <a:r>
              <a:rPr lang="en-US" sz="2100" dirty="0" err="1" smtClean="0">
                <a:latin typeface="Times New Roman" pitchFamily="18" charset="0"/>
                <a:cs typeface="Times New Roman" pitchFamily="18" charset="0"/>
              </a:rPr>
              <a:t>Scrofuloderma</a:t>
            </a:r>
            <a:r>
              <a:rPr lang="en-US" sz="2100" dirty="0" smtClean="0">
                <a:latin typeface="Times New Roman" pitchFamily="18" charset="0"/>
                <a:cs typeface="Times New Roman" pitchFamily="18" charset="0"/>
              </a:rPr>
              <a:t>, </a:t>
            </a:r>
          </a:p>
          <a:p>
            <a:pPr algn="just">
              <a:buFont typeface="Wingdings" pitchFamily="2" charset="2"/>
              <a:buChar char="§"/>
            </a:pPr>
            <a:r>
              <a:rPr lang="en-US" sz="2100" dirty="0" err="1" smtClean="0">
                <a:latin typeface="Times New Roman" pitchFamily="18" charset="0"/>
                <a:cs typeface="Times New Roman" pitchFamily="18" charset="0"/>
              </a:rPr>
              <a:t>Tuberculous</a:t>
            </a:r>
            <a:r>
              <a:rPr lang="en-US" sz="2100" dirty="0" smtClean="0">
                <a:latin typeface="Times New Roman" pitchFamily="18" charset="0"/>
                <a:cs typeface="Times New Roman" pitchFamily="18" charset="0"/>
              </a:rPr>
              <a:t> </a:t>
            </a:r>
            <a:r>
              <a:rPr lang="en-US" sz="2100" baseline="30000" dirty="0" smtClean="0">
                <a:latin typeface="Times New Roman" pitchFamily="18" charset="0"/>
                <a:cs typeface="Times New Roman" pitchFamily="18" charset="0"/>
                <a:sym typeface="Symbol"/>
                <a:hlinkClick r:id="" action="ppaction://hlinkfile"/>
              </a:rPr>
              <a:t></a:t>
            </a:r>
            <a:endParaRPr lang="en-US" sz="2100" baseline="30000" dirty="0" smtClean="0">
              <a:latin typeface="Times New Roman" pitchFamily="18" charset="0"/>
              <a:cs typeface="Times New Roman" pitchFamily="18" charset="0"/>
              <a:sym typeface="Symbol"/>
            </a:endParaRPr>
          </a:p>
          <a:p>
            <a:pPr algn="just">
              <a:buFont typeface="Wingdings" pitchFamily="2" charset="2"/>
              <a:buChar char="§"/>
            </a:pPr>
            <a:r>
              <a:rPr lang="en-US" sz="2100" dirty="0" err="1" smtClean="0">
                <a:latin typeface="Times New Roman" pitchFamily="18" charset="0"/>
                <a:cs typeface="Times New Roman" pitchFamily="18" charset="0"/>
              </a:rPr>
              <a:t>Caseous</a:t>
            </a:r>
            <a:r>
              <a:rPr lang="en-US" sz="2100" dirty="0" smtClean="0">
                <a:latin typeface="Times New Roman" pitchFamily="18" charset="0"/>
                <a:cs typeface="Times New Roman" pitchFamily="18" charset="0"/>
              </a:rPr>
              <a:t> pneumonia</a:t>
            </a:r>
          </a:p>
          <a:p>
            <a:pPr algn="ctr">
              <a:buNone/>
            </a:pPr>
            <a:r>
              <a:rPr lang="en-US" sz="1800" baseline="30000" dirty="0" smtClean="0">
                <a:solidFill>
                  <a:srgbClr val="0070C0"/>
                </a:solidFill>
                <a:latin typeface="Times New Roman" pitchFamily="18" charset="0"/>
                <a:cs typeface="Times New Roman" pitchFamily="18" charset="0"/>
                <a:sym typeface="Symbol"/>
                <a:hlinkClick r:id="" action="ppaction://hlinkfile"/>
              </a:rPr>
              <a:t></a:t>
            </a:r>
            <a:r>
              <a:rPr lang="en-US" sz="1800" dirty="0" smtClean="0">
                <a:solidFill>
                  <a:srgbClr val="0070C0"/>
                </a:solidFill>
                <a:latin typeface="Times New Roman" pitchFamily="18" charset="0"/>
                <a:cs typeface="Times New Roman" pitchFamily="18" charset="0"/>
              </a:rPr>
              <a:t> </a:t>
            </a:r>
            <a:r>
              <a:rPr lang="en-US" sz="1800" i="1" dirty="0" err="1" smtClean="0">
                <a:solidFill>
                  <a:srgbClr val="0070C0"/>
                </a:solidFill>
                <a:latin typeface="Times New Roman" pitchFamily="18" charset="0"/>
                <a:cs typeface="Times New Roman" pitchFamily="18" charset="0"/>
              </a:rPr>
              <a:t>caseous</a:t>
            </a:r>
            <a:r>
              <a:rPr lang="en-US" sz="1800" i="1" dirty="0" smtClean="0">
                <a:solidFill>
                  <a:srgbClr val="0070C0"/>
                </a:solidFill>
                <a:latin typeface="Times New Roman" pitchFamily="18" charset="0"/>
                <a:cs typeface="Times New Roman" pitchFamily="18" charset="0"/>
              </a:rPr>
              <a:t> L. </a:t>
            </a:r>
            <a:r>
              <a:rPr lang="en-US" sz="1800" i="1" dirty="0" err="1" smtClean="0">
                <a:solidFill>
                  <a:srgbClr val="0070C0"/>
                </a:solidFill>
                <a:latin typeface="Times New Roman" pitchFamily="18" charset="0"/>
                <a:cs typeface="Times New Roman" pitchFamily="18" charset="0"/>
              </a:rPr>
              <a:t>caseus</a:t>
            </a:r>
            <a:r>
              <a:rPr lang="en-US" sz="1800" i="1" dirty="0" smtClean="0">
                <a:solidFill>
                  <a:srgbClr val="0070C0"/>
                </a:solidFill>
                <a:latin typeface="Times New Roman" pitchFamily="18" charset="0"/>
                <a:cs typeface="Times New Roman" pitchFamily="18" charset="0"/>
              </a:rPr>
              <a:t>,</a:t>
            </a:r>
            <a:r>
              <a:rPr lang="en-US" sz="1800" dirty="0" smtClean="0">
                <a:solidFill>
                  <a:srgbClr val="0070C0"/>
                </a:solidFill>
                <a:latin typeface="Times New Roman" pitchFamily="18" charset="0"/>
                <a:cs typeface="Times New Roman" pitchFamily="18" charset="0"/>
              </a:rPr>
              <a:t> cheese. The material formed resembles cheese or curd</a:t>
            </a:r>
          </a:p>
          <a:p>
            <a:endParaRPr lang="en-US" sz="2000" dirty="0">
              <a:latin typeface="Times New Roman" pitchFamily="18" charset="0"/>
              <a:cs typeface="Times New Roman" pitchFamily="18" charset="0"/>
            </a:endParaRPr>
          </a:p>
        </p:txBody>
      </p:sp>
      <p:sp>
        <p:nvSpPr>
          <p:cNvPr id="4" name="Title 3"/>
          <p:cNvSpPr>
            <a:spLocks noGrp="1"/>
          </p:cNvSpPr>
          <p:nvPr>
            <p:ph type="title"/>
          </p:nvPr>
        </p:nvSpPr>
        <p:spPr>
          <a:xfrm>
            <a:off x="2819400" y="228600"/>
            <a:ext cx="2971800" cy="624840"/>
          </a:xfrm>
        </p:spPr>
        <p:style>
          <a:lnRef idx="1">
            <a:schemeClr val="accent5"/>
          </a:lnRef>
          <a:fillRef idx="2">
            <a:schemeClr val="accent5"/>
          </a:fillRef>
          <a:effectRef idx="1">
            <a:schemeClr val="accent5"/>
          </a:effectRef>
          <a:fontRef idx="minor">
            <a:schemeClr val="dk1"/>
          </a:fontRef>
        </p:style>
        <p:txBody>
          <a:bodyPr>
            <a:noAutofit/>
          </a:bodyPr>
          <a:lstStyle/>
          <a:p>
            <a:pPr algn="ctr"/>
            <a:r>
              <a:rPr lang="en-US" sz="3600" dirty="0" smtClean="0">
                <a:latin typeface="Times New Roman" pitchFamily="18" charset="0"/>
                <a:cs typeface="Times New Roman" pitchFamily="18" charset="0"/>
              </a:rPr>
              <a:t>Synonyms</a:t>
            </a:r>
            <a:endParaRPr lang="en-US" sz="3600" dirty="0">
              <a:latin typeface="Times New Roman" pitchFamily="18" charset="0"/>
              <a:cs typeface="Times New Roman" pitchFamily="18" charset="0"/>
            </a:endParaRPr>
          </a:p>
        </p:txBody>
      </p:sp>
      <p:pic>
        <p:nvPicPr>
          <p:cNvPr id="1026" name="Picture 2" descr="TB has human, not animal, origins - says study - BBC New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1981200"/>
            <a:ext cx="2857500" cy="2667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743200" cy="5334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Etiology</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7772400" cy="5791200"/>
          </a:xfrm>
          <a:ln>
            <a:solidFill>
              <a:schemeClr val="accent1"/>
            </a:solidFill>
          </a:ln>
        </p:spPr>
        <p:txBody>
          <a:bodyPr>
            <a:normAutofit/>
          </a:bodyPr>
          <a:lstStyle/>
          <a:p>
            <a:pPr algn="just"/>
            <a:r>
              <a:rPr lang="en-US" sz="2200" dirty="0" smtClean="0">
                <a:latin typeface="Times New Roman" pitchFamily="18" charset="0"/>
                <a:cs typeface="Times New Roman" pitchFamily="18" charset="0"/>
              </a:rPr>
              <a:t>The </a:t>
            </a:r>
            <a:r>
              <a:rPr lang="en-US" sz="2200" baseline="30000" dirty="0" smtClean="0">
                <a:latin typeface="Times New Roman" pitchFamily="18" charset="0"/>
                <a:cs typeface="Times New Roman" pitchFamily="18" charset="0"/>
                <a:hlinkClick r:id="" action="ppaction://hlinkfile"/>
              </a:rPr>
              <a:t>*</a:t>
            </a:r>
            <a:r>
              <a:rPr lang="en-US" sz="2200" dirty="0" smtClean="0">
                <a:latin typeface="Times New Roman" pitchFamily="18" charset="0"/>
                <a:cs typeface="Times New Roman" pitchFamily="18" charset="0"/>
              </a:rPr>
              <a:t>‘</a:t>
            </a:r>
            <a:r>
              <a:rPr lang="en-US" sz="2200" b="1" dirty="0" smtClean="0">
                <a:solidFill>
                  <a:schemeClr val="accent6">
                    <a:lumMod val="50000"/>
                  </a:schemeClr>
                </a:solidFill>
                <a:latin typeface="Times New Roman" pitchFamily="18" charset="0"/>
                <a:cs typeface="Times New Roman" pitchFamily="18" charset="0"/>
              </a:rPr>
              <a:t>tubercle bacilli</a:t>
            </a:r>
            <a:r>
              <a:rPr lang="en-US" sz="2200" dirty="0" smtClean="0">
                <a:latin typeface="Times New Roman" pitchFamily="18" charset="0"/>
                <a:cs typeface="Times New Roman" pitchFamily="18" charset="0"/>
              </a:rPr>
              <a:t>’ that cause tuberculosis in man belong to the so-called </a:t>
            </a:r>
            <a:r>
              <a:rPr lang="en-US" sz="2200" i="1" baseline="30000" dirty="0" smtClean="0">
                <a:latin typeface="Times New Roman" pitchFamily="18" charset="0"/>
                <a:cs typeface="Times New Roman" pitchFamily="18" charset="0"/>
                <a:hlinkClick r:id="" action="ppaction://hlinkfile"/>
              </a:rPr>
              <a:t>#</a:t>
            </a:r>
            <a:r>
              <a:rPr lang="en-US" sz="2200" b="1" i="1" dirty="0" smtClean="0">
                <a:solidFill>
                  <a:srgbClr val="0070C0"/>
                </a:solidFill>
                <a:latin typeface="Times New Roman" pitchFamily="18" charset="0"/>
                <a:cs typeface="Times New Roman" pitchFamily="18" charset="0"/>
              </a:rPr>
              <a:t>Mycobacterium tuberculosis</a:t>
            </a:r>
            <a:r>
              <a:rPr lang="en-US" sz="2200" b="1" dirty="0" smtClean="0">
                <a:solidFill>
                  <a:srgbClr val="0070C0"/>
                </a:solidFill>
                <a:latin typeface="Times New Roman" pitchFamily="18" charset="0"/>
                <a:cs typeface="Times New Roman" pitchFamily="18" charset="0"/>
              </a:rPr>
              <a:t> complex </a:t>
            </a:r>
          </a:p>
          <a:p>
            <a:pPr algn="just"/>
            <a:endParaRPr lang="en-US" sz="2200" b="1" dirty="0" smtClean="0">
              <a:solidFill>
                <a:srgbClr val="0070C0"/>
              </a:solidFill>
              <a:latin typeface="Times New Roman" pitchFamily="18" charset="0"/>
              <a:cs typeface="Times New Roman" pitchFamily="18" charset="0"/>
            </a:endParaRPr>
          </a:p>
          <a:p>
            <a:pPr lvl="1" algn="just">
              <a:buFont typeface="Wingdings" pitchFamily="2" charset="2"/>
              <a:buChar char="§"/>
            </a:pPr>
            <a:r>
              <a:rPr lang="en-US" sz="2200" dirty="0" smtClean="0">
                <a:solidFill>
                  <a:schemeClr val="tx1"/>
                </a:solidFill>
                <a:latin typeface="Times New Roman" pitchFamily="18" charset="0"/>
                <a:cs typeface="Times New Roman" pitchFamily="18" charset="0"/>
              </a:rPr>
              <a:t>Genus - </a:t>
            </a:r>
            <a:r>
              <a:rPr lang="en-US" sz="2200" i="1" dirty="0" smtClean="0">
                <a:solidFill>
                  <a:schemeClr val="tx1"/>
                </a:solidFill>
                <a:latin typeface="Times New Roman" pitchFamily="18" charset="0"/>
                <a:cs typeface="Times New Roman" pitchFamily="18" charset="0"/>
              </a:rPr>
              <a:t>Mycobacterium</a:t>
            </a:r>
            <a:r>
              <a:rPr lang="en-US" sz="2200" dirty="0" smtClean="0">
                <a:solidFill>
                  <a:schemeClr val="tx1"/>
                </a:solidFill>
                <a:latin typeface="Times New Roman" pitchFamily="18" charset="0"/>
                <a:cs typeface="Times New Roman" pitchFamily="18" charset="0"/>
              </a:rPr>
              <a:t> (Group 1) and has four species namely </a:t>
            </a:r>
          </a:p>
          <a:p>
            <a:pPr lvl="1" algn="just">
              <a:buFont typeface="Wingdings" pitchFamily="2" charset="2"/>
              <a:buChar char="§"/>
            </a:pPr>
            <a:r>
              <a:rPr lang="en-US" sz="2200" i="1" dirty="0" smtClean="0">
                <a:solidFill>
                  <a:schemeClr val="tx1"/>
                </a:solidFill>
                <a:latin typeface="Times New Roman" pitchFamily="18" charset="0"/>
                <a:cs typeface="Times New Roman" pitchFamily="18" charset="0"/>
              </a:rPr>
              <a:t>M. tuberculosis</a:t>
            </a:r>
          </a:p>
          <a:p>
            <a:pPr lvl="1" algn="just">
              <a:buFont typeface="Wingdings" pitchFamily="2" charset="2"/>
              <a:buChar char="§"/>
            </a:pPr>
            <a:r>
              <a:rPr lang="en-US" sz="2200" i="1" dirty="0" smtClean="0">
                <a:solidFill>
                  <a:schemeClr val="tx1"/>
                </a:solidFill>
                <a:latin typeface="Times New Roman" pitchFamily="18" charset="0"/>
                <a:cs typeface="Times New Roman" pitchFamily="18" charset="0"/>
              </a:rPr>
              <a:t>M. </a:t>
            </a:r>
            <a:r>
              <a:rPr lang="en-US" sz="2200" i="1" dirty="0" err="1" smtClean="0">
                <a:solidFill>
                  <a:schemeClr val="tx1"/>
                </a:solidFill>
                <a:latin typeface="Times New Roman" pitchFamily="18" charset="0"/>
                <a:cs typeface="Times New Roman" pitchFamily="18" charset="0"/>
              </a:rPr>
              <a:t>bovis</a:t>
            </a:r>
            <a:endParaRPr lang="en-US" sz="2200" i="1" dirty="0" smtClean="0">
              <a:solidFill>
                <a:schemeClr val="tx1"/>
              </a:solidFill>
              <a:latin typeface="Times New Roman" pitchFamily="18" charset="0"/>
              <a:cs typeface="Times New Roman" pitchFamily="18" charset="0"/>
            </a:endParaRPr>
          </a:p>
          <a:p>
            <a:pPr lvl="1" algn="just">
              <a:buFont typeface="Wingdings" pitchFamily="2" charset="2"/>
              <a:buChar char="§"/>
            </a:pPr>
            <a:r>
              <a:rPr lang="en-US" sz="2200" i="1" dirty="0" smtClean="0">
                <a:solidFill>
                  <a:schemeClr val="tx1"/>
                </a:solidFill>
                <a:latin typeface="Times New Roman" pitchFamily="18" charset="0"/>
                <a:cs typeface="Times New Roman" pitchFamily="18" charset="0"/>
              </a:rPr>
              <a:t>M. </a:t>
            </a:r>
            <a:r>
              <a:rPr lang="en-US" sz="2200" i="1" dirty="0" err="1" smtClean="0">
                <a:solidFill>
                  <a:schemeClr val="tx1"/>
                </a:solidFill>
                <a:latin typeface="Times New Roman" pitchFamily="18" charset="0"/>
                <a:cs typeface="Times New Roman" pitchFamily="18" charset="0"/>
              </a:rPr>
              <a:t>africanum</a:t>
            </a:r>
            <a:r>
              <a:rPr lang="en-US" sz="2200" dirty="0" smtClean="0">
                <a:solidFill>
                  <a:schemeClr val="tx1"/>
                </a:solidFill>
                <a:latin typeface="Times New Roman" pitchFamily="18" charset="0"/>
                <a:cs typeface="Times New Roman" pitchFamily="18" charset="0"/>
              </a:rPr>
              <a:t> </a:t>
            </a:r>
          </a:p>
          <a:p>
            <a:pPr lvl="1" algn="just">
              <a:buFont typeface="Wingdings" pitchFamily="2" charset="2"/>
              <a:buChar char="§"/>
            </a:pPr>
            <a:r>
              <a:rPr lang="en-US" sz="2200" i="1" dirty="0" smtClean="0">
                <a:solidFill>
                  <a:schemeClr val="tx1"/>
                </a:solidFill>
                <a:latin typeface="Times New Roman" pitchFamily="18" charset="0"/>
                <a:cs typeface="Times New Roman" pitchFamily="18" charset="0"/>
              </a:rPr>
              <a:t>M. </a:t>
            </a:r>
            <a:r>
              <a:rPr lang="en-US" sz="2200" i="1" dirty="0" err="1" smtClean="0">
                <a:solidFill>
                  <a:schemeClr val="tx1"/>
                </a:solidFill>
                <a:latin typeface="Times New Roman" pitchFamily="18" charset="0"/>
                <a:cs typeface="Times New Roman" pitchFamily="18" charset="0"/>
              </a:rPr>
              <a:t>microti</a:t>
            </a:r>
            <a:endParaRPr lang="en-US" sz="2200" i="1" dirty="0" smtClean="0">
              <a:solidFill>
                <a:schemeClr val="tx1"/>
              </a:solidFill>
              <a:latin typeface="Times New Roman" pitchFamily="18" charset="0"/>
              <a:cs typeface="Times New Roman" pitchFamily="18" charset="0"/>
            </a:endParaRPr>
          </a:p>
          <a:p>
            <a:pPr lvl="1" algn="just">
              <a:buFont typeface="Wingdings" pitchFamily="2" charset="2"/>
              <a:buChar char="§"/>
            </a:pPr>
            <a:endParaRPr lang="en-US" sz="2200" i="1" dirty="0" smtClean="0">
              <a:solidFill>
                <a:schemeClr val="tx1"/>
              </a:solidFill>
              <a:latin typeface="Times New Roman" pitchFamily="18" charset="0"/>
              <a:cs typeface="Times New Roman" pitchFamily="18" charset="0"/>
            </a:endParaRPr>
          </a:p>
          <a:p>
            <a:pPr algn="just">
              <a:buNone/>
            </a:pPr>
            <a:endParaRPr lang="en-US" sz="2200" dirty="0" smtClean="0">
              <a:latin typeface="Times New Roman" pitchFamily="18" charset="0"/>
              <a:cs typeface="Times New Roman" pitchFamily="18" charset="0"/>
            </a:endParaRPr>
          </a:p>
          <a:p>
            <a:pPr algn="just">
              <a:buNone/>
            </a:pPr>
            <a:r>
              <a:rPr lang="en-US" sz="1700" baseline="30000" dirty="0" smtClean="0">
                <a:solidFill>
                  <a:srgbClr val="0070C0"/>
                </a:solidFill>
                <a:latin typeface="Times New Roman" pitchFamily="18" charset="0"/>
                <a:cs typeface="Times New Roman" pitchFamily="18" charset="0"/>
                <a:hlinkClick r:id="" action="ppaction://hlinkfile"/>
              </a:rPr>
              <a:t>*</a:t>
            </a:r>
            <a:r>
              <a:rPr lang="en-US" sz="1700" dirty="0" smtClean="0">
                <a:solidFill>
                  <a:srgbClr val="0070C0"/>
                </a:solidFill>
                <a:latin typeface="Times New Roman" pitchFamily="18" charset="0"/>
                <a:cs typeface="Times New Roman" pitchFamily="18" charset="0"/>
              </a:rPr>
              <a:t> t</a:t>
            </a:r>
            <a:r>
              <a:rPr lang="en-US" sz="1700" i="1" dirty="0" smtClean="0">
                <a:solidFill>
                  <a:srgbClr val="0070C0"/>
                </a:solidFill>
                <a:latin typeface="Times New Roman" pitchFamily="18" charset="0"/>
                <a:cs typeface="Times New Roman" pitchFamily="18" charset="0"/>
              </a:rPr>
              <a:t>ubercle L. </a:t>
            </a:r>
            <a:r>
              <a:rPr lang="en-US" sz="1700" i="1" dirty="0" err="1" smtClean="0">
                <a:solidFill>
                  <a:srgbClr val="0070C0"/>
                </a:solidFill>
                <a:latin typeface="Times New Roman" pitchFamily="18" charset="0"/>
                <a:cs typeface="Times New Roman" pitchFamily="18" charset="0"/>
              </a:rPr>
              <a:t>tuberculum</a:t>
            </a:r>
            <a:r>
              <a:rPr lang="en-US" sz="1700" dirty="0" smtClean="0">
                <a:solidFill>
                  <a:srgbClr val="0070C0"/>
                </a:solidFill>
                <a:latin typeface="Times New Roman" pitchFamily="18" charset="0"/>
                <a:cs typeface="Times New Roman" pitchFamily="18" charset="0"/>
              </a:rPr>
              <a:t>, a swelling or knob</a:t>
            </a:r>
          </a:p>
          <a:p>
            <a:pPr algn="just">
              <a:buNone/>
            </a:pPr>
            <a:r>
              <a:rPr lang="en-US" sz="1700" baseline="30000" dirty="0" smtClean="0">
                <a:solidFill>
                  <a:srgbClr val="0070C0"/>
                </a:solidFill>
                <a:latin typeface="Times New Roman" pitchFamily="18" charset="0"/>
                <a:cs typeface="Times New Roman" pitchFamily="18" charset="0"/>
                <a:hlinkClick r:id="" action="ppaction://hlinkfile"/>
              </a:rPr>
              <a:t>#</a:t>
            </a:r>
            <a:r>
              <a:rPr lang="en-US" sz="1700" dirty="0" smtClean="0">
                <a:solidFill>
                  <a:srgbClr val="0070C0"/>
                </a:solidFill>
                <a:latin typeface="Times New Roman" pitchFamily="18" charset="0"/>
                <a:cs typeface="Times New Roman" pitchFamily="18" charset="0"/>
              </a:rPr>
              <a:t> </a:t>
            </a:r>
            <a:r>
              <a:rPr lang="en-US" sz="1700" i="1" dirty="0" smtClean="0">
                <a:solidFill>
                  <a:srgbClr val="0070C0"/>
                </a:solidFill>
                <a:latin typeface="Times New Roman" pitchFamily="18" charset="0"/>
                <a:cs typeface="Times New Roman" pitchFamily="18" charset="0"/>
              </a:rPr>
              <a:t>mycobacterium </a:t>
            </a:r>
            <a:r>
              <a:rPr lang="en-US" sz="1700" dirty="0" smtClean="0">
                <a:solidFill>
                  <a:srgbClr val="0070C0"/>
                </a:solidFill>
                <a:latin typeface="Times New Roman" pitchFamily="18" charset="0"/>
                <a:cs typeface="Times New Roman" pitchFamily="18" charset="0"/>
              </a:rPr>
              <a:t> Gr. </a:t>
            </a:r>
            <a:r>
              <a:rPr lang="en-US" sz="1700" i="1" dirty="0" err="1" smtClean="0">
                <a:solidFill>
                  <a:srgbClr val="0070C0"/>
                </a:solidFill>
                <a:latin typeface="Times New Roman" pitchFamily="18" charset="0"/>
                <a:cs typeface="Times New Roman" pitchFamily="18" charset="0"/>
              </a:rPr>
              <a:t>myces</a:t>
            </a:r>
            <a:r>
              <a:rPr lang="en-US" sz="1700" dirty="0" smtClean="0">
                <a:solidFill>
                  <a:srgbClr val="0070C0"/>
                </a:solidFill>
                <a:latin typeface="Times New Roman" pitchFamily="18" charset="0"/>
                <a:cs typeface="Times New Roman" pitchFamily="18" charset="0"/>
              </a:rPr>
              <a:t>, fungus, and </a:t>
            </a:r>
            <a:r>
              <a:rPr lang="en-US" sz="1700" i="1" dirty="0" err="1" smtClean="0">
                <a:solidFill>
                  <a:srgbClr val="0070C0"/>
                </a:solidFill>
                <a:latin typeface="Times New Roman" pitchFamily="18" charset="0"/>
                <a:cs typeface="Times New Roman" pitchFamily="18" charset="0"/>
              </a:rPr>
              <a:t>bakterion</a:t>
            </a:r>
            <a:r>
              <a:rPr lang="en-US" sz="1700" dirty="0" smtClean="0">
                <a:solidFill>
                  <a:srgbClr val="0070C0"/>
                </a:solidFill>
                <a:latin typeface="Times New Roman" pitchFamily="18" charset="0"/>
                <a:cs typeface="Times New Roman" pitchFamily="18" charset="0"/>
              </a:rPr>
              <a:t>, a </a:t>
            </a:r>
            <a:r>
              <a:rPr lang="en-US" sz="1700" dirty="0" err="1" smtClean="0">
                <a:solidFill>
                  <a:srgbClr val="0070C0"/>
                </a:solidFill>
                <a:latin typeface="Times New Roman" pitchFamily="18" charset="0"/>
                <a:cs typeface="Times New Roman" pitchFamily="18" charset="0"/>
              </a:rPr>
              <a:t>smalll</a:t>
            </a:r>
            <a:r>
              <a:rPr lang="en-US" sz="1700" dirty="0" smtClean="0">
                <a:solidFill>
                  <a:srgbClr val="0070C0"/>
                </a:solidFill>
                <a:latin typeface="Times New Roman" pitchFamily="18" charset="0"/>
                <a:cs typeface="Times New Roman" pitchFamily="18" charset="0"/>
              </a:rPr>
              <a:t> rod</a:t>
            </a:r>
          </a:p>
          <a:p>
            <a:endParaRPr lang="en-US" dirty="0"/>
          </a:p>
        </p:txBody>
      </p:sp>
      <p:pic>
        <p:nvPicPr>
          <p:cNvPr id="5" name="Picture 1" descr="C:\Users\user\Desktop\images (3).jpg"/>
          <p:cNvPicPr>
            <a:picLocks noChangeAspect="1" noChangeArrowheads="1"/>
          </p:cNvPicPr>
          <p:nvPr/>
        </p:nvPicPr>
        <p:blipFill>
          <a:blip r:embed="rId2" cstate="print"/>
          <a:srcRect/>
          <a:stretch>
            <a:fillRect/>
          </a:stretch>
        </p:blipFill>
        <p:spPr bwMode="auto">
          <a:xfrm>
            <a:off x="4343400" y="2514600"/>
            <a:ext cx="3352800" cy="27432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28600"/>
            <a:ext cx="2743200" cy="533400"/>
          </a:xfrm>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Etiology</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838200"/>
            <a:ext cx="7772400" cy="5791200"/>
          </a:xfrm>
          <a:ln>
            <a:solidFill>
              <a:schemeClr val="accent1"/>
            </a:solidFill>
          </a:ln>
        </p:spPr>
        <p:txBody>
          <a:bodyPr>
            <a:normAutofit/>
          </a:bodyPr>
          <a:lstStyle/>
          <a:p>
            <a:pPr algn="just">
              <a:buFont typeface="Wingdings" pitchFamily="2" charset="2"/>
              <a:buChar char="§"/>
            </a:pPr>
            <a:r>
              <a:rPr lang="en-US" sz="2200" b="1" dirty="0" smtClean="0">
                <a:solidFill>
                  <a:srgbClr val="FF0000"/>
                </a:solidFill>
                <a:latin typeface="Times New Roman" pitchFamily="18" charset="0"/>
                <a:cs typeface="Times New Roman" pitchFamily="18" charset="0"/>
              </a:rPr>
              <a:t>Morphology: </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Gram +</a:t>
            </a:r>
            <a:r>
              <a:rPr lang="en-US" sz="2200" dirty="0" err="1" smtClean="0">
                <a:solidFill>
                  <a:schemeClr val="tx1"/>
                </a:solidFill>
                <a:latin typeface="Times New Roman" pitchFamily="18" charset="0"/>
                <a:cs typeface="Times New Roman" pitchFamily="18" charset="0"/>
              </a:rPr>
              <a:t>Ve</a:t>
            </a:r>
            <a:r>
              <a:rPr lang="en-US" sz="2200" dirty="0" smtClean="0">
                <a:solidFill>
                  <a:schemeClr val="tx1"/>
                </a:solidFill>
                <a:latin typeface="Times New Roman" pitchFamily="18" charset="0"/>
                <a:cs typeface="Times New Roman" pitchFamily="18" charset="0"/>
              </a:rPr>
              <a:t> </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Long, </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Slender, </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Straight curved rods </a:t>
            </a:r>
          </a:p>
          <a:p>
            <a:pPr lvl="1" algn="just">
              <a:buNone/>
            </a:pPr>
            <a:r>
              <a:rPr lang="en-US" sz="2200" dirty="0" smtClean="0">
                <a:solidFill>
                  <a:schemeClr val="tx1"/>
                </a:solidFill>
                <a:latin typeface="Times New Roman" pitchFamily="18" charset="0"/>
                <a:cs typeface="Times New Roman" pitchFamily="18" charset="0"/>
              </a:rPr>
              <a:t>   </a:t>
            </a:r>
            <a:r>
              <a:rPr lang="en-US" sz="1800" dirty="0" smtClean="0">
                <a:solidFill>
                  <a:schemeClr val="tx1"/>
                </a:solidFill>
                <a:latin typeface="Times New Roman" pitchFamily="18" charset="0"/>
                <a:cs typeface="Times New Roman" pitchFamily="18" charset="0"/>
              </a:rPr>
              <a:t>(tendency to be filamentous/branching)</a:t>
            </a:r>
            <a:endParaRPr lang="en-US" sz="2200" dirty="0" smtClean="0">
              <a:solidFill>
                <a:schemeClr val="tx1"/>
              </a:solidFill>
              <a:latin typeface="Times New Roman" pitchFamily="18" charset="0"/>
              <a:cs typeface="Times New Roman" pitchFamily="18" charset="0"/>
            </a:endParaRP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 Non capsulated, </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Aerobic</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Flagella, </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Produce spores or </a:t>
            </a:r>
            <a:r>
              <a:rPr lang="en-US" sz="2200" dirty="0" err="1" smtClean="0">
                <a:solidFill>
                  <a:schemeClr val="tx1"/>
                </a:solidFill>
                <a:latin typeface="Times New Roman" pitchFamily="18" charset="0"/>
                <a:cs typeface="Times New Roman" pitchFamily="18" charset="0"/>
              </a:rPr>
              <a:t>exotoxins</a:t>
            </a:r>
            <a:r>
              <a:rPr lang="en-US" sz="2200" dirty="0" smtClean="0">
                <a:solidFill>
                  <a:schemeClr val="tx1"/>
                </a:solidFill>
                <a:latin typeface="Times New Roman" pitchFamily="18" charset="0"/>
                <a:cs typeface="Times New Roman" pitchFamily="18" charset="0"/>
              </a:rPr>
              <a:t> </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Facultative intracellular parasite</a:t>
            </a:r>
          </a:p>
          <a:p>
            <a:pPr lvl="1" algn="just">
              <a:buFont typeface="Wingdings" pitchFamily="2" charset="2"/>
              <a:buChar char="Ø"/>
            </a:pPr>
            <a:r>
              <a:rPr lang="en-US" sz="2200" dirty="0" smtClean="0">
                <a:solidFill>
                  <a:schemeClr val="tx1"/>
                </a:solidFill>
                <a:latin typeface="Times New Roman" pitchFamily="18" charset="0"/>
                <a:cs typeface="Times New Roman" pitchFamily="18" charset="0"/>
              </a:rPr>
              <a:t>Acid fast staining </a:t>
            </a:r>
          </a:p>
          <a:p>
            <a:pPr lvl="1" algn="just">
              <a:buFont typeface="Wingdings" pitchFamily="2" charset="2"/>
              <a:buChar char="Ø"/>
            </a:pPr>
            <a:endParaRPr lang="en-US" sz="2200" dirty="0" smtClean="0">
              <a:solidFill>
                <a:schemeClr val="tx1"/>
              </a:solidFill>
              <a:latin typeface="Times New Roman" pitchFamily="18" charset="0"/>
              <a:cs typeface="Times New Roman" pitchFamily="18" charset="0"/>
            </a:endParaRPr>
          </a:p>
          <a:p>
            <a:pPr lvl="1" algn="just">
              <a:buFont typeface="Wingdings" pitchFamily="2" charset="2"/>
              <a:buChar char="Ø"/>
            </a:pPr>
            <a:endParaRPr lang="en-US" sz="2200" dirty="0" smtClean="0">
              <a:solidFill>
                <a:schemeClr val="tx1"/>
              </a:solidFill>
              <a:latin typeface="Times New Roman" pitchFamily="18" charset="0"/>
              <a:cs typeface="Times New Roman" pitchFamily="18" charset="0"/>
            </a:endParaRPr>
          </a:p>
          <a:p>
            <a:endParaRPr lang="en-US" dirty="0"/>
          </a:p>
        </p:txBody>
      </p:sp>
      <p:pic>
        <p:nvPicPr>
          <p:cNvPr id="13313" name="Picture 1" descr="C:\Users\user\Desktop\lab-diag-tb-8-728.jpg"/>
          <p:cNvPicPr>
            <a:picLocks noChangeAspect="1" noChangeArrowheads="1"/>
          </p:cNvPicPr>
          <p:nvPr/>
        </p:nvPicPr>
        <p:blipFill>
          <a:blip r:embed="rId2" cstate="print"/>
          <a:srcRect l="1648" t="3114" r="3846" b="6044"/>
          <a:stretch>
            <a:fillRect/>
          </a:stretch>
        </p:blipFill>
        <p:spPr bwMode="auto">
          <a:xfrm>
            <a:off x="4800600" y="1752600"/>
            <a:ext cx="3060292" cy="2819400"/>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228600"/>
            <a:ext cx="2743200" cy="59436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history</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914400"/>
            <a:ext cx="7772400" cy="5638800"/>
          </a:xfrm>
          <a:ln>
            <a:solidFill>
              <a:schemeClr val="accent1"/>
            </a:solidFill>
          </a:ln>
        </p:spPr>
        <p:txBody>
          <a:bodyPr>
            <a:normAutofit fontScale="92500" lnSpcReduction="20000"/>
          </a:bodyPr>
          <a:lstStyle/>
          <a:p>
            <a:pPr algn="just">
              <a:buFont typeface="Wingdings" pitchFamily="2" charset="2"/>
              <a:buChar char="q"/>
            </a:pPr>
            <a:r>
              <a:rPr lang="en-US" sz="2400" b="1" dirty="0" smtClean="0">
                <a:latin typeface="Times New Roman" pitchFamily="18" charset="0"/>
                <a:cs typeface="Times New Roman" pitchFamily="18" charset="0"/>
              </a:rPr>
              <a:t>Early as 4000 B.C: </a:t>
            </a:r>
            <a:r>
              <a:rPr lang="en-US" sz="2400" dirty="0" smtClean="0">
                <a:latin typeface="Times New Roman" pitchFamily="18" charset="0"/>
                <a:cs typeface="Times New Roman" pitchFamily="18" charset="0"/>
              </a:rPr>
              <a:t>An ancient disease: </a:t>
            </a:r>
            <a:endParaRPr lang="en-US" sz="2400" b="1" dirty="0" smtClean="0">
              <a:latin typeface="Times New Roman" pitchFamily="18" charset="0"/>
              <a:cs typeface="Times New Roman" pitchFamily="18" charset="0"/>
            </a:endParaRPr>
          </a:p>
          <a:p>
            <a:pPr algn="just">
              <a:buFont typeface="Wingdings" pitchFamily="2" charset="2"/>
              <a:buChar char="q"/>
            </a:pPr>
            <a:r>
              <a:rPr lang="en-US" sz="2400" b="1" dirty="0" smtClean="0">
                <a:latin typeface="Times New Roman" pitchFamily="18" charset="0"/>
                <a:cs typeface="Times New Roman" pitchFamily="18" charset="0"/>
              </a:rPr>
              <a:t>15 century BC: </a:t>
            </a:r>
            <a:r>
              <a:rPr lang="en-US" sz="2400" dirty="0" smtClean="0">
                <a:latin typeface="Times New Roman" pitchFamily="18" charset="0"/>
                <a:cs typeface="Times New Roman" pitchFamily="18" charset="0"/>
              </a:rPr>
              <a:t>Described by Hippocrates &amp; Aristotle</a:t>
            </a:r>
            <a:endParaRPr lang="en-US" sz="2400" b="1" dirty="0" smtClean="0">
              <a:latin typeface="Times New Roman" pitchFamily="18" charset="0"/>
              <a:cs typeface="Times New Roman" pitchFamily="18" charset="0"/>
            </a:endParaRPr>
          </a:p>
          <a:p>
            <a:pPr lvl="1" algn="just">
              <a:buNone/>
            </a:pPr>
            <a:r>
              <a:rPr lang="en-US" sz="2100" dirty="0" smtClean="0">
                <a:latin typeface="Times New Roman" pitchFamily="18" charset="0"/>
                <a:cs typeface="Times New Roman" pitchFamily="18" charset="0"/>
              </a:rPr>
              <a:t>  </a:t>
            </a:r>
            <a:r>
              <a:rPr lang="en-US" sz="2400" dirty="0" smtClean="0">
                <a:solidFill>
                  <a:srgbClr val="0070C0"/>
                </a:solidFill>
                <a:latin typeface="Times New Roman" pitchFamily="18" charset="0"/>
                <a:cs typeface="Times New Roman" pitchFamily="18" charset="0"/>
              </a:rPr>
              <a:t>As </a:t>
            </a:r>
            <a:r>
              <a:rPr lang="en-US" sz="2400" i="1" dirty="0" smtClean="0">
                <a:solidFill>
                  <a:srgbClr val="0070C0"/>
                </a:solidFill>
                <a:latin typeface="Times New Roman" pitchFamily="18" charset="0"/>
                <a:cs typeface="Times New Roman" pitchFamily="18" charset="0"/>
              </a:rPr>
              <a:t>Phthisis </a:t>
            </a:r>
            <a:r>
              <a:rPr lang="en-US" sz="2400" dirty="0" smtClean="0">
                <a:solidFill>
                  <a:srgbClr val="0070C0"/>
                </a:solidFill>
                <a:latin typeface="Times New Roman" pitchFamily="18" charset="0"/>
                <a:cs typeface="Times New Roman" pitchFamily="18" charset="0"/>
              </a:rPr>
              <a:t>(Greek literatures) which was translated in to English as ‘Consumption’</a:t>
            </a:r>
            <a:endParaRPr lang="en-US" sz="2200" dirty="0" smtClean="0">
              <a:solidFill>
                <a:srgbClr val="0070C0"/>
              </a:solidFill>
              <a:latin typeface="Times New Roman" pitchFamily="18" charset="0"/>
              <a:cs typeface="Times New Roman" pitchFamily="18" charset="0"/>
            </a:endParaRPr>
          </a:p>
          <a:p>
            <a:pPr algn="just">
              <a:buFont typeface="Wingdings" pitchFamily="2" charset="2"/>
              <a:buChar char="q"/>
            </a:pPr>
            <a:r>
              <a:rPr lang="en-US" sz="2400" b="1" dirty="0" smtClean="0">
                <a:latin typeface="Times New Roman" pitchFamily="18" charset="0"/>
                <a:cs typeface="Times New Roman" pitchFamily="18" charset="0"/>
              </a:rPr>
              <a:t>In 1882: </a:t>
            </a:r>
            <a:r>
              <a:rPr lang="en-US" sz="2400" dirty="0" smtClean="0">
                <a:latin typeface="Times New Roman" pitchFamily="18" charset="0"/>
                <a:cs typeface="Times New Roman" pitchFamily="18" charset="0"/>
              </a:rPr>
              <a:t>Robert Koch cultivated the agent </a:t>
            </a:r>
          </a:p>
          <a:p>
            <a:pPr algn="just">
              <a:buFont typeface="Wingdings" pitchFamily="2" charset="2"/>
              <a:buChar char="q"/>
            </a:pPr>
            <a:endParaRPr lang="en-US" sz="2400" dirty="0" smtClean="0">
              <a:latin typeface="Times New Roman" pitchFamily="18" charset="0"/>
              <a:cs typeface="Times New Roman" pitchFamily="18" charset="0"/>
            </a:endParaRPr>
          </a:p>
          <a:p>
            <a:pPr algn="just">
              <a:buFont typeface="Wingdings" pitchFamily="2" charset="2"/>
              <a:buChar char="q"/>
            </a:pPr>
            <a:r>
              <a:rPr lang="en-US" sz="2400" b="1" dirty="0" smtClean="0">
                <a:latin typeface="Times New Roman" pitchFamily="18" charset="0"/>
                <a:cs typeface="Times New Roman" pitchFamily="18" charset="0"/>
              </a:rPr>
              <a:t>In 1890</a:t>
            </a:r>
            <a:r>
              <a:rPr lang="en-US" sz="2400" dirty="0" smtClean="0">
                <a:latin typeface="Times New Roman" pitchFamily="18" charset="0"/>
                <a:cs typeface="Times New Roman" pitchFamily="18" charset="0"/>
              </a:rPr>
              <a:t>: Demonstrated tuberculin testing first in guinea pigs</a:t>
            </a:r>
          </a:p>
          <a:p>
            <a:pPr algn="just">
              <a:buFont typeface="Wingdings" pitchFamily="2" charset="2"/>
              <a:buChar char="q"/>
            </a:pPr>
            <a:endParaRPr lang="en-US" sz="2400" dirty="0" smtClean="0">
              <a:latin typeface="Times New Roman" pitchFamily="18" charset="0"/>
              <a:cs typeface="Times New Roman" pitchFamily="18" charset="0"/>
            </a:endParaRPr>
          </a:p>
          <a:p>
            <a:pPr algn="just">
              <a:buFont typeface="Wingdings" pitchFamily="2" charset="2"/>
              <a:buChar char="q"/>
            </a:pPr>
            <a:r>
              <a:rPr lang="en-US" sz="2400" b="1" dirty="0" smtClean="0">
                <a:latin typeface="Times New Roman" pitchFamily="18" charset="0"/>
                <a:cs typeface="Times New Roman" pitchFamily="18" charset="0"/>
              </a:rPr>
              <a:t>In 1906</a:t>
            </a:r>
            <a:r>
              <a:rPr lang="en-US" sz="2400" dirty="0" smtClean="0">
                <a:latin typeface="Times New Roman" pitchFamily="18" charset="0"/>
                <a:cs typeface="Times New Roman" pitchFamily="18" charset="0"/>
              </a:rPr>
              <a:t>: French scientists, </a:t>
            </a:r>
            <a:r>
              <a:rPr lang="en-US" sz="2400" dirty="0" err="1" smtClean="0">
                <a:solidFill>
                  <a:schemeClr val="accent6">
                    <a:lumMod val="75000"/>
                  </a:schemeClr>
                </a:solidFill>
                <a:latin typeface="Times New Roman" pitchFamily="18" charset="0"/>
                <a:cs typeface="Times New Roman" pitchFamily="18" charset="0"/>
              </a:rPr>
              <a:t>Calmette</a:t>
            </a:r>
            <a:r>
              <a:rPr lang="en-US" sz="2400" dirty="0" smtClean="0">
                <a:solidFill>
                  <a:schemeClr val="accent6">
                    <a:lumMod val="75000"/>
                  </a:schemeClr>
                </a:solidFill>
                <a:latin typeface="Times New Roman" pitchFamily="18" charset="0"/>
                <a:cs typeface="Times New Roman" pitchFamily="18" charset="0"/>
              </a:rPr>
              <a:t> &amp; Guerin </a:t>
            </a:r>
            <a:r>
              <a:rPr lang="en-US" sz="2400" dirty="0" smtClean="0">
                <a:latin typeface="Times New Roman" pitchFamily="18" charset="0"/>
                <a:cs typeface="Times New Roman" pitchFamily="18" charset="0"/>
              </a:rPr>
              <a:t>(veterinarian) developed vaccine  “</a:t>
            </a:r>
            <a:r>
              <a:rPr lang="en-US" sz="2400" b="1" dirty="0" smtClean="0">
                <a:solidFill>
                  <a:srgbClr val="FF0000"/>
                </a:solidFill>
                <a:latin typeface="Times New Roman" pitchFamily="18" charset="0"/>
                <a:cs typeface="Times New Roman" pitchFamily="18" charset="0"/>
              </a:rPr>
              <a:t>BCG vaccine”</a:t>
            </a:r>
          </a:p>
          <a:p>
            <a:pPr algn="just">
              <a:buFont typeface="Wingdings" pitchFamily="2" charset="2"/>
              <a:buChar char="q"/>
            </a:pPr>
            <a:endParaRPr lang="en-US" sz="2400" dirty="0" smtClean="0">
              <a:latin typeface="Times New Roman" pitchFamily="18" charset="0"/>
              <a:cs typeface="Times New Roman" pitchFamily="18" charset="0"/>
            </a:endParaRPr>
          </a:p>
          <a:p>
            <a:pPr algn="just">
              <a:buFont typeface="Wingdings" pitchFamily="2" charset="2"/>
              <a:buChar char="q"/>
            </a:pPr>
            <a:r>
              <a:rPr lang="en-US" sz="2400" b="1" dirty="0" smtClean="0">
                <a:latin typeface="Times New Roman" pitchFamily="18" charset="0"/>
                <a:cs typeface="Times New Roman" pitchFamily="18" charset="0"/>
              </a:rPr>
              <a:t>In 1927: </a:t>
            </a:r>
            <a:r>
              <a:rPr lang="en-US" sz="2400" dirty="0" smtClean="0">
                <a:latin typeface="Times New Roman" pitchFamily="18" charset="0"/>
                <a:cs typeface="Times New Roman" pitchFamily="18" charset="0"/>
              </a:rPr>
              <a:t>the first human was vaccinated </a:t>
            </a:r>
          </a:p>
          <a:p>
            <a:pPr algn="just">
              <a:buFont typeface="Wingdings" pitchFamily="2" charset="2"/>
              <a:buChar char="q"/>
            </a:pPr>
            <a:endParaRPr lang="en-US" sz="2400" dirty="0" smtClean="0">
              <a:latin typeface="Times New Roman" pitchFamily="18" charset="0"/>
              <a:cs typeface="Times New Roman" pitchFamily="18" charset="0"/>
            </a:endParaRPr>
          </a:p>
          <a:p>
            <a:pPr algn="just">
              <a:buFont typeface="Wingdings" pitchFamily="2" charset="2"/>
              <a:buChar char="q"/>
            </a:pPr>
            <a:r>
              <a:rPr lang="en-US" sz="2400" b="1" dirty="0" smtClean="0">
                <a:latin typeface="Times New Roman" pitchFamily="18" charset="0"/>
                <a:cs typeface="Times New Roman" pitchFamily="18" charset="0"/>
              </a:rPr>
              <a:t>In 1948: </a:t>
            </a:r>
            <a:r>
              <a:rPr lang="en-US" sz="2400" dirty="0" smtClean="0">
                <a:latin typeface="Times New Roman" pitchFamily="18" charset="0"/>
                <a:cs typeface="Times New Roman" pitchFamily="18" charset="0"/>
              </a:rPr>
              <a:t>the vaccine was accepted by TB workers</a:t>
            </a:r>
          </a:p>
          <a:p>
            <a:pPr algn="just">
              <a:buFont typeface="Wingdings" pitchFamily="2" charset="2"/>
              <a:buChar char="q"/>
            </a:pPr>
            <a:endParaRPr lang="en-US" sz="2400" dirty="0" smtClean="0">
              <a:latin typeface="Times New Roman" pitchFamily="18" charset="0"/>
              <a:cs typeface="Times New Roman" pitchFamily="18" charset="0"/>
            </a:endParaRPr>
          </a:p>
          <a:p>
            <a:pPr algn="just">
              <a:buFont typeface="Wingdings" pitchFamily="2" charset="2"/>
              <a:buChar char="q"/>
            </a:pPr>
            <a:r>
              <a:rPr lang="en-US" sz="2400" b="1" dirty="0" smtClean="0">
                <a:latin typeface="Times New Roman" pitchFamily="18" charset="0"/>
                <a:cs typeface="Times New Roman" pitchFamily="18" charset="0"/>
              </a:rPr>
              <a:t>In 1907: </a:t>
            </a:r>
            <a:r>
              <a:rPr lang="en-US" sz="2400" dirty="0" smtClean="0">
                <a:latin typeface="Times New Roman" pitchFamily="18" charset="0"/>
                <a:cs typeface="Times New Roman" pitchFamily="18" charset="0"/>
              </a:rPr>
              <a:t>Tuberculin test was first discovered by Von </a:t>
            </a:r>
            <a:r>
              <a:rPr lang="en-US" sz="2400" dirty="0" err="1" smtClean="0">
                <a:latin typeface="Times New Roman" pitchFamily="18" charset="0"/>
                <a:cs typeface="Times New Roman" pitchFamily="18" charset="0"/>
              </a:rPr>
              <a:t>Pirquet</a:t>
            </a:r>
            <a:endParaRPr lang="en-US"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62484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Geographic distribution</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1143000"/>
            <a:ext cx="7391400" cy="5486400"/>
          </a:xfrm>
        </p:spPr>
        <p:style>
          <a:lnRef idx="2">
            <a:schemeClr val="accent2"/>
          </a:lnRef>
          <a:fillRef idx="1">
            <a:schemeClr val="lt1"/>
          </a:fillRef>
          <a:effectRef idx="0">
            <a:schemeClr val="accent2"/>
          </a:effectRef>
          <a:fontRef idx="minor">
            <a:schemeClr val="dk1"/>
          </a:fontRef>
        </p:style>
        <p:txBody>
          <a:bodyPr/>
          <a:lstStyle/>
          <a:p>
            <a:pPr lvl="1" algn="just"/>
            <a:r>
              <a:rPr lang="en-US" sz="2200" b="1" i="1" dirty="0" smtClean="0">
                <a:solidFill>
                  <a:schemeClr val="tx1"/>
                </a:solidFill>
                <a:latin typeface="Times New Roman" pitchFamily="18" charset="0"/>
                <a:cs typeface="Times New Roman" pitchFamily="18" charset="0"/>
              </a:rPr>
              <a:t>M. tuberculosis</a:t>
            </a:r>
            <a:r>
              <a:rPr lang="en-US" sz="2200" i="1" dirty="0" smtClean="0">
                <a:solidFill>
                  <a:schemeClr val="tx1"/>
                </a:solidFill>
                <a:latin typeface="Times New Roman" pitchFamily="18" charset="0"/>
                <a:cs typeface="Times New Roman" pitchFamily="18" charset="0"/>
              </a:rPr>
              <a:t> </a:t>
            </a:r>
            <a:r>
              <a:rPr lang="en-US" sz="2200" i="1" dirty="0" smtClean="0">
                <a:latin typeface="Times New Roman" pitchFamily="18" charset="0"/>
                <a:cs typeface="Times New Roman" pitchFamily="18" charset="0"/>
              </a:rPr>
              <a:t>&amp; </a:t>
            </a:r>
            <a:r>
              <a:rPr lang="en-US" sz="2200" b="1" i="1" dirty="0" smtClean="0">
                <a:solidFill>
                  <a:schemeClr val="tx1"/>
                </a:solidFill>
                <a:latin typeface="Times New Roman" pitchFamily="18" charset="0"/>
                <a:cs typeface="Times New Roman" pitchFamily="18" charset="0"/>
              </a:rPr>
              <a:t>M. </a:t>
            </a:r>
            <a:r>
              <a:rPr lang="en-US" sz="2200" b="1" i="1" dirty="0" err="1" smtClean="0">
                <a:solidFill>
                  <a:schemeClr val="tx1"/>
                </a:solidFill>
                <a:latin typeface="Times New Roman" pitchFamily="18" charset="0"/>
                <a:cs typeface="Times New Roman" pitchFamily="18" charset="0"/>
              </a:rPr>
              <a:t>bovis</a:t>
            </a:r>
            <a:r>
              <a:rPr lang="en-US" sz="2200" dirty="0" smtClean="0">
                <a:latin typeface="Times New Roman" pitchFamily="18" charset="0"/>
                <a:cs typeface="Times New Roman" pitchFamily="18" charset="0"/>
              </a:rPr>
              <a:t>: </a:t>
            </a:r>
            <a:r>
              <a:rPr lang="en-US" sz="2200" b="1" dirty="0" smtClean="0">
                <a:solidFill>
                  <a:schemeClr val="tx1"/>
                </a:solidFill>
                <a:latin typeface="Times New Roman" pitchFamily="18" charset="0"/>
                <a:cs typeface="Times New Roman" pitchFamily="18" charset="0"/>
              </a:rPr>
              <a:t>Worldwide</a:t>
            </a:r>
          </a:p>
          <a:p>
            <a:pPr lvl="1" algn="just"/>
            <a:r>
              <a:rPr lang="en-US" sz="2200" b="1" i="1" dirty="0" smtClean="0">
                <a:solidFill>
                  <a:schemeClr val="tx1"/>
                </a:solidFill>
                <a:latin typeface="Times New Roman" pitchFamily="18" charset="0"/>
                <a:cs typeface="Times New Roman" pitchFamily="18" charset="0"/>
              </a:rPr>
              <a:t>M. </a:t>
            </a:r>
            <a:r>
              <a:rPr lang="en-US" sz="2200" b="1" i="1" dirty="0" err="1" smtClean="0">
                <a:solidFill>
                  <a:schemeClr val="tx1"/>
                </a:solidFill>
                <a:latin typeface="Times New Roman" pitchFamily="18" charset="0"/>
                <a:cs typeface="Times New Roman" pitchFamily="18" charset="0"/>
              </a:rPr>
              <a:t>africanum</a:t>
            </a:r>
            <a:r>
              <a:rPr lang="en-US" sz="2200" b="1" dirty="0" smtClean="0">
                <a:solidFill>
                  <a:schemeClr val="tx1"/>
                </a:solidFill>
                <a:latin typeface="Times New Roman" pitchFamily="18" charset="0"/>
                <a:cs typeface="Times New Roman" pitchFamily="18" charset="0"/>
              </a:rPr>
              <a:t>: In Africa, Germany, England</a:t>
            </a:r>
          </a:p>
          <a:p>
            <a:pPr lvl="1" algn="just"/>
            <a:r>
              <a:rPr lang="en-US" sz="2200" b="1" i="1" dirty="0" smtClean="0">
                <a:solidFill>
                  <a:schemeClr val="accent6">
                    <a:lumMod val="75000"/>
                  </a:schemeClr>
                </a:solidFill>
                <a:latin typeface="Times New Roman" pitchFamily="18" charset="0"/>
                <a:cs typeface="Times New Roman" pitchFamily="18" charset="0"/>
              </a:rPr>
              <a:t>M. </a:t>
            </a:r>
            <a:r>
              <a:rPr lang="en-US" sz="2200" b="1" i="1" dirty="0" err="1" smtClean="0">
                <a:solidFill>
                  <a:schemeClr val="accent6">
                    <a:lumMod val="75000"/>
                  </a:schemeClr>
                </a:solidFill>
                <a:latin typeface="Times New Roman" pitchFamily="18" charset="0"/>
                <a:cs typeface="Times New Roman" pitchFamily="18" charset="0"/>
              </a:rPr>
              <a:t>africanum</a:t>
            </a:r>
            <a:r>
              <a:rPr lang="en-US" sz="2200" b="1" i="1" dirty="0" smtClean="0">
                <a:solidFill>
                  <a:schemeClr val="accent6">
                    <a:lumMod val="75000"/>
                  </a:schemeClr>
                </a:solidFill>
                <a:latin typeface="Times New Roman" pitchFamily="18" charset="0"/>
                <a:cs typeface="Times New Roman" pitchFamily="18" charset="0"/>
              </a:rPr>
              <a:t> </a:t>
            </a:r>
            <a:r>
              <a:rPr lang="en-US" sz="2200" b="1" dirty="0" smtClean="0">
                <a:solidFill>
                  <a:schemeClr val="accent6">
                    <a:lumMod val="75000"/>
                  </a:schemeClr>
                </a:solidFill>
                <a:latin typeface="Times New Roman" pitchFamily="18" charset="0"/>
                <a:cs typeface="Times New Roman" pitchFamily="18" charset="0"/>
              </a:rPr>
              <a:t>strains </a:t>
            </a:r>
            <a:r>
              <a:rPr lang="en-US" sz="2200" b="1" dirty="0" err="1" smtClean="0">
                <a:solidFill>
                  <a:schemeClr val="accent6">
                    <a:lumMod val="75000"/>
                  </a:schemeClr>
                </a:solidFill>
                <a:latin typeface="Times New Roman" pitchFamily="18" charset="0"/>
                <a:cs typeface="Times New Roman" pitchFamily="18" charset="0"/>
              </a:rPr>
              <a:t>phenotypically</a:t>
            </a:r>
            <a:r>
              <a:rPr lang="en-US" sz="2200" b="1" dirty="0" smtClean="0">
                <a:solidFill>
                  <a:schemeClr val="accent6">
                    <a:lumMod val="75000"/>
                  </a:schemeClr>
                </a:solidFill>
                <a:latin typeface="Times New Roman" pitchFamily="18" charset="0"/>
                <a:cs typeface="Times New Roman" pitchFamily="18" charset="0"/>
              </a:rPr>
              <a:t> related to </a:t>
            </a:r>
            <a:r>
              <a:rPr lang="en-US" sz="2200" b="1" i="1" dirty="0" smtClean="0">
                <a:solidFill>
                  <a:schemeClr val="accent6">
                    <a:lumMod val="75000"/>
                  </a:schemeClr>
                </a:solidFill>
                <a:latin typeface="Times New Roman" pitchFamily="18" charset="0"/>
                <a:cs typeface="Times New Roman" pitchFamily="18" charset="0"/>
              </a:rPr>
              <a:t>M. tuberculosis</a:t>
            </a:r>
            <a:r>
              <a:rPr lang="en-US" sz="2200" i="1" dirty="0" smtClean="0">
                <a:latin typeface="Times New Roman" pitchFamily="18" charset="0"/>
                <a:cs typeface="Times New Roman" pitchFamily="18" charset="0"/>
              </a:rPr>
              <a:t> </a:t>
            </a:r>
            <a:endParaRPr lang="en-US" sz="2200" b="1" dirty="0" smtClean="0">
              <a:solidFill>
                <a:schemeClr val="tx1"/>
              </a:solidFill>
              <a:latin typeface="Times New Roman" pitchFamily="18" charset="0"/>
              <a:cs typeface="Times New Roman" pitchFamily="18" charset="0"/>
            </a:endParaRPr>
          </a:p>
          <a:p>
            <a:endParaRPr lang="en-US" dirty="0"/>
          </a:p>
        </p:txBody>
      </p:sp>
      <p:pic>
        <p:nvPicPr>
          <p:cNvPr id="28674" name="Picture 2" descr="C:\Users\user\Desktop\download (2).jpg"/>
          <p:cNvPicPr>
            <a:picLocks noChangeAspect="1" noChangeArrowheads="1"/>
          </p:cNvPicPr>
          <p:nvPr/>
        </p:nvPicPr>
        <p:blipFill>
          <a:blip r:embed="rId2" cstate="print"/>
          <a:srcRect/>
          <a:stretch>
            <a:fillRect/>
          </a:stretch>
        </p:blipFill>
        <p:spPr bwMode="auto">
          <a:xfrm>
            <a:off x="1447800" y="3352800"/>
            <a:ext cx="4724400" cy="29718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3962400" cy="60960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600" dirty="0" smtClean="0">
                <a:latin typeface="Times New Roman" pitchFamily="18" charset="0"/>
                <a:cs typeface="Times New Roman" pitchFamily="18" charset="0"/>
              </a:rPr>
              <a:t>TB: In India</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04800" y="990600"/>
            <a:ext cx="7772400" cy="5562600"/>
          </a:xfrm>
        </p:spPr>
        <p:style>
          <a:lnRef idx="2">
            <a:schemeClr val="accent2"/>
          </a:lnRef>
          <a:fillRef idx="1">
            <a:schemeClr val="lt1"/>
          </a:fillRef>
          <a:effectRef idx="0">
            <a:schemeClr val="accent2"/>
          </a:effectRef>
          <a:fontRef idx="minor">
            <a:schemeClr val="dk1"/>
          </a:fontRef>
        </p:style>
        <p:txBody>
          <a:bodyPr>
            <a:normAutofit/>
          </a:bodyPr>
          <a:lstStyle/>
          <a:p>
            <a:pPr algn="just"/>
            <a:r>
              <a:rPr lang="en-US" sz="2200" dirty="0" smtClean="0">
                <a:latin typeface="Times New Roman" pitchFamily="18" charset="0"/>
                <a:cs typeface="Times New Roman" pitchFamily="18" charset="0"/>
              </a:rPr>
              <a:t>Ranks </a:t>
            </a:r>
            <a:r>
              <a:rPr lang="en-US" sz="2200" b="1" dirty="0" smtClean="0">
                <a:solidFill>
                  <a:srgbClr val="FF0000"/>
                </a:solidFill>
                <a:latin typeface="Times New Roman" pitchFamily="18" charset="0"/>
                <a:cs typeface="Times New Roman" pitchFamily="18" charset="0"/>
              </a:rPr>
              <a:t>first</a:t>
            </a:r>
            <a:r>
              <a:rPr lang="en-US" sz="2200" dirty="0" smtClean="0">
                <a:latin typeface="Times New Roman" pitchFamily="18" charset="0"/>
                <a:cs typeface="Times New Roman" pitchFamily="18" charset="0"/>
              </a:rPr>
              <a:t> in tuberculosis</a:t>
            </a:r>
          </a:p>
          <a:p>
            <a:pPr algn="just"/>
            <a:r>
              <a:rPr lang="en-US" sz="2200" dirty="0" smtClean="0">
                <a:latin typeface="Times New Roman" pitchFamily="18" charset="0"/>
                <a:cs typeface="Times New Roman" pitchFamily="18" charset="0"/>
              </a:rPr>
              <a:t>Falls under </a:t>
            </a:r>
            <a:r>
              <a:rPr lang="en-US" sz="2200" b="1" dirty="0" smtClean="0">
                <a:solidFill>
                  <a:srgbClr val="FF0000"/>
                </a:solidFill>
                <a:latin typeface="Times New Roman" pitchFamily="18" charset="0"/>
                <a:cs typeface="Times New Roman" pitchFamily="18" charset="0"/>
              </a:rPr>
              <a:t>MDR-TB</a:t>
            </a:r>
            <a:r>
              <a:rPr lang="en-US" sz="2200" dirty="0" smtClean="0">
                <a:latin typeface="Times New Roman" pitchFamily="18" charset="0"/>
                <a:cs typeface="Times New Roman" pitchFamily="18" charset="0"/>
              </a:rPr>
              <a:t> zone</a:t>
            </a:r>
          </a:p>
          <a:p>
            <a:pPr algn="just"/>
            <a:r>
              <a:rPr lang="en-US" sz="2200" dirty="0" smtClean="0">
                <a:latin typeface="Times New Roman" pitchFamily="18" charset="0"/>
                <a:cs typeface="Times New Roman" pitchFamily="18" charset="0"/>
              </a:rPr>
              <a:t>One of the biggest public health problems     </a:t>
            </a:r>
          </a:p>
          <a:p>
            <a:pPr algn="just"/>
            <a:endParaRPr lang="en-US" sz="2200" dirty="0" smtClean="0">
              <a:latin typeface="Times New Roman" pitchFamily="18" charset="0"/>
              <a:cs typeface="Times New Roman" pitchFamily="18" charset="0"/>
            </a:endParaRPr>
          </a:p>
          <a:p>
            <a:pPr algn="just">
              <a:buNone/>
            </a:pPr>
            <a:r>
              <a:rPr lang="en-US" sz="2200" dirty="0" smtClean="0">
                <a:latin typeface="Times New Roman" pitchFamily="18" charset="0"/>
                <a:cs typeface="Times New Roman" pitchFamily="18" charset="0"/>
              </a:rPr>
              <a:t>  </a:t>
            </a:r>
            <a:r>
              <a:rPr lang="en-US" sz="2200" b="1" dirty="0" smtClean="0">
                <a:solidFill>
                  <a:srgbClr val="0070C0"/>
                </a:solidFill>
                <a:latin typeface="Times New Roman" pitchFamily="18" charset="0"/>
                <a:cs typeface="Times New Roman" pitchFamily="18" charset="0"/>
              </a:rPr>
              <a:t>Annually: </a:t>
            </a:r>
          </a:p>
          <a:p>
            <a:pPr lvl="1" algn="just">
              <a:buFont typeface="Wingdings" pitchFamily="2" charset="2"/>
              <a:buChar char="Ø"/>
            </a:pPr>
            <a:r>
              <a:rPr lang="en-US" sz="2200" b="1" dirty="0" smtClean="0">
                <a:latin typeface="Times New Roman" pitchFamily="18" charset="0"/>
                <a:cs typeface="Times New Roman" pitchFamily="18" charset="0"/>
              </a:rPr>
              <a:t>1.8 million</a:t>
            </a:r>
            <a:r>
              <a:rPr lang="en-US" sz="2200" dirty="0" smtClean="0">
                <a:latin typeface="Times New Roman" pitchFamily="18" charset="0"/>
                <a:cs typeface="Times New Roman" pitchFamily="18" charset="0"/>
              </a:rPr>
              <a:t> people develop TB </a:t>
            </a:r>
          </a:p>
          <a:p>
            <a:pPr lvl="1" algn="just">
              <a:buFont typeface="Wingdings" pitchFamily="2" charset="2"/>
              <a:buChar char="Ø"/>
            </a:pPr>
            <a:r>
              <a:rPr lang="en-US" sz="2200" b="1" dirty="0" smtClean="0">
                <a:latin typeface="Times New Roman" pitchFamily="18" charset="0"/>
                <a:cs typeface="Times New Roman" pitchFamily="18" charset="0"/>
              </a:rPr>
              <a:t>4.17 </a:t>
            </a:r>
            <a:r>
              <a:rPr lang="en-US" sz="2200" b="1" dirty="0" err="1" smtClean="0">
                <a:latin typeface="Times New Roman" pitchFamily="18" charset="0"/>
                <a:cs typeface="Times New Roman" pitchFamily="18" charset="0"/>
              </a:rPr>
              <a:t>lakhs</a:t>
            </a:r>
            <a:r>
              <a:rPr lang="en-US" sz="2200" b="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people die </a:t>
            </a:r>
          </a:p>
          <a:p>
            <a:pPr lvl="1" algn="just">
              <a:buFont typeface="Wingdings" pitchFamily="2" charset="2"/>
              <a:buChar char="Ø"/>
            </a:pPr>
            <a:r>
              <a:rPr lang="en-US" sz="2200" dirty="0" smtClean="0">
                <a:latin typeface="Times New Roman" pitchFamily="18" charset="0"/>
                <a:cs typeface="Times New Roman" pitchFamily="18" charset="0"/>
              </a:rPr>
              <a:t>Loss of an about </a:t>
            </a:r>
            <a:r>
              <a:rPr lang="en-US" sz="2200" b="1" dirty="0" smtClean="0">
                <a:latin typeface="Times New Roman" pitchFamily="18" charset="0"/>
                <a:cs typeface="Times New Roman" pitchFamily="18" charset="0"/>
              </a:rPr>
              <a:t>83 work-days</a:t>
            </a:r>
          </a:p>
          <a:p>
            <a:pPr lvl="1" algn="just">
              <a:buFont typeface="Wingdings" pitchFamily="2" charset="2"/>
              <a:buChar char="Ø"/>
            </a:pPr>
            <a:r>
              <a:rPr lang="en-US" sz="2200" dirty="0" smtClean="0">
                <a:latin typeface="Times New Roman" pitchFamily="18" charset="0"/>
                <a:cs typeface="Times New Roman" pitchFamily="18" charset="0"/>
              </a:rPr>
              <a:t> More burden: </a:t>
            </a:r>
            <a:r>
              <a:rPr lang="en-US" sz="2200" b="1" dirty="0" smtClean="0">
                <a:latin typeface="Times New Roman" pitchFamily="18" charset="0"/>
                <a:cs typeface="Times New Roman" pitchFamily="18" charset="0"/>
              </a:rPr>
              <a:t>childhood </a:t>
            </a:r>
            <a:r>
              <a:rPr lang="en-US" sz="2200" dirty="0" smtClean="0">
                <a:latin typeface="Times New Roman" pitchFamily="18" charset="0"/>
                <a:cs typeface="Times New Roman" pitchFamily="18" charset="0"/>
              </a:rPr>
              <a:t>&amp; deaths from tuberculosis by </a:t>
            </a:r>
            <a:r>
              <a:rPr lang="en-US" sz="2200" b="1" dirty="0" smtClean="0">
                <a:latin typeface="Times New Roman" pitchFamily="18" charset="0"/>
                <a:cs typeface="Times New Roman" pitchFamily="18" charset="0"/>
              </a:rPr>
              <a:t>meningitis </a:t>
            </a:r>
            <a:r>
              <a:rPr lang="en-US" sz="2200" dirty="0" smtClean="0">
                <a:latin typeface="Times New Roman" pitchFamily="18" charset="0"/>
                <a:cs typeface="Times New Roman" pitchFamily="18" charset="0"/>
              </a:rPr>
              <a:t>&amp; </a:t>
            </a:r>
            <a:r>
              <a:rPr lang="en-US" sz="2200" b="1" dirty="0" smtClean="0">
                <a:solidFill>
                  <a:srgbClr val="0070C0"/>
                </a:solidFill>
                <a:latin typeface="Times New Roman" pitchFamily="18" charset="0"/>
                <a:cs typeface="Times New Roman" pitchFamily="18" charset="0"/>
              </a:rPr>
              <a:t>disseminated disease</a:t>
            </a:r>
          </a:p>
          <a:p>
            <a:pPr lvl="1" algn="just">
              <a:buFont typeface="Wingdings" pitchFamily="2" charset="2"/>
              <a:buChar char="Ø"/>
            </a:pPr>
            <a:r>
              <a:rPr lang="en-US" sz="2200" dirty="0" smtClean="0">
                <a:latin typeface="Times New Roman" pitchFamily="18" charset="0"/>
                <a:cs typeface="Times New Roman" pitchFamily="18" charset="0"/>
              </a:rPr>
              <a:t>Since 1993, India has successfully implemented </a:t>
            </a:r>
          </a:p>
          <a:p>
            <a:pPr lvl="1" algn="just">
              <a:buNone/>
            </a:pPr>
            <a:r>
              <a:rPr lang="en-US" sz="2200" b="1" dirty="0" smtClean="0">
                <a:solidFill>
                  <a:srgbClr val="002060"/>
                </a:solidFill>
                <a:latin typeface="Times New Roman" pitchFamily="18" charset="0"/>
                <a:cs typeface="Times New Roman" pitchFamily="18" charset="0"/>
              </a:rPr>
              <a:t>    Revised National Tuberculosis Control </a:t>
            </a:r>
            <a:r>
              <a:rPr lang="en-US" sz="2200" b="1" dirty="0" err="1" smtClean="0">
                <a:solidFill>
                  <a:srgbClr val="002060"/>
                </a:solidFill>
                <a:latin typeface="Times New Roman" pitchFamily="18" charset="0"/>
                <a:cs typeface="Times New Roman" pitchFamily="18" charset="0"/>
              </a:rPr>
              <a:t>Programme</a:t>
            </a:r>
            <a:r>
              <a:rPr lang="en-US" sz="2200" b="1" dirty="0" smtClean="0">
                <a:solidFill>
                  <a:srgbClr val="002060"/>
                </a:solidFill>
                <a:latin typeface="Times New Roman" pitchFamily="18" charset="0"/>
                <a:cs typeface="Times New Roman" pitchFamily="18" charset="0"/>
              </a:rPr>
              <a:t> </a:t>
            </a:r>
            <a:r>
              <a:rPr lang="en-US" sz="2200" dirty="0" smtClean="0">
                <a:solidFill>
                  <a:srgbClr val="FF0000"/>
                </a:solidFill>
                <a:latin typeface="Times New Roman" pitchFamily="18" charset="0"/>
                <a:cs typeface="Times New Roman" pitchFamily="18" charset="0"/>
              </a:rPr>
              <a:t>(RNTCP) </a:t>
            </a:r>
            <a:r>
              <a:rPr lang="en-US" sz="2200" dirty="0" smtClean="0">
                <a:latin typeface="Times New Roman" pitchFamily="18" charset="0"/>
                <a:cs typeface="Times New Roman" pitchFamily="18" charset="0"/>
              </a:rPr>
              <a:t>using </a:t>
            </a:r>
            <a:r>
              <a:rPr lang="en-US" sz="2200" b="1" dirty="0" smtClean="0">
                <a:latin typeface="Times New Roman" pitchFamily="18" charset="0"/>
                <a:cs typeface="Times New Roman" pitchFamily="18" charset="0"/>
              </a:rPr>
              <a:t>DOTS </a:t>
            </a:r>
            <a:r>
              <a:rPr lang="en-US" sz="2200" dirty="0" smtClean="0">
                <a:latin typeface="Times New Roman" pitchFamily="18" charset="0"/>
                <a:cs typeface="Times New Roman" pitchFamily="18" charset="0"/>
              </a:rPr>
              <a:t>strategy</a:t>
            </a:r>
          </a:p>
          <a:p>
            <a:endParaRPr lang="en-US" dirty="0"/>
          </a:p>
        </p:txBody>
      </p:sp>
      <p:pic>
        <p:nvPicPr>
          <p:cNvPr id="11266" name="Picture 2" descr="C:\Users\user\Desktop\download (1).jpg"/>
          <p:cNvPicPr>
            <a:picLocks noChangeAspect="1" noChangeArrowheads="1"/>
          </p:cNvPicPr>
          <p:nvPr/>
        </p:nvPicPr>
        <p:blipFill>
          <a:blip r:embed="rId2" cstate="print"/>
          <a:srcRect/>
          <a:stretch>
            <a:fillRect/>
          </a:stretch>
        </p:blipFill>
        <p:spPr bwMode="auto">
          <a:xfrm>
            <a:off x="5334000" y="2057400"/>
            <a:ext cx="2543175" cy="1952625"/>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320040"/>
            <a:ext cx="4953000" cy="594360"/>
          </a:xfrm>
        </p:spPr>
        <p:style>
          <a:lnRef idx="1">
            <a:schemeClr val="accent5"/>
          </a:lnRef>
          <a:fillRef idx="2">
            <a:schemeClr val="accent5"/>
          </a:fillRef>
          <a:effectRef idx="1">
            <a:schemeClr val="accent5"/>
          </a:effectRef>
          <a:fontRef idx="minor">
            <a:schemeClr val="dk1"/>
          </a:fontRef>
        </p:style>
        <p:txBody>
          <a:bodyPr>
            <a:normAutofit/>
          </a:bodyPr>
          <a:lstStyle/>
          <a:p>
            <a:pPr algn="ctr"/>
            <a:r>
              <a:rPr lang="en-US" sz="3400" dirty="0" smtClean="0">
                <a:latin typeface="Times New Roman" pitchFamily="18" charset="0"/>
                <a:cs typeface="Times New Roman" pitchFamily="18" charset="0"/>
              </a:rPr>
              <a:t>Host range</a:t>
            </a:r>
            <a:endParaRPr lang="en-US" sz="3400" dirty="0">
              <a:latin typeface="Times New Roman" pitchFamily="18" charset="0"/>
              <a:cs typeface="Times New Roman" pitchFamily="18" charset="0"/>
            </a:endParaRPr>
          </a:p>
        </p:txBody>
      </p:sp>
      <p:sp>
        <p:nvSpPr>
          <p:cNvPr id="3" name="Content Placeholder 2"/>
          <p:cNvSpPr>
            <a:spLocks noGrp="1"/>
          </p:cNvSpPr>
          <p:nvPr>
            <p:ph idx="1"/>
          </p:nvPr>
        </p:nvSpPr>
        <p:spPr>
          <a:xfrm>
            <a:off x="228600" y="1066800"/>
            <a:ext cx="7467600" cy="5486400"/>
          </a:xfrm>
        </p:spPr>
        <p:style>
          <a:lnRef idx="2">
            <a:schemeClr val="accent5"/>
          </a:lnRef>
          <a:fillRef idx="1">
            <a:schemeClr val="lt1"/>
          </a:fillRef>
          <a:effectRef idx="0">
            <a:schemeClr val="accent5"/>
          </a:effectRef>
          <a:fontRef idx="minor">
            <a:schemeClr val="dk1"/>
          </a:fontRef>
        </p:style>
        <p:txBody>
          <a:bodyPr/>
          <a:lstStyle/>
          <a:p>
            <a:pPr algn="just"/>
            <a:r>
              <a:rPr lang="en-US" sz="2400" b="1" dirty="0" smtClean="0">
                <a:solidFill>
                  <a:srgbClr val="00B050"/>
                </a:solidFill>
                <a:latin typeface="Times New Roman" pitchFamily="18" charset="0"/>
                <a:cs typeface="Times New Roman" pitchFamily="18" charset="0"/>
              </a:rPr>
              <a:t>Reservoir: </a:t>
            </a:r>
          </a:p>
          <a:p>
            <a:pPr lvl="1" algn="just"/>
            <a:r>
              <a:rPr lang="en-US" sz="2200" b="1" i="1" dirty="0" smtClean="0">
                <a:solidFill>
                  <a:schemeClr val="accent6">
                    <a:lumMod val="75000"/>
                  </a:schemeClr>
                </a:solidFill>
                <a:latin typeface="Times New Roman" pitchFamily="18" charset="0"/>
                <a:cs typeface="Times New Roman" pitchFamily="18" charset="0"/>
              </a:rPr>
              <a:t>M. tuberculosis</a:t>
            </a:r>
            <a:r>
              <a:rPr lang="en-US" sz="2200" i="1" dirty="0" smtClean="0">
                <a:latin typeface="Times New Roman" pitchFamily="18" charset="0"/>
                <a:cs typeface="Times New Roman" pitchFamily="18" charset="0"/>
              </a:rPr>
              <a:t>: M</a:t>
            </a:r>
            <a:r>
              <a:rPr lang="en-US" sz="2200" dirty="0" smtClean="0">
                <a:latin typeface="Times New Roman" pitchFamily="18" charset="0"/>
                <a:cs typeface="Times New Roman" pitchFamily="18" charset="0"/>
              </a:rPr>
              <a:t>ainly man </a:t>
            </a:r>
          </a:p>
          <a:p>
            <a:pPr lvl="1" algn="just"/>
            <a:r>
              <a:rPr lang="en-US" sz="2200" b="1" i="1" dirty="0" smtClean="0">
                <a:solidFill>
                  <a:schemeClr val="accent6">
                    <a:lumMod val="75000"/>
                  </a:schemeClr>
                </a:solidFill>
                <a:latin typeface="Times New Roman" pitchFamily="18" charset="0"/>
                <a:cs typeface="Times New Roman" pitchFamily="18" charset="0"/>
              </a:rPr>
              <a:t>M. </a:t>
            </a:r>
            <a:r>
              <a:rPr lang="en-US" sz="2200" b="1" i="1" dirty="0" err="1" smtClean="0">
                <a:solidFill>
                  <a:schemeClr val="accent6">
                    <a:lumMod val="75000"/>
                  </a:schemeClr>
                </a:solidFill>
                <a:latin typeface="Times New Roman" pitchFamily="18" charset="0"/>
                <a:cs typeface="Times New Roman" pitchFamily="18" charset="0"/>
              </a:rPr>
              <a:t>bovis</a:t>
            </a:r>
            <a:r>
              <a:rPr lang="en-US" sz="2200" dirty="0" smtClean="0">
                <a:latin typeface="Times New Roman" pitchFamily="18" charset="0"/>
                <a:cs typeface="Times New Roman" pitchFamily="18" charset="0"/>
              </a:rPr>
              <a:t>: Infected bovines (mainly)</a:t>
            </a:r>
          </a:p>
          <a:p>
            <a:pPr lvl="1" algn="just"/>
            <a:endParaRPr lang="en-US" sz="2200" dirty="0" smtClean="0">
              <a:latin typeface="Times New Roman" pitchFamily="18" charset="0"/>
              <a:cs typeface="Times New Roman" pitchFamily="18" charset="0"/>
            </a:endParaRPr>
          </a:p>
          <a:p>
            <a:pPr lvl="1" algn="just">
              <a:buNone/>
            </a:pPr>
            <a:r>
              <a:rPr lang="en-US" sz="2200" dirty="0" smtClean="0">
                <a:latin typeface="Times New Roman" pitchFamily="18" charset="0"/>
                <a:cs typeface="Times New Roman" pitchFamily="18" charset="0"/>
              </a:rPr>
              <a:t>   </a:t>
            </a:r>
            <a:r>
              <a:rPr lang="en-US" sz="2200" b="1" dirty="0" smtClean="0">
                <a:solidFill>
                  <a:srgbClr val="002060"/>
                </a:solidFill>
                <a:latin typeface="Times New Roman" pitchFamily="18" charset="0"/>
                <a:cs typeface="Times New Roman" pitchFamily="18" charset="0"/>
              </a:rPr>
              <a:t>Other host: </a:t>
            </a:r>
            <a:r>
              <a:rPr lang="en-US" sz="2200" dirty="0" smtClean="0">
                <a:latin typeface="Times New Roman" pitchFamily="18" charset="0"/>
                <a:cs typeface="Times New Roman" pitchFamily="18" charset="0"/>
              </a:rPr>
              <a:t>Man, sheep, goat, buffalo, dog, cat, horse, pig, deer, monkey, chimpanzee, bison, elephant, marsupials, mink, moles, badgers, opossum, </a:t>
            </a:r>
            <a:r>
              <a:rPr lang="en-US" sz="2200" dirty="0" err="1" smtClean="0">
                <a:latin typeface="Times New Roman" pitchFamily="18" charset="0"/>
                <a:cs typeface="Times New Roman" pitchFamily="18" charset="0"/>
              </a:rPr>
              <a:t>cockattoo</a:t>
            </a:r>
            <a:r>
              <a:rPr lang="en-US" sz="2200" dirty="0" smtClean="0">
                <a:latin typeface="Times New Roman" pitchFamily="18" charset="0"/>
                <a:cs typeface="Times New Roman" pitchFamily="18" charset="0"/>
              </a:rPr>
              <a:t>, ferret, fox, hare &amp; parrot</a:t>
            </a:r>
          </a:p>
          <a:p>
            <a:pPr lvl="1" algn="just">
              <a:buNone/>
            </a:pPr>
            <a:endParaRPr lang="en-US" sz="2200" dirty="0" smtClean="0">
              <a:latin typeface="Times New Roman" pitchFamily="18" charset="0"/>
              <a:cs typeface="Times New Roman" pitchFamily="18" charset="0"/>
            </a:endParaRPr>
          </a:p>
          <a:p>
            <a:pPr lvl="1" algn="just">
              <a:buFont typeface="Wingdings" pitchFamily="2" charset="2"/>
              <a:buChar char="§"/>
            </a:pPr>
            <a:r>
              <a:rPr lang="en-US" sz="2200" b="1" i="1" dirty="0" smtClean="0">
                <a:solidFill>
                  <a:schemeClr val="accent6">
                    <a:lumMod val="75000"/>
                  </a:schemeClr>
                </a:solidFill>
                <a:latin typeface="Times New Roman" pitchFamily="18" charset="0"/>
                <a:cs typeface="Times New Roman" pitchFamily="18" charset="0"/>
              </a:rPr>
              <a:t>M. </a:t>
            </a:r>
            <a:r>
              <a:rPr lang="en-US" sz="2200" b="1" i="1" dirty="0" err="1" smtClean="0">
                <a:solidFill>
                  <a:schemeClr val="accent6">
                    <a:lumMod val="75000"/>
                  </a:schemeClr>
                </a:solidFill>
                <a:latin typeface="Times New Roman" pitchFamily="18" charset="0"/>
                <a:cs typeface="Times New Roman" pitchFamily="18" charset="0"/>
              </a:rPr>
              <a:t>avium</a:t>
            </a:r>
            <a:r>
              <a:rPr lang="en-US" sz="2200" i="1"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cases of generalized TB</a:t>
            </a:r>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G tuberculosis">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UG tuberculosis</Template>
  <TotalTime>459</TotalTime>
  <Words>1499</Words>
  <Application>Microsoft Office PowerPoint</Application>
  <PresentationFormat>On-screen Show (4:3)</PresentationFormat>
  <Paragraphs>275</Paragraphs>
  <Slides>24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Agency FB</vt:lpstr>
      <vt:lpstr>Arial</vt:lpstr>
      <vt:lpstr>Calibri</vt:lpstr>
      <vt:lpstr>Symbol</vt:lpstr>
      <vt:lpstr>Times New Roman</vt:lpstr>
      <vt:lpstr>Trebuchet MS</vt:lpstr>
      <vt:lpstr>Wingdings</vt:lpstr>
      <vt:lpstr>Wingdings 2</vt:lpstr>
      <vt:lpstr>UG tuberculosis</vt:lpstr>
      <vt:lpstr>PowerPoint Presentation</vt:lpstr>
      <vt:lpstr>PowerPoint Presentation</vt:lpstr>
      <vt:lpstr>Synonyms</vt:lpstr>
      <vt:lpstr>Etiology</vt:lpstr>
      <vt:lpstr>Etiology</vt:lpstr>
      <vt:lpstr>history</vt:lpstr>
      <vt:lpstr>Geographic distribution</vt:lpstr>
      <vt:lpstr>TB: In India</vt:lpstr>
      <vt:lpstr>Host range</vt:lpstr>
      <vt:lpstr>Epidemiology</vt:lpstr>
      <vt:lpstr>Epidemiology</vt:lpstr>
      <vt:lpstr>Sources and transmission</vt:lpstr>
      <vt:lpstr>Disease in man</vt:lpstr>
      <vt:lpstr>Disease in man</vt:lpstr>
      <vt:lpstr>Disease in man</vt:lpstr>
      <vt:lpstr>Disease in man</vt:lpstr>
      <vt:lpstr>Disease in Animals</vt:lpstr>
      <vt:lpstr>Disease in Animals</vt:lpstr>
      <vt:lpstr>Diagnosis</vt:lpstr>
      <vt:lpstr>Diagnosis</vt:lpstr>
      <vt:lpstr>Diagnosis</vt:lpstr>
      <vt:lpstr>Treatment</vt:lpstr>
      <vt:lpstr>Prevention and Control</vt:lpstr>
      <vt:lpstr>Prevention and Control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dranjayvet@gmail.com</cp:lastModifiedBy>
  <cp:revision>26</cp:revision>
  <dcterms:created xsi:type="dcterms:W3CDTF">2020-05-01T16:44:36Z</dcterms:created>
  <dcterms:modified xsi:type="dcterms:W3CDTF">2020-05-02T10:16:39Z</dcterms:modified>
</cp:coreProperties>
</file>