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7C160F7-F3C2-41D1-89B5-92DD1E79891C}" type="datetimeFigureOut">
              <a:rPr lang="en-US" smtClean="0"/>
              <a:pPr/>
              <a:t>5/9/2020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C160F7-F3C2-41D1-89B5-92DD1E79891C}" type="datetimeFigureOut">
              <a:rPr lang="en-US" smtClean="0"/>
              <a:pPr/>
              <a:t>5/9/2020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C160F7-F3C2-41D1-89B5-92DD1E79891C}" type="datetimeFigureOut">
              <a:rPr lang="en-US" smtClean="0"/>
              <a:pPr/>
              <a:t>5/9/2020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C160F7-F3C2-41D1-89B5-92DD1E79891C}" type="datetimeFigureOut">
              <a:rPr lang="en-US" smtClean="0"/>
              <a:pPr/>
              <a:t>5/9/2020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160F7-F3C2-41D1-89B5-92DD1E79891C}" type="datetimeFigureOut">
              <a:rPr lang="en-US" smtClean="0"/>
              <a:pPr/>
              <a:t>5/9/2020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7C160F7-F3C2-41D1-89B5-92DD1E79891C}" type="datetimeFigureOut">
              <a:rPr lang="en-US" smtClean="0"/>
              <a:pPr/>
              <a:t>5/9/2020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7C160F7-F3C2-41D1-89B5-92DD1E79891C}" type="datetimeFigureOut">
              <a:rPr lang="en-US" smtClean="0"/>
              <a:pPr/>
              <a:t>5/9/2020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7C160F7-F3C2-41D1-89B5-92DD1E79891C}" type="datetimeFigureOut">
              <a:rPr lang="en-US" smtClean="0"/>
              <a:pPr/>
              <a:t>5/9/2020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160F7-F3C2-41D1-89B5-92DD1E79891C}" type="datetimeFigureOut">
              <a:rPr lang="en-US" smtClean="0"/>
              <a:pPr/>
              <a:t>5/9/2020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160F7-F3C2-41D1-89B5-92DD1E79891C}" type="datetimeFigureOut">
              <a:rPr lang="en-US" smtClean="0"/>
              <a:pPr/>
              <a:t>5/9/2020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160F7-F3C2-41D1-89B5-92DD1E79891C}" type="datetimeFigureOut">
              <a:rPr lang="en-US" smtClean="0"/>
              <a:pPr/>
              <a:t>5/9/2020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398AE-1225-4AB8-ABA9-4D4B362632D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160F7-F3C2-41D1-89B5-92DD1E79891C}" type="datetimeFigureOut">
              <a:rPr lang="en-US" smtClean="0"/>
              <a:pPr/>
              <a:t>5/9/2020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398AE-1225-4AB8-ABA9-4D4B362632D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1000108"/>
            <a:ext cx="7786742" cy="4247317"/>
          </a:xfrm>
          <a:prstGeom prst="rect">
            <a:avLst/>
          </a:prstGeom>
          <a:noFill/>
        </p:spPr>
        <p:txBody>
          <a:bodyPr>
            <a:spAutoFit/>
          </a:bodyPr>
          <a:lstStyle/>
          <a:p>
            <a:pPr algn="ctr" fontAlgn="auto">
              <a:spcBef>
                <a:spcPts val="0"/>
              </a:spcBef>
              <a:spcAft>
                <a:spcPts val="0"/>
              </a:spcAft>
              <a:defRPr/>
            </a:pPr>
            <a:r>
              <a:rPr lang="en-US" sz="54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Dr.Sonia</a:t>
            </a: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 </a:t>
            </a:r>
            <a:r>
              <a:rPr lang="en-US" sz="54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Kumari</a:t>
            </a:r>
            <a:endPar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endParaRPr>
          </a:p>
          <a:p>
            <a:pPr algn="ctr" fontAlgn="auto">
              <a:spcBef>
                <a:spcPts val="0"/>
              </a:spcBef>
              <a:spcAft>
                <a:spcPts val="0"/>
              </a:spcAft>
              <a:defRPr/>
            </a:pPr>
            <a:r>
              <a:rPr lang="en-US" sz="54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Asstt.Prof</a:t>
            </a: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 Cum Jr. Scientist</a:t>
            </a:r>
          </a:p>
          <a:p>
            <a:pPr algn="ctr" fontAlgn="auto">
              <a:spcBef>
                <a:spcPts val="0"/>
              </a:spcBef>
              <a:spcAft>
                <a:spcPts val="0"/>
              </a:spcAft>
              <a:defRPr/>
            </a:pPr>
            <a:r>
              <a:rPr lang="en-US" sz="54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Deptt</a:t>
            </a: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 of Microbiology</a:t>
            </a:r>
          </a:p>
          <a:p>
            <a:pPr algn="ctr" fontAlgn="auto">
              <a:spcBef>
                <a:spcPts val="0"/>
              </a:spcBef>
              <a:spcAft>
                <a:spcPts val="0"/>
              </a:spcAft>
              <a:defRPr/>
            </a:pPr>
            <a:r>
              <a:rPr lang="en-US" sz="54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SGIDT,BASU,Patna</a:t>
            </a:r>
            <a:endPar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endParaRPr>
          </a:p>
          <a:p>
            <a:pPr algn="ctr" fontAlgn="auto">
              <a:spcBef>
                <a:spcPts val="0"/>
              </a:spcBef>
              <a:spcAft>
                <a:spcPts val="0"/>
              </a:spcAft>
              <a:defRPr/>
            </a:pPr>
            <a:endPar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latin typeface="Times New Roman" pitchFamily="18" charset="0"/>
                <a:cs typeface="Times New Roman" pitchFamily="18" charset="0"/>
              </a:rPr>
              <a:t>Applications of yoghurt for therapeutic benefits are listed below.</a:t>
            </a:r>
            <a:endParaRPr lang="en-IN" sz="2800" dirty="0">
              <a:solidFill>
                <a:srgbClr val="C00000"/>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dirty="0" smtClean="0">
                <a:solidFill>
                  <a:srgbClr val="002060"/>
                </a:solidFill>
                <a:latin typeface="Times New Roman" pitchFamily="18" charset="0"/>
                <a:cs typeface="Times New Roman" pitchFamily="18" charset="0"/>
              </a:rPr>
              <a:t>Anticarcinogenic </a:t>
            </a:r>
            <a:r>
              <a:rPr lang="en-US" sz="2000" dirty="0" smtClean="0">
                <a:solidFill>
                  <a:srgbClr val="002060"/>
                </a:solidFill>
                <a:latin typeface="Times New Roman" pitchFamily="18" charset="0"/>
                <a:cs typeface="Times New Roman" pitchFamily="18" charset="0"/>
              </a:rPr>
              <a:t>activities: Yoghurt, especially having </a:t>
            </a:r>
            <a:r>
              <a:rPr lang="en-US" sz="2000" dirty="0" err="1" smtClean="0">
                <a:solidFill>
                  <a:srgbClr val="002060"/>
                </a:solidFill>
                <a:latin typeface="Times New Roman" pitchFamily="18" charset="0"/>
                <a:cs typeface="Times New Roman" pitchFamily="18" charset="0"/>
              </a:rPr>
              <a:t>probiotic</a:t>
            </a:r>
            <a:r>
              <a:rPr lang="en-US" sz="2000" dirty="0" smtClean="0">
                <a:solidFill>
                  <a:srgbClr val="002060"/>
                </a:solidFill>
                <a:latin typeface="Times New Roman" pitchFamily="18" charset="0"/>
                <a:cs typeface="Times New Roman" pitchFamily="18" charset="0"/>
              </a:rPr>
              <a:t> cultures are known to have some tumor inhibiting properties. They also reduce the activity of enzymes that convert </a:t>
            </a:r>
            <a:r>
              <a:rPr lang="en-US" sz="2000" dirty="0" err="1" smtClean="0">
                <a:solidFill>
                  <a:srgbClr val="002060"/>
                </a:solidFill>
                <a:latin typeface="Times New Roman" pitchFamily="18" charset="0"/>
                <a:cs typeface="Times New Roman" pitchFamily="18" charset="0"/>
              </a:rPr>
              <a:t>procarcinogen</a:t>
            </a:r>
            <a:r>
              <a:rPr lang="en-US" sz="2000" dirty="0" smtClean="0">
                <a:solidFill>
                  <a:srgbClr val="002060"/>
                </a:solidFill>
                <a:latin typeface="Times New Roman" pitchFamily="18" charset="0"/>
                <a:cs typeface="Times New Roman" pitchFamily="18" charset="0"/>
              </a:rPr>
              <a:t> to carcinogen in gut which reduces the possibility of colon cancer</a:t>
            </a:r>
            <a:r>
              <a:rPr lang="en-US" sz="2000" dirty="0" smtClean="0">
                <a:solidFill>
                  <a:srgbClr val="002060"/>
                </a:solidFill>
                <a:latin typeface="Times New Roman" pitchFamily="18" charset="0"/>
                <a:cs typeface="Times New Roman" pitchFamily="18" charset="0"/>
              </a:rPr>
              <a:t>.</a:t>
            </a:r>
            <a:endParaRPr lang="en-IN" sz="2000" dirty="0" smtClean="0">
              <a:solidFill>
                <a:srgbClr val="002060"/>
              </a:solidFill>
              <a:latin typeface="Times New Roman" pitchFamily="18" charset="0"/>
              <a:cs typeface="Times New Roman" pitchFamily="18" charset="0"/>
            </a:endParaRPr>
          </a:p>
          <a:p>
            <a:pPr>
              <a:buFont typeface="Wingdings" pitchFamily="2" charset="2"/>
              <a:buChar char="Ø"/>
            </a:pPr>
            <a:r>
              <a:rPr lang="en-US" sz="2000" dirty="0" smtClean="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Immunostimulatory properties: Increase in specific and non-specific immune function shave been reported by consumption of fermented milks. Some reports on anti-mutagenic activity are also published. </a:t>
            </a:r>
            <a:endParaRPr lang="en-IN" sz="2000" dirty="0" smtClean="0">
              <a:solidFill>
                <a:srgbClr val="002060"/>
              </a:solidFill>
              <a:latin typeface="Times New Roman" pitchFamily="18" charset="0"/>
              <a:cs typeface="Times New Roman" pitchFamily="18" charset="0"/>
            </a:endParaRPr>
          </a:p>
          <a:p>
            <a:pPr>
              <a:buFont typeface="Wingdings" pitchFamily="2" charset="2"/>
              <a:buChar char="Ø"/>
            </a:pPr>
            <a:r>
              <a:rPr lang="en-US" sz="2000" dirty="0" smtClean="0">
                <a:solidFill>
                  <a:srgbClr val="002060"/>
                </a:solidFill>
                <a:latin typeface="Times New Roman" pitchFamily="18" charset="0"/>
                <a:cs typeface="Times New Roman" pitchFamily="18" charset="0"/>
              </a:rPr>
              <a:t>Other </a:t>
            </a:r>
            <a:r>
              <a:rPr lang="en-US" sz="2000" dirty="0" smtClean="0">
                <a:solidFill>
                  <a:srgbClr val="002060"/>
                </a:solidFill>
                <a:latin typeface="Times New Roman" pitchFamily="18" charset="0"/>
                <a:cs typeface="Times New Roman" pitchFamily="18" charset="0"/>
              </a:rPr>
              <a:t>applications: Yoghurt and other fermented milk products have been found to be useful in several other health conditions also. However, the therapeutic effect is dependant on the strain of the culture used for the preparation of the product. .</a:t>
            </a:r>
            <a:endParaRPr lang="en-IN" sz="2000" dirty="0" smtClean="0">
              <a:solidFill>
                <a:srgbClr val="002060"/>
              </a:solidFill>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0363" y="2714620"/>
            <a:ext cx="3000397" cy="92333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Post production processing of yoghurt into various types, Biochemistry of yoghurt</a:t>
            </a:r>
            <a:r>
              <a:rPr lang="en-IN" sz="2800" dirty="0"/>
              <a:t/>
            </a:r>
            <a:br>
              <a:rPr lang="en-IN" sz="2800" dirty="0"/>
            </a:br>
            <a:endParaRPr lang="en-IN"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1800" b="1" dirty="0">
                <a:solidFill>
                  <a:srgbClr val="002060"/>
                </a:solidFill>
                <a:latin typeface="Times New Roman" pitchFamily="18" charset="0"/>
                <a:cs typeface="Times New Roman" pitchFamily="18" charset="0"/>
              </a:rPr>
              <a:t>Pasteurized Yoghurt:</a:t>
            </a:r>
            <a:r>
              <a:rPr lang="en-US" sz="1800" dirty="0">
                <a:solidFill>
                  <a:srgbClr val="002060"/>
                </a:solidFill>
                <a:latin typeface="Times New Roman" pitchFamily="18" charset="0"/>
                <a:cs typeface="Times New Roman" pitchFamily="18" charset="0"/>
              </a:rPr>
              <a:t> If yoghurt is heated after incubation, it is called as ―Pasteurized yoghurt‖ or ―Heated </a:t>
            </a:r>
            <a:r>
              <a:rPr lang="en-US" sz="1800" dirty="0" err="1">
                <a:solidFill>
                  <a:srgbClr val="002060"/>
                </a:solidFill>
                <a:latin typeface="Times New Roman" pitchFamily="18" charset="0"/>
                <a:cs typeface="Times New Roman" pitchFamily="18" charset="0"/>
              </a:rPr>
              <a:t>yoghurt"or</a:t>
            </a:r>
            <a:r>
              <a:rPr lang="en-US" sz="1800" dirty="0">
                <a:solidFill>
                  <a:srgbClr val="002060"/>
                </a:solidFill>
                <a:latin typeface="Times New Roman" pitchFamily="18" charset="0"/>
                <a:cs typeface="Times New Roman" pitchFamily="18" charset="0"/>
              </a:rPr>
              <a:t> ―</a:t>
            </a:r>
            <a:r>
              <a:rPr lang="en-US" sz="1800" dirty="0" err="1">
                <a:solidFill>
                  <a:srgbClr val="002060"/>
                </a:solidFill>
                <a:latin typeface="Times New Roman" pitchFamily="18" charset="0"/>
                <a:cs typeface="Times New Roman" pitchFamily="18" charset="0"/>
              </a:rPr>
              <a:t>Thermized</a:t>
            </a:r>
            <a:r>
              <a:rPr lang="en-US" sz="1800" dirty="0">
                <a:solidFill>
                  <a:srgbClr val="002060"/>
                </a:solidFill>
                <a:latin typeface="Times New Roman" pitchFamily="18" charset="0"/>
                <a:cs typeface="Times New Roman" pitchFamily="18" charset="0"/>
              </a:rPr>
              <a:t> yoghurt‖ or ―UHT </a:t>
            </a:r>
            <a:r>
              <a:rPr lang="en-US" sz="1800" dirty="0" smtClean="0">
                <a:solidFill>
                  <a:srgbClr val="002060"/>
                </a:solidFill>
                <a:latin typeface="Times New Roman" pitchFamily="18" charset="0"/>
                <a:cs typeface="Times New Roman" pitchFamily="18" charset="0"/>
              </a:rPr>
              <a:t>Yoghurt. </a:t>
            </a:r>
            <a:r>
              <a:rPr lang="en-US" sz="1800" dirty="0">
                <a:solidFill>
                  <a:srgbClr val="002060"/>
                </a:solidFill>
                <a:latin typeface="Times New Roman" pitchFamily="18" charset="0"/>
                <a:cs typeface="Times New Roman" pitchFamily="18" charset="0"/>
              </a:rPr>
              <a:t>Pasteurization of yoghurt can be done to improve the shelf-life. </a:t>
            </a:r>
            <a:endParaRPr lang="en-US" sz="1800" dirty="0" smtClean="0">
              <a:solidFill>
                <a:srgbClr val="002060"/>
              </a:solidFill>
              <a:latin typeface="Times New Roman" pitchFamily="18" charset="0"/>
              <a:cs typeface="Times New Roman" pitchFamily="18" charset="0"/>
            </a:endParaRPr>
          </a:p>
          <a:p>
            <a:pPr algn="just">
              <a:buFont typeface="Wingdings" pitchFamily="2" charset="2"/>
              <a:buChar char="Ø"/>
            </a:pPr>
            <a:endParaRPr lang="en-US" sz="1800" dirty="0">
              <a:solidFill>
                <a:srgbClr val="002060"/>
              </a:solidFill>
              <a:latin typeface="Times New Roman" pitchFamily="18" charset="0"/>
              <a:cs typeface="Times New Roman" pitchFamily="18" charset="0"/>
            </a:endParaRPr>
          </a:p>
          <a:p>
            <a:pPr algn="just">
              <a:buFont typeface="Wingdings" pitchFamily="2" charset="2"/>
              <a:buChar char="Ø"/>
            </a:pPr>
            <a:r>
              <a:rPr lang="en-US" sz="1800" b="1" dirty="0" smtClean="0">
                <a:solidFill>
                  <a:srgbClr val="002060"/>
                </a:solidFill>
                <a:latin typeface="Times New Roman" pitchFamily="18" charset="0"/>
                <a:cs typeface="Times New Roman" pitchFamily="18" charset="0"/>
              </a:rPr>
              <a:t>liquid/drinking </a:t>
            </a:r>
            <a:r>
              <a:rPr lang="en-US" sz="1800" b="1" dirty="0">
                <a:solidFill>
                  <a:srgbClr val="002060"/>
                </a:solidFill>
                <a:latin typeface="Times New Roman" pitchFamily="18" charset="0"/>
                <a:cs typeface="Times New Roman" pitchFamily="18" charset="0"/>
              </a:rPr>
              <a:t>yoghurt</a:t>
            </a:r>
            <a:r>
              <a:rPr lang="en-US" sz="1800" dirty="0">
                <a:solidFill>
                  <a:srgbClr val="002060"/>
                </a:solidFill>
                <a:latin typeface="Times New Roman" pitchFamily="18" charset="0"/>
                <a:cs typeface="Times New Roman" pitchFamily="18" charset="0"/>
              </a:rPr>
              <a:t>: Yoghurt is cooled to about </a:t>
            </a:r>
            <a:r>
              <a:rPr lang="en-US" sz="1800" dirty="0" smtClean="0">
                <a:solidFill>
                  <a:srgbClr val="002060"/>
                </a:solidFill>
                <a:latin typeface="Times New Roman" pitchFamily="18" charset="0"/>
                <a:cs typeface="Times New Roman" pitchFamily="18" charset="0"/>
              </a:rPr>
              <a:t>20-25</a:t>
            </a:r>
            <a:r>
              <a:rPr lang="en-US" sz="1800" dirty="0" smtClean="0">
                <a:solidFill>
                  <a:srgbClr val="002060"/>
                </a:solidFill>
                <a:latin typeface="Times New Roman"/>
                <a:cs typeface="Times New Roman"/>
              </a:rPr>
              <a:t>℃</a:t>
            </a:r>
            <a:r>
              <a:rPr lang="en-US" sz="1800" dirty="0" smtClean="0">
                <a:solidFill>
                  <a:srgbClr val="002060"/>
                </a:solidFill>
                <a:latin typeface="Times New Roman" pitchFamily="18" charset="0"/>
                <a:cs typeface="Times New Roman" pitchFamily="18" charset="0"/>
              </a:rPr>
              <a:t>and </a:t>
            </a:r>
            <a:r>
              <a:rPr lang="en-US" sz="1800" dirty="0">
                <a:solidFill>
                  <a:srgbClr val="002060"/>
                </a:solidFill>
                <a:latin typeface="Times New Roman" pitchFamily="18" charset="0"/>
                <a:cs typeface="Times New Roman" pitchFamily="18" charset="0"/>
              </a:rPr>
              <a:t>then stirred with addition of pasteurized water. The quantity of water depends upon the final total solids desired in the product. Liquid yoghurt generally is defined as the one having less than 9% total solids. This product resembles to cultured buttermilk. It can spiced and taken as a refreshing </a:t>
            </a:r>
            <a:r>
              <a:rPr lang="en-US" sz="1800" dirty="0" smtClean="0">
                <a:solidFill>
                  <a:srgbClr val="002060"/>
                </a:solidFill>
                <a:latin typeface="Times New Roman" pitchFamily="18" charset="0"/>
                <a:cs typeface="Times New Roman" pitchFamily="18" charset="0"/>
              </a:rPr>
              <a:t>beverage.</a:t>
            </a:r>
          </a:p>
          <a:p>
            <a:pPr algn="just">
              <a:buFont typeface="Wingdings" pitchFamily="2" charset="2"/>
              <a:buChar char="Ø"/>
            </a:pPr>
            <a:endParaRPr lang="en-US" sz="1800"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sz="1800" b="1" dirty="0" smtClean="0">
                <a:solidFill>
                  <a:srgbClr val="002060"/>
                </a:solidFill>
                <a:latin typeface="Times New Roman" pitchFamily="18" charset="0"/>
                <a:cs typeface="Times New Roman" pitchFamily="18" charset="0"/>
              </a:rPr>
              <a:t> </a:t>
            </a:r>
            <a:r>
              <a:rPr lang="en-US" sz="1800" b="1" dirty="0">
                <a:solidFill>
                  <a:srgbClr val="002060"/>
                </a:solidFill>
                <a:latin typeface="Times New Roman" pitchFamily="18" charset="0"/>
                <a:cs typeface="Times New Roman" pitchFamily="18" charset="0"/>
              </a:rPr>
              <a:t>Carbonated yoghurt:</a:t>
            </a:r>
            <a:r>
              <a:rPr lang="en-US" sz="1800" dirty="0">
                <a:solidFill>
                  <a:srgbClr val="002060"/>
                </a:solidFill>
                <a:latin typeface="Times New Roman" pitchFamily="18" charset="0"/>
                <a:cs typeface="Times New Roman" pitchFamily="18" charset="0"/>
              </a:rPr>
              <a:t> </a:t>
            </a:r>
            <a:r>
              <a:rPr lang="en-US" sz="1800" dirty="0" err="1">
                <a:solidFill>
                  <a:srgbClr val="002060"/>
                </a:solidFill>
                <a:latin typeface="Times New Roman" pitchFamily="18" charset="0"/>
                <a:cs typeface="Times New Roman" pitchFamily="18" charset="0"/>
              </a:rPr>
              <a:t>Carbondioxide</a:t>
            </a:r>
            <a:r>
              <a:rPr lang="en-US" sz="1800" dirty="0">
                <a:solidFill>
                  <a:srgbClr val="002060"/>
                </a:solidFill>
                <a:latin typeface="Times New Roman" pitchFamily="18" charset="0"/>
                <a:cs typeface="Times New Roman" pitchFamily="18" charset="0"/>
              </a:rPr>
              <a:t> is injected in stirred and diluted yoghurt to make carbonated yoghurt. The carbonation of finished yoghurt beverage improves its thirst quenching quality and enhance its refreshing character. It may have higher shelf-life but show more whey separation.</a:t>
            </a:r>
            <a:endParaRPr lang="en-IN" sz="1800" dirty="0">
              <a:solidFill>
                <a:srgbClr val="002060"/>
              </a:solidFill>
              <a:latin typeface="Times New Roman" pitchFamily="18" charset="0"/>
              <a:cs typeface="Times New Roman" pitchFamily="18" charset="0"/>
            </a:endParaRPr>
          </a:p>
          <a:p>
            <a:pPr algn="just"/>
            <a:endParaRPr lang="en-US" sz="1800" dirty="0" smtClean="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C00000"/>
                </a:solidFill>
                <a:latin typeface="Times New Roman" pitchFamily="18" charset="0"/>
                <a:cs typeface="Times New Roman" pitchFamily="18" charset="0"/>
              </a:rPr>
              <a:t>Post production processing of yoghurt into various types, Biochemistry of yoghurt</a:t>
            </a:r>
            <a:r>
              <a:rPr lang="en-IN" sz="2400" dirty="0" smtClean="0">
                <a:solidFill>
                  <a:srgbClr val="C00000"/>
                </a:solidFill>
                <a:latin typeface="Times New Roman" pitchFamily="18" charset="0"/>
                <a:cs typeface="Times New Roman" pitchFamily="18" charset="0"/>
              </a:rPr>
              <a:t/>
            </a:r>
            <a:br>
              <a:rPr lang="en-IN" sz="2400" dirty="0" smtClean="0">
                <a:solidFill>
                  <a:srgbClr val="C00000"/>
                </a:solidFill>
                <a:latin typeface="Times New Roman" pitchFamily="18" charset="0"/>
                <a:cs typeface="Times New Roman" pitchFamily="18" charset="0"/>
              </a:rPr>
            </a:br>
            <a:endParaRPr lang="en-IN" sz="24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000" b="1" dirty="0">
                <a:solidFill>
                  <a:srgbClr val="002060"/>
                </a:solidFill>
                <a:latin typeface="Times New Roman" pitchFamily="18" charset="0"/>
                <a:cs typeface="Times New Roman" pitchFamily="18" charset="0"/>
              </a:rPr>
              <a:t>Freezing (frozen yoghurt)</a:t>
            </a:r>
            <a:r>
              <a:rPr lang="en-US" sz="2000" dirty="0">
                <a:solidFill>
                  <a:srgbClr val="002060"/>
                </a:solidFill>
                <a:latin typeface="Times New Roman" pitchFamily="18" charset="0"/>
                <a:cs typeface="Times New Roman" pitchFamily="18" charset="0"/>
              </a:rPr>
              <a:t>: The yoghurt base produced in conventional way and the mix can be prepared by adding several other ingredients including milk, cream, skim milk powder, etc. The mix is then frozen like ice-cream and air is incorporated to have over run. Yoghurt can be hard frozen, or can be served as soft with or without additional </a:t>
            </a:r>
            <a:r>
              <a:rPr lang="en-US" sz="2000" dirty="0" smtClean="0">
                <a:solidFill>
                  <a:srgbClr val="002060"/>
                </a:solidFill>
                <a:latin typeface="Times New Roman" pitchFamily="18" charset="0"/>
                <a:cs typeface="Times New Roman" pitchFamily="18" charset="0"/>
              </a:rPr>
              <a:t>flavorings.</a:t>
            </a:r>
          </a:p>
          <a:p>
            <a:pPr>
              <a:buFont typeface="Wingdings" pitchFamily="2" charset="2"/>
              <a:buChar char="Ø"/>
            </a:pPr>
            <a:endParaRPr lang="en-US" sz="2000" dirty="0">
              <a:solidFill>
                <a:srgbClr val="002060"/>
              </a:solidFill>
              <a:latin typeface="Times New Roman" pitchFamily="18" charset="0"/>
              <a:cs typeface="Times New Roman" pitchFamily="18" charset="0"/>
            </a:endParaRPr>
          </a:p>
          <a:p>
            <a:pPr>
              <a:buFont typeface="Wingdings" pitchFamily="2" charset="2"/>
              <a:buChar char="Ø"/>
            </a:pPr>
            <a:r>
              <a:rPr lang="en-US" sz="2000" dirty="0" smtClean="0">
                <a:solidFill>
                  <a:srgbClr val="002060"/>
                </a:solidFill>
                <a:latin typeface="Times New Roman" pitchFamily="18" charset="0"/>
                <a:cs typeface="Times New Roman" pitchFamily="18" charset="0"/>
              </a:rPr>
              <a:t>D</a:t>
            </a:r>
            <a:r>
              <a:rPr lang="en-US" sz="2000" b="1" dirty="0" smtClean="0">
                <a:solidFill>
                  <a:srgbClr val="002060"/>
                </a:solidFill>
                <a:latin typeface="Times New Roman" pitchFamily="18" charset="0"/>
                <a:cs typeface="Times New Roman" pitchFamily="18" charset="0"/>
              </a:rPr>
              <a:t>ietetic </a:t>
            </a:r>
            <a:r>
              <a:rPr lang="en-US" sz="2000" b="1" dirty="0">
                <a:solidFill>
                  <a:srgbClr val="002060"/>
                </a:solidFill>
                <a:latin typeface="Times New Roman" pitchFamily="18" charset="0"/>
                <a:cs typeface="Times New Roman" pitchFamily="18" charset="0"/>
              </a:rPr>
              <a:t>yoghurt</a:t>
            </a:r>
            <a:r>
              <a:rPr lang="en-US" sz="2000" dirty="0">
                <a:solidFill>
                  <a:srgbClr val="002060"/>
                </a:solidFill>
                <a:latin typeface="Times New Roman" pitchFamily="18" charset="0"/>
                <a:cs typeface="Times New Roman" pitchFamily="18" charset="0"/>
              </a:rPr>
              <a:t>: Various types of dietetic yoghurts can be prepared by supplementations of required ingredients and standardization. These may low fat yoghurt, low calorie yoghurt, high calcium yoghurt, etc. Most important form of dietetic yoghurts is the </a:t>
            </a:r>
            <a:r>
              <a:rPr lang="en-US" sz="2000" dirty="0" err="1">
                <a:solidFill>
                  <a:srgbClr val="002060"/>
                </a:solidFill>
                <a:latin typeface="Times New Roman" pitchFamily="18" charset="0"/>
                <a:cs typeface="Times New Roman" pitchFamily="18" charset="0"/>
              </a:rPr>
              <a:t>probiotic</a:t>
            </a:r>
            <a:r>
              <a:rPr lang="en-US" sz="2000" dirty="0">
                <a:solidFill>
                  <a:srgbClr val="002060"/>
                </a:solidFill>
                <a:latin typeface="Times New Roman" pitchFamily="18" charset="0"/>
                <a:cs typeface="Times New Roman" pitchFamily="18" charset="0"/>
              </a:rPr>
              <a:t> yoghurt, which is prepared by incorporation of </a:t>
            </a:r>
            <a:r>
              <a:rPr lang="en-US" sz="2000" dirty="0" err="1">
                <a:solidFill>
                  <a:srgbClr val="002060"/>
                </a:solidFill>
                <a:latin typeface="Times New Roman" pitchFamily="18" charset="0"/>
                <a:cs typeface="Times New Roman" pitchFamily="18" charset="0"/>
              </a:rPr>
              <a:t>probiotic</a:t>
            </a:r>
            <a:r>
              <a:rPr lang="en-US" sz="2000" dirty="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culture </a:t>
            </a:r>
            <a:r>
              <a:rPr lang="en-US" sz="2000" dirty="0">
                <a:solidFill>
                  <a:srgbClr val="002060"/>
                </a:solidFill>
                <a:latin typeface="Times New Roman" pitchFamily="18" charset="0"/>
                <a:cs typeface="Times New Roman" pitchFamily="18" charset="0"/>
              </a:rPr>
              <a:t>in yoghurt</a:t>
            </a:r>
            <a:r>
              <a:rPr lang="en-US" sz="2000" dirty="0" smtClean="0">
                <a:solidFill>
                  <a:srgbClr val="002060"/>
                </a:solidFill>
                <a:latin typeface="Times New Roman" pitchFamily="18" charset="0"/>
                <a:cs typeface="Times New Roman" pitchFamily="18" charset="0"/>
              </a:rPr>
              <a:t>.</a:t>
            </a:r>
          </a:p>
          <a:p>
            <a:pPr>
              <a:buFont typeface="Wingdings" pitchFamily="2" charset="2"/>
              <a:buChar char="Ø"/>
            </a:pPr>
            <a:r>
              <a:rPr lang="en-US" sz="1900" b="1" dirty="0">
                <a:solidFill>
                  <a:srgbClr val="002060"/>
                </a:solidFill>
                <a:latin typeface="Times New Roman" pitchFamily="18" charset="0"/>
                <a:cs typeface="Times New Roman" pitchFamily="18" charset="0"/>
              </a:rPr>
              <a:t>Lactose hydrolyzed yoghurt :</a:t>
            </a:r>
            <a:r>
              <a:rPr lang="en-US" sz="1900" dirty="0">
                <a:solidFill>
                  <a:srgbClr val="002060"/>
                </a:solidFill>
                <a:latin typeface="Times New Roman" pitchFamily="18" charset="0"/>
                <a:cs typeface="Times New Roman" pitchFamily="18" charset="0"/>
              </a:rPr>
              <a:t> This product is designed for lactose intolerant people. The milk is first treated with lactase to partially </a:t>
            </a:r>
            <a:r>
              <a:rPr lang="en-US" sz="1900" dirty="0" err="1">
                <a:solidFill>
                  <a:srgbClr val="002060"/>
                </a:solidFill>
                <a:latin typeface="Times New Roman" pitchFamily="18" charset="0"/>
                <a:cs typeface="Times New Roman" pitchFamily="18" charset="0"/>
              </a:rPr>
              <a:t>hydrolyse</a:t>
            </a:r>
            <a:r>
              <a:rPr lang="en-US" sz="1900" dirty="0">
                <a:solidFill>
                  <a:srgbClr val="002060"/>
                </a:solidFill>
                <a:latin typeface="Times New Roman" pitchFamily="18" charset="0"/>
                <a:cs typeface="Times New Roman" pitchFamily="18" charset="0"/>
              </a:rPr>
              <a:t> lactose and then finally heat treated and inoculated with yoghurt cultures. The product will have faster growth of starters requiring less incubation time. Yoghurt will be milder and sweeter</a:t>
            </a:r>
            <a:r>
              <a:rPr lang="en-US" sz="1900" dirty="0" smtClean="0">
                <a:solidFill>
                  <a:srgbClr val="002060"/>
                </a:solidFill>
                <a:latin typeface="Times New Roman" pitchFamily="18" charset="0"/>
                <a:cs typeface="Times New Roman" pitchFamily="18" charset="0"/>
              </a:rPr>
              <a:t> </a:t>
            </a:r>
            <a:endParaRPr lang="en-IN" sz="1900" dirty="0">
              <a:solidFill>
                <a:srgbClr val="002060"/>
              </a:solidFill>
              <a:latin typeface="Times New Roman" pitchFamily="18" charset="0"/>
              <a:cs typeface="Times New Roman" pitchFamily="18" charset="0"/>
            </a:endParaRPr>
          </a:p>
          <a:p>
            <a:endParaRPr lang="en-IN" sz="1900"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C00000"/>
                </a:solidFill>
                <a:latin typeface="Times New Roman" pitchFamily="18" charset="0"/>
                <a:cs typeface="Times New Roman" pitchFamily="18" charset="0"/>
              </a:rPr>
              <a:t> Types of </a:t>
            </a:r>
            <a:r>
              <a:rPr lang="en-US" sz="2800" b="1" dirty="0" err="1">
                <a:solidFill>
                  <a:srgbClr val="C00000"/>
                </a:solidFill>
                <a:latin typeface="Times New Roman" pitchFamily="18" charset="0"/>
                <a:cs typeface="Times New Roman" pitchFamily="18" charset="0"/>
              </a:rPr>
              <a:t>Probiotic</a:t>
            </a:r>
            <a:r>
              <a:rPr lang="en-US" sz="2800" b="1" dirty="0">
                <a:solidFill>
                  <a:srgbClr val="C00000"/>
                </a:solidFill>
                <a:latin typeface="Times New Roman" pitchFamily="18" charset="0"/>
                <a:cs typeface="Times New Roman" pitchFamily="18" charset="0"/>
              </a:rPr>
              <a:t> Yoghurts</a:t>
            </a:r>
            <a:endParaRPr lang="en-IN" sz="28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42910" y="1500174"/>
          <a:ext cx="8215370" cy="4585515"/>
        </p:xfrm>
        <a:graphic>
          <a:graphicData uri="http://schemas.openxmlformats.org/drawingml/2006/table">
            <a:tbl>
              <a:tblPr firstRow="1" bandRow="1">
                <a:tableStyleId>{5C22544A-7EE6-4342-B048-85BDC9FD1C3A}</a:tableStyleId>
              </a:tblPr>
              <a:tblGrid>
                <a:gridCol w="3357586"/>
                <a:gridCol w="4857784"/>
              </a:tblGrid>
              <a:tr h="459903">
                <a:tc>
                  <a:txBody>
                    <a:bodyPr/>
                    <a:lstStyle/>
                    <a:p>
                      <a:pPr algn="just">
                        <a:lnSpc>
                          <a:spcPct val="150000"/>
                        </a:lnSpc>
                        <a:spcAft>
                          <a:spcPts val="1000"/>
                        </a:spcAft>
                      </a:pPr>
                      <a:r>
                        <a:rPr lang="en-US" sz="1200" dirty="0">
                          <a:solidFill>
                            <a:srgbClr val="002060"/>
                          </a:solidFill>
                          <a:latin typeface="Times New Roman"/>
                          <a:ea typeface="Calibri"/>
                          <a:cs typeface="Times New Roman"/>
                        </a:rPr>
                        <a:t>Name</a:t>
                      </a:r>
                      <a:endParaRPr lang="en-IN" sz="11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1200">
                          <a:solidFill>
                            <a:srgbClr val="002060"/>
                          </a:solidFill>
                          <a:latin typeface="Times New Roman"/>
                          <a:ea typeface="Calibri"/>
                          <a:cs typeface="Times New Roman"/>
                        </a:rPr>
                        <a:t>Culture Used</a:t>
                      </a:r>
                      <a:endParaRPr lang="en-IN" sz="1100">
                        <a:solidFill>
                          <a:srgbClr val="002060"/>
                        </a:solidFill>
                        <a:latin typeface="Calibri"/>
                        <a:ea typeface="Calibri"/>
                        <a:cs typeface="Times New Roman"/>
                      </a:endParaRPr>
                    </a:p>
                  </a:txBody>
                  <a:tcPr marL="68580" marR="68580" marT="0" marB="0"/>
                </a:tc>
              </a:tr>
              <a:tr h="1020607">
                <a:tc>
                  <a:txBody>
                    <a:bodyPr/>
                    <a:lstStyle/>
                    <a:p>
                      <a:pPr algn="just">
                        <a:lnSpc>
                          <a:spcPct val="150000"/>
                        </a:lnSpc>
                        <a:spcAft>
                          <a:spcPts val="1000"/>
                        </a:spcAft>
                      </a:pPr>
                      <a:r>
                        <a:rPr lang="en-US" sz="2000" dirty="0" err="1">
                          <a:solidFill>
                            <a:srgbClr val="002060"/>
                          </a:solidFill>
                          <a:latin typeface="Times New Roman"/>
                          <a:ea typeface="Calibri"/>
                          <a:cs typeface="Times New Roman"/>
                        </a:rPr>
                        <a:t>Acido</a:t>
                      </a:r>
                      <a:r>
                        <a:rPr lang="en-US" sz="2000" dirty="0">
                          <a:solidFill>
                            <a:srgbClr val="002060"/>
                          </a:solidFill>
                          <a:latin typeface="Times New Roman"/>
                          <a:ea typeface="Calibri"/>
                          <a:cs typeface="Times New Roman"/>
                        </a:rPr>
                        <a:t>-Yoghurt</a:t>
                      </a:r>
                      <a:endParaRPr lang="en-IN" sz="20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2000" i="1" dirty="0" err="1">
                          <a:solidFill>
                            <a:srgbClr val="002060"/>
                          </a:solidFill>
                          <a:latin typeface="Times New Roman"/>
                          <a:ea typeface="Calibri"/>
                          <a:cs typeface="Times New Roman"/>
                        </a:rPr>
                        <a:t>L.bulgaricus</a:t>
                      </a:r>
                      <a:r>
                        <a:rPr lang="en-US" sz="2000" i="1" dirty="0">
                          <a:solidFill>
                            <a:srgbClr val="002060"/>
                          </a:solidFill>
                          <a:latin typeface="Times New Roman"/>
                          <a:ea typeface="Calibri"/>
                          <a:cs typeface="Times New Roman"/>
                        </a:rPr>
                        <a:t> </a:t>
                      </a:r>
                      <a:r>
                        <a:rPr lang="en-US" sz="2000" dirty="0">
                          <a:solidFill>
                            <a:srgbClr val="002060"/>
                          </a:solidFill>
                          <a:latin typeface="Times New Roman"/>
                          <a:ea typeface="Calibri"/>
                          <a:cs typeface="Times New Roman"/>
                        </a:rPr>
                        <a:t>(LB</a:t>
                      </a:r>
                      <a:r>
                        <a:rPr lang="en-US" sz="2000" dirty="0" smtClean="0">
                          <a:solidFill>
                            <a:srgbClr val="002060"/>
                          </a:solidFill>
                          <a:latin typeface="Times New Roman"/>
                          <a:ea typeface="Calibri"/>
                          <a:cs typeface="Times New Roman"/>
                        </a:rPr>
                        <a:t>)+</a:t>
                      </a:r>
                      <a:r>
                        <a:rPr lang="en-US" sz="2000" baseline="0" dirty="0" smtClean="0">
                          <a:solidFill>
                            <a:srgbClr val="002060"/>
                          </a:solidFill>
                          <a:latin typeface="Times New Roman"/>
                          <a:ea typeface="Calibri"/>
                          <a:cs typeface="Times New Roman"/>
                        </a:rPr>
                        <a:t>  </a:t>
                      </a:r>
                      <a:r>
                        <a:rPr lang="en-US" sz="2000" i="1" dirty="0" err="1" smtClean="0">
                          <a:solidFill>
                            <a:srgbClr val="002060"/>
                          </a:solidFill>
                          <a:latin typeface="Times New Roman"/>
                          <a:ea typeface="Calibri"/>
                          <a:cs typeface="Times New Roman"/>
                        </a:rPr>
                        <a:t>S.thermophilus</a:t>
                      </a:r>
                      <a:r>
                        <a:rPr lang="en-US" sz="2000" i="0" dirty="0" smtClean="0">
                          <a:solidFill>
                            <a:srgbClr val="002060"/>
                          </a:solidFill>
                          <a:latin typeface="Times New Roman"/>
                          <a:ea typeface="Calibri"/>
                          <a:cs typeface="Times New Roman"/>
                        </a:rPr>
                        <a:t> </a:t>
                      </a:r>
                      <a:r>
                        <a:rPr lang="en-US" sz="2000" dirty="0" smtClean="0">
                          <a:solidFill>
                            <a:srgbClr val="002060"/>
                          </a:solidFill>
                          <a:latin typeface="Times New Roman"/>
                          <a:ea typeface="Calibri"/>
                          <a:cs typeface="Times New Roman"/>
                        </a:rPr>
                        <a:t>(</a:t>
                      </a:r>
                      <a:r>
                        <a:rPr lang="en-US" sz="2000" dirty="0">
                          <a:solidFill>
                            <a:srgbClr val="002060"/>
                          </a:solidFill>
                          <a:latin typeface="Times New Roman"/>
                          <a:ea typeface="Calibri"/>
                          <a:cs typeface="Times New Roman"/>
                        </a:rPr>
                        <a:t>ST)+0.25% of intestinal strain of </a:t>
                      </a:r>
                      <a:r>
                        <a:rPr lang="en-US" sz="2000" i="1" dirty="0" err="1">
                          <a:solidFill>
                            <a:srgbClr val="002060"/>
                          </a:solidFill>
                          <a:latin typeface="Times New Roman"/>
                          <a:ea typeface="Calibri"/>
                          <a:cs typeface="Times New Roman"/>
                        </a:rPr>
                        <a:t>L.Acidophilus</a:t>
                      </a:r>
                      <a:endParaRPr lang="en-IN" sz="2000" dirty="0">
                        <a:solidFill>
                          <a:srgbClr val="002060"/>
                        </a:solidFill>
                        <a:latin typeface="Calibri"/>
                        <a:ea typeface="Calibri"/>
                        <a:cs typeface="Times New Roman"/>
                      </a:endParaRPr>
                    </a:p>
                  </a:txBody>
                  <a:tcPr marL="68580" marR="68580" marT="0" marB="0"/>
                </a:tc>
              </a:tr>
              <a:tr h="680405">
                <a:tc>
                  <a:txBody>
                    <a:bodyPr/>
                    <a:lstStyle/>
                    <a:p>
                      <a:pPr algn="just">
                        <a:lnSpc>
                          <a:spcPct val="150000"/>
                        </a:lnSpc>
                        <a:spcAft>
                          <a:spcPts val="1000"/>
                        </a:spcAft>
                      </a:pPr>
                      <a:r>
                        <a:rPr lang="en-US" sz="2000" dirty="0" err="1">
                          <a:solidFill>
                            <a:srgbClr val="002060"/>
                          </a:solidFill>
                          <a:latin typeface="Times New Roman"/>
                          <a:ea typeface="Calibri"/>
                          <a:cs typeface="Times New Roman"/>
                        </a:rPr>
                        <a:t>Acidophillus</a:t>
                      </a:r>
                      <a:r>
                        <a:rPr lang="en-US" sz="2000" dirty="0">
                          <a:solidFill>
                            <a:srgbClr val="002060"/>
                          </a:solidFill>
                          <a:latin typeface="Times New Roman"/>
                          <a:ea typeface="Calibri"/>
                          <a:cs typeface="Times New Roman"/>
                        </a:rPr>
                        <a:t> Yoghurt</a:t>
                      </a:r>
                      <a:endParaRPr lang="en-IN" sz="20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2000" dirty="0" smtClean="0">
                          <a:solidFill>
                            <a:srgbClr val="002060"/>
                          </a:solidFill>
                          <a:latin typeface="Times New Roman"/>
                          <a:ea typeface="Calibri"/>
                          <a:cs typeface="Times New Roman"/>
                        </a:rPr>
                        <a:t>(LB+ST) + </a:t>
                      </a:r>
                      <a:r>
                        <a:rPr lang="en-US" sz="2000" i="1" dirty="0">
                          <a:solidFill>
                            <a:srgbClr val="002060"/>
                          </a:solidFill>
                          <a:latin typeface="Times New Roman"/>
                          <a:ea typeface="Calibri"/>
                          <a:cs typeface="Times New Roman"/>
                        </a:rPr>
                        <a:t>L. </a:t>
                      </a:r>
                      <a:r>
                        <a:rPr lang="en-US" sz="2000" i="1" dirty="0" smtClean="0">
                          <a:solidFill>
                            <a:srgbClr val="002060"/>
                          </a:solidFill>
                          <a:latin typeface="Times New Roman"/>
                          <a:ea typeface="Calibri"/>
                          <a:cs typeface="Times New Roman"/>
                        </a:rPr>
                        <a:t>acidophilus </a:t>
                      </a:r>
                      <a:r>
                        <a:rPr lang="en-US" sz="2000" dirty="0" smtClean="0">
                          <a:solidFill>
                            <a:srgbClr val="002060"/>
                          </a:solidFill>
                          <a:latin typeface="Times New Roman"/>
                          <a:ea typeface="Calibri"/>
                          <a:cs typeface="Times New Roman"/>
                        </a:rPr>
                        <a:t>(</a:t>
                      </a:r>
                      <a:r>
                        <a:rPr lang="en-US" sz="2000" dirty="0">
                          <a:solidFill>
                            <a:srgbClr val="002060"/>
                          </a:solidFill>
                          <a:latin typeface="Times New Roman"/>
                          <a:ea typeface="Calibri"/>
                          <a:cs typeface="Times New Roman"/>
                        </a:rPr>
                        <a:t>Final product contain 30 millions /ml of </a:t>
                      </a:r>
                      <a:r>
                        <a:rPr lang="en-US" sz="2000" i="1" dirty="0" err="1">
                          <a:solidFill>
                            <a:srgbClr val="002060"/>
                          </a:solidFill>
                          <a:latin typeface="Times New Roman"/>
                          <a:ea typeface="Calibri"/>
                          <a:cs typeface="Times New Roman"/>
                        </a:rPr>
                        <a:t>L.acidophilus</a:t>
                      </a:r>
                      <a:endParaRPr lang="en-IN" sz="2000" dirty="0">
                        <a:solidFill>
                          <a:srgbClr val="002060"/>
                        </a:solidFill>
                        <a:latin typeface="Calibri"/>
                        <a:ea typeface="Calibri"/>
                        <a:cs typeface="Times New Roman"/>
                      </a:endParaRPr>
                    </a:p>
                  </a:txBody>
                  <a:tcPr marL="68580" marR="68580" marT="0" marB="0"/>
                </a:tc>
              </a:tr>
              <a:tr h="459903">
                <a:tc>
                  <a:txBody>
                    <a:bodyPr/>
                    <a:lstStyle/>
                    <a:p>
                      <a:pPr algn="just">
                        <a:lnSpc>
                          <a:spcPct val="150000"/>
                        </a:lnSpc>
                        <a:spcAft>
                          <a:spcPts val="1000"/>
                        </a:spcAft>
                      </a:pPr>
                      <a:r>
                        <a:rPr lang="en-US" sz="2000" dirty="0">
                          <a:solidFill>
                            <a:srgbClr val="002060"/>
                          </a:solidFill>
                          <a:latin typeface="Times New Roman"/>
                          <a:ea typeface="Calibri"/>
                          <a:cs typeface="Times New Roman"/>
                        </a:rPr>
                        <a:t>Acidophilus </a:t>
                      </a:r>
                      <a:r>
                        <a:rPr lang="en-US" sz="2000" dirty="0" err="1">
                          <a:solidFill>
                            <a:srgbClr val="002060"/>
                          </a:solidFill>
                          <a:latin typeface="Times New Roman"/>
                          <a:ea typeface="Calibri"/>
                          <a:cs typeface="Times New Roman"/>
                        </a:rPr>
                        <a:t>bifidus</a:t>
                      </a:r>
                      <a:r>
                        <a:rPr lang="en-US" sz="2000" dirty="0">
                          <a:solidFill>
                            <a:srgbClr val="002060"/>
                          </a:solidFill>
                          <a:latin typeface="Times New Roman"/>
                          <a:ea typeface="Calibri"/>
                          <a:cs typeface="Times New Roman"/>
                        </a:rPr>
                        <a:t> yoghurt</a:t>
                      </a:r>
                      <a:endParaRPr lang="en-IN" sz="20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2000" dirty="0">
                          <a:solidFill>
                            <a:srgbClr val="002060"/>
                          </a:solidFill>
                          <a:latin typeface="Times New Roman"/>
                          <a:ea typeface="Calibri"/>
                          <a:cs typeface="Times New Roman"/>
                        </a:rPr>
                        <a:t>LB+ST+ </a:t>
                      </a:r>
                      <a:r>
                        <a:rPr lang="en-US" sz="2000" i="1" dirty="0">
                          <a:solidFill>
                            <a:srgbClr val="002060"/>
                          </a:solidFill>
                          <a:latin typeface="Times New Roman"/>
                          <a:ea typeface="Calibri"/>
                          <a:cs typeface="Times New Roman"/>
                        </a:rPr>
                        <a:t>L. acidophilus</a:t>
                      </a:r>
                      <a:endParaRPr lang="en-IN" sz="2000" i="1" dirty="0">
                        <a:solidFill>
                          <a:srgbClr val="002060"/>
                        </a:solidFill>
                        <a:latin typeface="Calibri"/>
                        <a:ea typeface="Calibri"/>
                        <a:cs typeface="Times New Roman"/>
                      </a:endParaRPr>
                    </a:p>
                  </a:txBody>
                  <a:tcPr marL="68580" marR="68580" marT="0" marB="0"/>
                </a:tc>
              </a:tr>
              <a:tr h="459903">
                <a:tc>
                  <a:txBody>
                    <a:bodyPr/>
                    <a:lstStyle/>
                    <a:p>
                      <a:pPr algn="just">
                        <a:lnSpc>
                          <a:spcPct val="150000"/>
                        </a:lnSpc>
                        <a:spcAft>
                          <a:spcPts val="1000"/>
                        </a:spcAft>
                      </a:pPr>
                      <a:r>
                        <a:rPr lang="en-US" sz="2000">
                          <a:solidFill>
                            <a:srgbClr val="002060"/>
                          </a:solidFill>
                          <a:latin typeface="Times New Roman"/>
                          <a:ea typeface="Calibri"/>
                          <a:cs typeface="Times New Roman"/>
                        </a:rPr>
                        <a:t>Bioyoghurt</a:t>
                      </a:r>
                      <a:endParaRPr lang="en-IN" sz="200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2000" dirty="0">
                          <a:solidFill>
                            <a:srgbClr val="002060"/>
                          </a:solidFill>
                          <a:latin typeface="Times New Roman"/>
                          <a:ea typeface="Calibri"/>
                          <a:cs typeface="Times New Roman"/>
                        </a:rPr>
                        <a:t>ST+ </a:t>
                      </a:r>
                      <a:r>
                        <a:rPr lang="en-US" sz="2000" i="1" dirty="0" err="1">
                          <a:solidFill>
                            <a:srgbClr val="002060"/>
                          </a:solidFill>
                          <a:latin typeface="Times New Roman"/>
                          <a:ea typeface="Calibri"/>
                          <a:cs typeface="Times New Roman"/>
                        </a:rPr>
                        <a:t>L.acidophilus</a:t>
                      </a:r>
                      <a:endParaRPr lang="en-IN" sz="2000" dirty="0">
                        <a:solidFill>
                          <a:srgbClr val="002060"/>
                        </a:solidFill>
                        <a:latin typeface="Calibri"/>
                        <a:ea typeface="Calibri"/>
                        <a:cs typeface="Times New Roman"/>
                      </a:endParaRPr>
                    </a:p>
                  </a:txBody>
                  <a:tcPr marL="68580" marR="68580" marT="0" marB="0"/>
                </a:tc>
              </a:tr>
              <a:tr h="459903">
                <a:tc>
                  <a:txBody>
                    <a:bodyPr/>
                    <a:lstStyle/>
                    <a:p>
                      <a:pPr algn="just">
                        <a:lnSpc>
                          <a:spcPct val="150000"/>
                        </a:lnSpc>
                        <a:spcAft>
                          <a:spcPts val="1000"/>
                        </a:spcAft>
                      </a:pPr>
                      <a:r>
                        <a:rPr lang="en-US" sz="2000">
                          <a:solidFill>
                            <a:srgbClr val="002060"/>
                          </a:solidFill>
                          <a:latin typeface="Times New Roman"/>
                          <a:ea typeface="Calibri"/>
                          <a:cs typeface="Times New Roman"/>
                        </a:rPr>
                        <a:t>Bifighurt</a:t>
                      </a:r>
                      <a:endParaRPr lang="en-IN" sz="200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2000" dirty="0" err="1">
                          <a:solidFill>
                            <a:srgbClr val="002060"/>
                          </a:solidFill>
                          <a:latin typeface="Times New Roman"/>
                          <a:ea typeface="Calibri"/>
                          <a:cs typeface="Times New Roman"/>
                        </a:rPr>
                        <a:t>ST+</a:t>
                      </a:r>
                      <a:r>
                        <a:rPr lang="en-US" sz="2000" i="1" dirty="0" err="1">
                          <a:solidFill>
                            <a:srgbClr val="002060"/>
                          </a:solidFill>
                          <a:latin typeface="Times New Roman"/>
                          <a:ea typeface="Calibri"/>
                          <a:cs typeface="Times New Roman"/>
                        </a:rPr>
                        <a:t>B.bifidus</a:t>
                      </a:r>
                      <a:endParaRPr lang="en-IN" sz="2000" i="1" dirty="0">
                        <a:solidFill>
                          <a:srgbClr val="002060"/>
                        </a:solidFill>
                        <a:latin typeface="Calibri"/>
                        <a:ea typeface="Calibri"/>
                        <a:cs typeface="Times New Roman"/>
                      </a:endParaRPr>
                    </a:p>
                  </a:txBody>
                  <a:tcPr marL="68580" marR="68580" marT="0" marB="0"/>
                </a:tc>
              </a:tr>
              <a:tr h="459903">
                <a:tc>
                  <a:txBody>
                    <a:bodyPr/>
                    <a:lstStyle/>
                    <a:p>
                      <a:pPr algn="just">
                        <a:lnSpc>
                          <a:spcPct val="150000"/>
                        </a:lnSpc>
                        <a:spcAft>
                          <a:spcPts val="1000"/>
                        </a:spcAft>
                      </a:pPr>
                      <a:r>
                        <a:rPr lang="en-US" sz="2000" dirty="0" err="1">
                          <a:solidFill>
                            <a:srgbClr val="002060"/>
                          </a:solidFill>
                          <a:latin typeface="Times New Roman"/>
                          <a:ea typeface="Calibri"/>
                          <a:cs typeface="Times New Roman"/>
                        </a:rPr>
                        <a:t>Biograde</a:t>
                      </a:r>
                      <a:endParaRPr lang="en-IN" sz="20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1000"/>
                        </a:spcAft>
                      </a:pPr>
                      <a:r>
                        <a:rPr lang="en-US" sz="2000" dirty="0">
                          <a:solidFill>
                            <a:srgbClr val="002060"/>
                          </a:solidFill>
                          <a:latin typeface="Times New Roman"/>
                          <a:ea typeface="Calibri"/>
                          <a:cs typeface="Times New Roman"/>
                        </a:rPr>
                        <a:t>ST+ </a:t>
                      </a:r>
                      <a:r>
                        <a:rPr lang="en-US" sz="2000" i="1" dirty="0" err="1">
                          <a:solidFill>
                            <a:srgbClr val="002060"/>
                          </a:solidFill>
                          <a:latin typeface="Times New Roman"/>
                          <a:ea typeface="Calibri"/>
                          <a:cs typeface="Times New Roman"/>
                        </a:rPr>
                        <a:t>L.acidophilus+B.bifidus</a:t>
                      </a:r>
                      <a:endParaRPr lang="en-IN" sz="2000" dirty="0">
                        <a:solidFill>
                          <a:srgbClr val="002060"/>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C00000"/>
                </a:solidFill>
                <a:latin typeface="Times New Roman" pitchFamily="18" charset="0"/>
                <a:cs typeface="Times New Roman" pitchFamily="18" charset="0"/>
              </a:rPr>
              <a:t>Nutritional facts of Yoghurt/100 gm</a:t>
            </a:r>
            <a:endParaRPr lang="en-IN" sz="2800"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76307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nSpc>
                          <a:spcPct val="115000"/>
                        </a:lnSpc>
                        <a:spcAft>
                          <a:spcPts val="1000"/>
                        </a:spcAft>
                      </a:pPr>
                      <a:r>
                        <a:rPr lang="en-US" sz="1400" b="1" dirty="0">
                          <a:solidFill>
                            <a:srgbClr val="002060"/>
                          </a:solidFill>
                          <a:latin typeface="Times New Roman"/>
                          <a:ea typeface="Calibri"/>
                          <a:cs typeface="Times New Roman"/>
                        </a:rPr>
                        <a:t>Constituents</a:t>
                      </a:r>
                      <a:endParaRPr lang="en-IN" sz="1400" b="1" dirty="0">
                        <a:solidFill>
                          <a:srgbClr val="002060"/>
                        </a:solidFill>
                        <a:latin typeface="Calibri"/>
                        <a:ea typeface="Calibri"/>
                        <a:cs typeface="Times New Roman"/>
                      </a:endParaRPr>
                    </a:p>
                  </a:txBody>
                  <a:tcPr marL="68580" marR="68580" marT="0" marB="0"/>
                </a:tc>
                <a:tc gridSpan="2">
                  <a:txBody>
                    <a:bodyPr/>
                    <a:lstStyle/>
                    <a:p>
                      <a:pPr>
                        <a:lnSpc>
                          <a:spcPct val="115000"/>
                        </a:lnSpc>
                        <a:spcAft>
                          <a:spcPts val="1000"/>
                        </a:spcAft>
                      </a:pPr>
                      <a:r>
                        <a:rPr lang="en-US" sz="1400" b="1">
                          <a:solidFill>
                            <a:srgbClr val="002060"/>
                          </a:solidFill>
                          <a:latin typeface="Times New Roman"/>
                          <a:ea typeface="Calibri"/>
                          <a:cs typeface="Times New Roman"/>
                        </a:rPr>
                        <a:t>Milk</a:t>
                      </a:r>
                      <a:endParaRPr lang="en-IN" sz="1400" b="1">
                        <a:solidFill>
                          <a:srgbClr val="002060"/>
                        </a:solidFill>
                        <a:latin typeface="Calibri"/>
                        <a:ea typeface="Calibri"/>
                        <a:cs typeface="Times New Roman"/>
                      </a:endParaRPr>
                    </a:p>
                  </a:txBody>
                  <a:tcPr marL="68580" marR="68580" marT="0" marB="0"/>
                </a:tc>
                <a:tc hMerge="1">
                  <a:txBody>
                    <a:bodyPr/>
                    <a:lstStyle/>
                    <a:p>
                      <a:endParaRPr lang="en-IN"/>
                    </a:p>
                  </a:txBody>
                  <a:tcPr/>
                </a:tc>
                <a:tc gridSpan="3">
                  <a:txBody>
                    <a:bodyPr/>
                    <a:lstStyle/>
                    <a:p>
                      <a:pPr>
                        <a:lnSpc>
                          <a:spcPct val="115000"/>
                        </a:lnSpc>
                        <a:spcAft>
                          <a:spcPts val="1000"/>
                        </a:spcAft>
                      </a:pPr>
                      <a:r>
                        <a:rPr lang="en-US" sz="1400" b="1">
                          <a:solidFill>
                            <a:srgbClr val="002060"/>
                          </a:solidFill>
                          <a:latin typeface="Times New Roman"/>
                          <a:ea typeface="Calibri"/>
                          <a:cs typeface="Times New Roman"/>
                        </a:rPr>
                        <a:t>Yoghurt</a:t>
                      </a:r>
                      <a:endParaRPr lang="en-IN" sz="1400" b="1">
                        <a:solidFill>
                          <a:srgbClr val="002060"/>
                        </a:solidFill>
                        <a:latin typeface="Calibri"/>
                        <a:ea typeface="Calibri"/>
                        <a:cs typeface="Times New Roman"/>
                      </a:endParaRPr>
                    </a:p>
                  </a:txBody>
                  <a:tcPr marL="68580" marR="68580" marT="0" marB="0"/>
                </a:tc>
                <a:tc hMerge="1">
                  <a:txBody>
                    <a:bodyPr/>
                    <a:lstStyle/>
                    <a:p>
                      <a:endParaRPr lang="en-IN"/>
                    </a:p>
                  </a:txBody>
                  <a:tcPr/>
                </a:tc>
                <a:tc hMerge="1">
                  <a:txBody>
                    <a:bodyPr/>
                    <a:lstStyle/>
                    <a:p>
                      <a:endParaRPr lang="en-IN"/>
                    </a:p>
                  </a:txBody>
                  <a:tcPr/>
                </a:tc>
              </a:tr>
              <a:tr h="370840">
                <a:tc>
                  <a:txBody>
                    <a:bodyPr/>
                    <a:lstStyle/>
                    <a:p>
                      <a:pPr>
                        <a:lnSpc>
                          <a:spcPct val="115000"/>
                        </a:lnSpc>
                        <a:spcAft>
                          <a:spcPts val="1000"/>
                        </a:spcAft>
                      </a:pPr>
                      <a:endParaRPr lang="en-US" sz="1400" b="1" dirty="0">
                        <a:solidFill>
                          <a:srgbClr val="002060"/>
                        </a:solidFill>
                        <a:latin typeface="Times New Roman"/>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Whole</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Skim</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Full fat</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Low Fat</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Low fat/fruit</a:t>
                      </a:r>
                      <a:endParaRPr lang="en-IN" sz="1400" b="1">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dirty="0">
                          <a:solidFill>
                            <a:srgbClr val="002060"/>
                          </a:solidFill>
                          <a:latin typeface="Times New Roman"/>
                          <a:ea typeface="Calibri"/>
                          <a:cs typeface="Times New Roman"/>
                        </a:rPr>
                        <a:t>Water</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87.8</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91.1</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81.9</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84.9</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77.0</a:t>
                      </a:r>
                      <a:endParaRPr lang="en-IN" sz="1400" b="1">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dirty="0">
                          <a:solidFill>
                            <a:srgbClr val="002060"/>
                          </a:solidFill>
                          <a:latin typeface="Times New Roman"/>
                          <a:ea typeface="Calibri"/>
                          <a:cs typeface="Times New Roman"/>
                        </a:rPr>
                        <a:t>Energy value(kcal)</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66</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33</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79</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56</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90</a:t>
                      </a:r>
                      <a:endParaRPr lang="en-IN" sz="1400" b="1">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dirty="0">
                          <a:solidFill>
                            <a:srgbClr val="002060"/>
                          </a:solidFill>
                          <a:latin typeface="Times New Roman"/>
                          <a:ea typeface="Calibri"/>
                          <a:cs typeface="Times New Roman"/>
                        </a:rPr>
                        <a:t>Protein(g)</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3.2</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3.3</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5.7</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5.1</a:t>
                      </a:r>
                      <a:endParaRPr lang="en-IN" sz="1400" b="1" dirty="0">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4.1</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Fat(g)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3.9</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0.1</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3.0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0.8</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0.7</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Carbohydrates (g)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4.8</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5.0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7.8</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7.5</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17.9</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Calcium(mg)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115</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120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200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190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150</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Phosphorus(mg)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92</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95</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170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160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120</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Sodium(mg)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55</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55</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80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83</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64</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Pottassium(mg)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140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150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280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250</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210</a:t>
                      </a:r>
                      <a:endParaRPr lang="en-IN" sz="1400" b="1" dirty="0">
                        <a:solidFill>
                          <a:srgbClr val="002060"/>
                        </a:solidFill>
                        <a:latin typeface="Calibri"/>
                        <a:ea typeface="Calibri"/>
                        <a:cs typeface="Times New Roman"/>
                      </a:endParaRPr>
                    </a:p>
                  </a:txBody>
                  <a:tcPr marL="68580" marR="68580" marT="0" marB="0"/>
                </a:tc>
              </a:tr>
              <a:tr h="370840">
                <a:tc>
                  <a:txBody>
                    <a:bodyPr/>
                    <a:lstStyle/>
                    <a:p>
                      <a:pPr>
                        <a:lnSpc>
                          <a:spcPct val="115000"/>
                        </a:lnSpc>
                        <a:spcAft>
                          <a:spcPts val="1000"/>
                        </a:spcAft>
                      </a:pPr>
                      <a:r>
                        <a:rPr lang="en-US" sz="1400" b="1">
                          <a:solidFill>
                            <a:srgbClr val="002060"/>
                          </a:solidFill>
                          <a:latin typeface="Times New Roman"/>
                          <a:ea typeface="Calibri"/>
                          <a:cs typeface="Times New Roman"/>
                        </a:rPr>
                        <a:t>Zinc(mg)</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0.4</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0.4</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0.7</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a:solidFill>
                            <a:srgbClr val="002060"/>
                          </a:solidFill>
                          <a:latin typeface="Times New Roman"/>
                          <a:ea typeface="Calibri"/>
                          <a:cs typeface="Times New Roman"/>
                        </a:rPr>
                        <a:t>0.6</a:t>
                      </a:r>
                      <a:endParaRPr lang="en-IN" sz="1400" b="1">
                        <a:solidFill>
                          <a:srgbClr val="002060"/>
                        </a:solidFill>
                        <a:latin typeface="Calibri"/>
                        <a:ea typeface="Calibri"/>
                        <a:cs typeface="Times New Roman"/>
                      </a:endParaRPr>
                    </a:p>
                  </a:txBody>
                  <a:tcPr marL="68580" marR="68580" marT="0" marB="0"/>
                </a:tc>
                <a:tc>
                  <a:txBody>
                    <a:bodyPr/>
                    <a:lstStyle/>
                    <a:p>
                      <a:pPr>
                        <a:lnSpc>
                          <a:spcPct val="115000"/>
                        </a:lnSpc>
                        <a:spcAft>
                          <a:spcPts val="1000"/>
                        </a:spcAft>
                      </a:pPr>
                      <a:r>
                        <a:rPr lang="en-US" sz="1400" b="1" dirty="0">
                          <a:solidFill>
                            <a:srgbClr val="002060"/>
                          </a:solidFill>
                          <a:latin typeface="Times New Roman"/>
                          <a:ea typeface="Calibri"/>
                          <a:cs typeface="Times New Roman"/>
                        </a:rPr>
                        <a:t>0.5</a:t>
                      </a:r>
                      <a:endParaRPr lang="en-IN" sz="1400" b="1" dirty="0">
                        <a:solidFill>
                          <a:srgbClr val="002060"/>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smtClean="0">
                <a:solidFill>
                  <a:srgbClr val="C00000"/>
                </a:solidFill>
                <a:latin typeface="Times New Roman" pitchFamily="18" charset="0"/>
                <a:cs typeface="Times New Roman" pitchFamily="18" charset="0"/>
              </a:rPr>
              <a:t>Defects in yoghurt and remedies</a:t>
            </a:r>
            <a:endParaRPr lang="en-IN" sz="28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57160" y="1190008"/>
          <a:ext cx="8572560" cy="5096513"/>
        </p:xfrm>
        <a:graphic>
          <a:graphicData uri="http://schemas.openxmlformats.org/drawingml/2006/table">
            <a:tbl>
              <a:tblPr firstRow="1" bandRow="1">
                <a:tableStyleId>{5C22544A-7EE6-4342-B048-85BDC9FD1C3A}</a:tableStyleId>
              </a:tblPr>
              <a:tblGrid>
                <a:gridCol w="2143140"/>
                <a:gridCol w="2143140"/>
                <a:gridCol w="2143140"/>
                <a:gridCol w="2143140"/>
              </a:tblGrid>
              <a:tr h="249905">
                <a:tc>
                  <a:txBody>
                    <a:bodyPr/>
                    <a:lstStyle/>
                    <a:p>
                      <a:pPr>
                        <a:lnSpc>
                          <a:spcPct val="150000"/>
                        </a:lnSpc>
                        <a:spcAft>
                          <a:spcPts val="0"/>
                        </a:spcAft>
                      </a:pPr>
                      <a:r>
                        <a:rPr lang="en-US" sz="1200" b="1" dirty="0">
                          <a:solidFill>
                            <a:srgbClr val="002060"/>
                          </a:solidFill>
                          <a:latin typeface="Times New Roman"/>
                          <a:ea typeface="Calibri"/>
                          <a:cs typeface="Times New Roman"/>
                        </a:rPr>
                        <a:t>Sr. No. </a:t>
                      </a:r>
                      <a:endParaRPr lang="en-IN" sz="1200" b="1"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a:solidFill>
                            <a:srgbClr val="002060"/>
                          </a:solidFill>
                          <a:latin typeface="Times New Roman"/>
                          <a:ea typeface="Calibri"/>
                          <a:cs typeface="Times New Roman"/>
                        </a:rPr>
                        <a:t>Defect </a:t>
                      </a:r>
                      <a:endParaRPr lang="en-IN" sz="1200" b="1">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a:solidFill>
                            <a:srgbClr val="002060"/>
                          </a:solidFill>
                          <a:latin typeface="Times New Roman"/>
                          <a:ea typeface="Calibri"/>
                          <a:cs typeface="Times New Roman"/>
                        </a:rPr>
                        <a:t>Causes </a:t>
                      </a:r>
                      <a:endParaRPr lang="en-IN" sz="1200" b="1">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a:solidFill>
                            <a:srgbClr val="002060"/>
                          </a:solidFill>
                          <a:latin typeface="Times New Roman"/>
                          <a:ea typeface="Calibri"/>
                          <a:cs typeface="Times New Roman"/>
                        </a:rPr>
                        <a:t>Remedies </a:t>
                      </a:r>
                      <a:endParaRPr lang="en-IN" sz="1200" b="1">
                        <a:solidFill>
                          <a:srgbClr val="002060"/>
                        </a:solidFill>
                        <a:latin typeface="Calibri"/>
                        <a:ea typeface="Calibri"/>
                        <a:cs typeface="Times New Roman"/>
                      </a:endParaRPr>
                    </a:p>
                  </a:txBody>
                  <a:tcPr marL="68580" marR="68580" marT="0" marB="0"/>
                </a:tc>
              </a:tr>
              <a:tr h="2179159">
                <a:tc>
                  <a:txBody>
                    <a:bodyPr/>
                    <a:lstStyle/>
                    <a:p>
                      <a:pPr>
                        <a:lnSpc>
                          <a:spcPct val="150000"/>
                        </a:lnSpc>
                        <a:spcAft>
                          <a:spcPts val="0"/>
                        </a:spcAft>
                      </a:pPr>
                      <a:r>
                        <a:rPr lang="en-US" sz="1200" b="1" dirty="0">
                          <a:solidFill>
                            <a:srgbClr val="002060"/>
                          </a:solidFill>
                          <a:latin typeface="Times New Roman"/>
                          <a:ea typeface="Calibri"/>
                          <a:cs typeface="Times New Roman"/>
                        </a:rPr>
                        <a:t>1.</a:t>
                      </a:r>
                      <a:endParaRPr lang="en-IN" sz="1200" b="1"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dirty="0">
                          <a:solidFill>
                            <a:srgbClr val="002060"/>
                          </a:solidFill>
                          <a:latin typeface="Times New Roman"/>
                          <a:ea typeface="Calibri"/>
                          <a:cs typeface="Times New Roman"/>
                        </a:rPr>
                        <a:t>Whey Separation Settled (Separation of Clear liquid at the top          of the product) </a:t>
                      </a:r>
                      <a:endParaRPr lang="en-IN" sz="1200" b="1"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200" b="1" dirty="0">
                          <a:solidFill>
                            <a:srgbClr val="002060"/>
                          </a:solidFill>
                          <a:latin typeface="Times New Roman"/>
                          <a:ea typeface="Calibri"/>
                          <a:cs typeface="Times New Roman"/>
                        </a:rPr>
                        <a:t>Over acidification, mechanical damage to curd, high incubation temperature, law total solids aeration, improper heat treatment of milk etc. </a:t>
                      </a:r>
                      <a:endParaRPr lang="en-IN" sz="1200" b="1"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dirty="0">
                          <a:solidFill>
                            <a:srgbClr val="002060"/>
                          </a:solidFill>
                          <a:latin typeface="Times New Roman"/>
                          <a:ea typeface="Calibri"/>
                          <a:cs typeface="Times New Roman"/>
                        </a:rPr>
                        <a:t>Homogenization, increase total solids (Protein </a:t>
                      </a:r>
                      <a:r>
                        <a:rPr lang="en-US" sz="1200" b="1" dirty="0" err="1">
                          <a:solidFill>
                            <a:srgbClr val="002060"/>
                          </a:solidFill>
                          <a:latin typeface="Times New Roman"/>
                          <a:ea typeface="Calibri"/>
                          <a:cs typeface="Times New Roman"/>
                        </a:rPr>
                        <a:t>contentt</a:t>
                      </a:r>
                      <a:r>
                        <a:rPr lang="en-US" sz="1200" b="1" dirty="0">
                          <a:solidFill>
                            <a:srgbClr val="002060"/>
                          </a:solidFill>
                          <a:latin typeface="Times New Roman"/>
                          <a:ea typeface="Calibri"/>
                          <a:cs typeface="Times New Roman"/>
                        </a:rPr>
                        <a:t>  &gt; 3.5%), adequate heat treatment of milk, low incubation temperature o use of slime production, use of stabilizers et c. </a:t>
                      </a:r>
                      <a:endParaRPr lang="en-IN" sz="1200" b="1" dirty="0">
                        <a:solidFill>
                          <a:srgbClr val="002060"/>
                        </a:solidFill>
                        <a:latin typeface="Calibri"/>
                        <a:ea typeface="Calibri"/>
                        <a:cs typeface="Times New Roman"/>
                      </a:endParaRPr>
                    </a:p>
                  </a:txBody>
                  <a:tcPr marL="68580" marR="68580" marT="0" marB="0"/>
                </a:tc>
              </a:tr>
              <a:tr h="1198996">
                <a:tc>
                  <a:txBody>
                    <a:bodyPr/>
                    <a:lstStyle/>
                    <a:p>
                      <a:pPr>
                        <a:lnSpc>
                          <a:spcPct val="150000"/>
                        </a:lnSpc>
                        <a:spcAft>
                          <a:spcPts val="0"/>
                        </a:spcAft>
                      </a:pPr>
                      <a:r>
                        <a:rPr lang="en-US" sz="1200" b="1">
                          <a:solidFill>
                            <a:srgbClr val="002060"/>
                          </a:solidFill>
                          <a:latin typeface="Times New Roman"/>
                          <a:ea typeface="Calibri"/>
                          <a:cs typeface="Times New Roman"/>
                        </a:rPr>
                        <a:t>2.</a:t>
                      </a:r>
                      <a:endParaRPr lang="en-IN" sz="1200" b="1">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a:solidFill>
                            <a:srgbClr val="002060"/>
                          </a:solidFill>
                          <a:latin typeface="Times New Roman"/>
                          <a:ea typeface="Calibri"/>
                          <a:cs typeface="Times New Roman"/>
                        </a:rPr>
                        <a:t>Sour / High Acid </a:t>
                      </a:r>
                      <a:endParaRPr lang="en-IN" sz="1200" b="1">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200" b="1">
                          <a:solidFill>
                            <a:srgbClr val="002060"/>
                          </a:solidFill>
                          <a:latin typeface="Times New Roman"/>
                          <a:ea typeface="Calibri"/>
                          <a:cs typeface="Times New Roman"/>
                        </a:rPr>
                        <a:t>Over incubation, slow cooling, contamination with wild LAB, improper storage high rate of enoclum </a:t>
                      </a:r>
                      <a:endParaRPr lang="en-IN" sz="1200" b="1">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dirty="0">
                          <a:solidFill>
                            <a:srgbClr val="002060"/>
                          </a:solidFill>
                          <a:latin typeface="Times New Roman"/>
                          <a:ea typeface="Calibri"/>
                          <a:cs typeface="Times New Roman"/>
                        </a:rPr>
                        <a:t> Start early8 cooling, maintain low temperature, use least over acidifying cultures.</a:t>
                      </a:r>
                      <a:endParaRPr lang="en-IN" sz="1200" b="1" dirty="0">
                        <a:solidFill>
                          <a:srgbClr val="002060"/>
                        </a:solidFill>
                        <a:latin typeface="Calibri"/>
                        <a:ea typeface="Calibri"/>
                        <a:cs typeface="Times New Roman"/>
                      </a:endParaRPr>
                    </a:p>
                  </a:txBody>
                  <a:tcPr marL="68580" marR="68580" marT="0" marB="0"/>
                </a:tc>
              </a:tr>
              <a:tr h="1444038">
                <a:tc>
                  <a:txBody>
                    <a:bodyPr/>
                    <a:lstStyle/>
                    <a:p>
                      <a:pPr>
                        <a:lnSpc>
                          <a:spcPct val="150000"/>
                        </a:lnSpc>
                        <a:spcAft>
                          <a:spcPts val="0"/>
                        </a:spcAft>
                      </a:pPr>
                      <a:r>
                        <a:rPr lang="en-US" sz="1200" b="1">
                          <a:solidFill>
                            <a:srgbClr val="002060"/>
                          </a:solidFill>
                          <a:latin typeface="Times New Roman"/>
                          <a:ea typeface="Calibri"/>
                          <a:cs typeface="Times New Roman"/>
                        </a:rPr>
                        <a:t>3.</a:t>
                      </a:r>
                      <a:endParaRPr lang="en-IN" sz="1200" b="1">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a:solidFill>
                            <a:srgbClr val="002060"/>
                          </a:solidFill>
                          <a:latin typeface="Times New Roman"/>
                          <a:ea typeface="Calibri"/>
                          <a:cs typeface="Times New Roman"/>
                        </a:rPr>
                        <a:t>Insipid / Dull </a:t>
                      </a:r>
                      <a:endParaRPr lang="en-IN" sz="1200" b="1">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200" b="1">
                          <a:solidFill>
                            <a:srgbClr val="002060"/>
                          </a:solidFill>
                          <a:latin typeface="Times New Roman"/>
                          <a:ea typeface="Calibri"/>
                          <a:cs typeface="Times New Roman"/>
                        </a:rPr>
                        <a:t>Under incubation, slow culture, too early cooling after incubation, page attack</a:t>
                      </a:r>
                      <a:endParaRPr lang="en-IN" sz="1200" b="1">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200" b="1" dirty="0">
                          <a:solidFill>
                            <a:srgbClr val="002060"/>
                          </a:solidFill>
                          <a:latin typeface="Times New Roman"/>
                          <a:ea typeface="Calibri"/>
                          <a:cs typeface="Times New Roman"/>
                        </a:rPr>
                        <a:t>Incubate till PH &lt;4.6, ensure stapler activity &amp; purity, optimum temp. of incubation, higher rate of inoculation </a:t>
                      </a:r>
                      <a:endParaRPr lang="en-IN" sz="1200" b="1" dirty="0">
                        <a:solidFill>
                          <a:srgbClr val="002060"/>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latin typeface="Times New Roman" pitchFamily="18" charset="0"/>
                <a:cs typeface="Times New Roman" pitchFamily="18" charset="0"/>
              </a:rPr>
              <a:t>Defects in yoghurt and remedies</a:t>
            </a:r>
            <a:endParaRPr lang="en-IN"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957614"/>
        </p:xfrm>
        <a:graphic>
          <a:graphicData uri="http://schemas.openxmlformats.org/drawingml/2006/table">
            <a:tbl>
              <a:tblPr firstRow="1" bandRow="1">
                <a:tableStyleId>{5C22544A-7EE6-4342-B048-85BDC9FD1C3A}</a:tableStyleId>
              </a:tblPr>
              <a:tblGrid>
                <a:gridCol w="2057400"/>
                <a:gridCol w="2057400"/>
                <a:gridCol w="2057400"/>
                <a:gridCol w="2057400"/>
              </a:tblGrid>
              <a:tr h="1109682">
                <a:tc>
                  <a:txBody>
                    <a:bodyPr/>
                    <a:lstStyle/>
                    <a:p>
                      <a:pPr>
                        <a:lnSpc>
                          <a:spcPct val="150000"/>
                        </a:lnSpc>
                        <a:spcAft>
                          <a:spcPts val="0"/>
                        </a:spcAft>
                      </a:pPr>
                      <a:r>
                        <a:rPr lang="en-US" sz="1600" dirty="0">
                          <a:solidFill>
                            <a:srgbClr val="002060"/>
                          </a:solidFill>
                          <a:latin typeface="Times New Roman"/>
                          <a:ea typeface="Calibri"/>
                          <a:cs typeface="Times New Roman"/>
                        </a:rPr>
                        <a:t>4.</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002060"/>
                          </a:solidFill>
                          <a:latin typeface="Times New Roman"/>
                          <a:ea typeface="Calibri"/>
                          <a:cs typeface="Times New Roman"/>
                        </a:rPr>
                        <a:t>Bitter taste / sweet curding </a:t>
                      </a:r>
                      <a:endParaRPr lang="en-IN" sz="16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600" dirty="0">
                          <a:solidFill>
                            <a:srgbClr val="002060"/>
                          </a:solidFill>
                          <a:latin typeface="Times New Roman"/>
                          <a:ea typeface="Calibri"/>
                          <a:cs typeface="Times New Roman"/>
                        </a:rPr>
                        <a:t>Combination by aerobic spore formers </a:t>
                      </a:r>
                      <a:r>
                        <a:rPr lang="en-US" sz="1600" dirty="0" err="1">
                          <a:solidFill>
                            <a:srgbClr val="002060"/>
                          </a:solidFill>
                          <a:latin typeface="Times New Roman"/>
                          <a:ea typeface="Calibri"/>
                          <a:cs typeface="Times New Roman"/>
                        </a:rPr>
                        <a:t>prodeo</a:t>
                      </a:r>
                      <a:r>
                        <a:rPr lang="en-US" sz="1600" dirty="0">
                          <a:solidFill>
                            <a:srgbClr val="002060"/>
                          </a:solidFill>
                          <a:latin typeface="Times New Roman"/>
                          <a:ea typeface="Calibri"/>
                          <a:cs typeface="Times New Roman"/>
                        </a:rPr>
                        <a:t> </a:t>
                      </a:r>
                      <a:r>
                        <a:rPr lang="en-US" sz="1600" dirty="0" err="1">
                          <a:solidFill>
                            <a:srgbClr val="002060"/>
                          </a:solidFill>
                          <a:latin typeface="Times New Roman"/>
                          <a:ea typeface="Calibri"/>
                          <a:cs typeface="Times New Roman"/>
                        </a:rPr>
                        <a:t>lytic</a:t>
                      </a:r>
                      <a:r>
                        <a:rPr lang="en-US" sz="1600" dirty="0">
                          <a:solidFill>
                            <a:srgbClr val="002060"/>
                          </a:solidFill>
                          <a:latin typeface="Times New Roman"/>
                          <a:ea typeface="Calibri"/>
                          <a:cs typeface="Times New Roman"/>
                        </a:rPr>
                        <a:t> action </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err="1">
                          <a:solidFill>
                            <a:srgbClr val="002060"/>
                          </a:solidFill>
                          <a:latin typeface="Times New Roman"/>
                          <a:ea typeface="Calibri"/>
                          <a:cs typeface="Times New Roman"/>
                        </a:rPr>
                        <a:t>Hygenic</a:t>
                      </a:r>
                      <a:r>
                        <a:rPr lang="en-US" sz="1600" dirty="0">
                          <a:solidFill>
                            <a:srgbClr val="002060"/>
                          </a:solidFill>
                          <a:latin typeface="Times New Roman"/>
                          <a:ea typeface="Calibri"/>
                          <a:cs typeface="Times New Roman"/>
                        </a:rPr>
                        <a:t> Care, Sufficient heat treatment of milk </a:t>
                      </a:r>
                      <a:endParaRPr lang="en-IN" sz="1600" dirty="0">
                        <a:solidFill>
                          <a:srgbClr val="002060"/>
                        </a:solidFill>
                        <a:latin typeface="Calibri"/>
                        <a:ea typeface="Calibri"/>
                        <a:cs typeface="Times New Roman"/>
                      </a:endParaRPr>
                    </a:p>
                  </a:txBody>
                  <a:tcPr marL="68580" marR="68580" marT="0" marB="0"/>
                </a:tc>
              </a:tr>
              <a:tr h="1479576">
                <a:tc>
                  <a:txBody>
                    <a:bodyPr/>
                    <a:lstStyle/>
                    <a:p>
                      <a:pPr>
                        <a:lnSpc>
                          <a:spcPct val="150000"/>
                        </a:lnSpc>
                        <a:spcAft>
                          <a:spcPts val="0"/>
                        </a:spcAft>
                      </a:pPr>
                      <a:r>
                        <a:rPr lang="en-US" sz="1600" dirty="0">
                          <a:solidFill>
                            <a:srgbClr val="002060"/>
                          </a:solidFill>
                          <a:latin typeface="Times New Roman"/>
                          <a:ea typeface="Calibri"/>
                          <a:cs typeface="Times New Roman"/>
                        </a:rPr>
                        <a:t> 5.</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002060"/>
                          </a:solidFill>
                          <a:latin typeface="Times New Roman"/>
                          <a:ea typeface="Calibri"/>
                          <a:cs typeface="Times New Roman"/>
                        </a:rPr>
                        <a:t>Gassiness </a:t>
                      </a:r>
                      <a:r>
                        <a:rPr lang="en-US" sz="1600" dirty="0" err="1">
                          <a:solidFill>
                            <a:srgbClr val="002060"/>
                          </a:solidFill>
                          <a:latin typeface="Times New Roman"/>
                          <a:ea typeface="Calibri"/>
                          <a:cs typeface="Times New Roman"/>
                        </a:rPr>
                        <a:t>bulying</a:t>
                      </a:r>
                      <a:r>
                        <a:rPr lang="en-US" sz="1600" dirty="0">
                          <a:solidFill>
                            <a:srgbClr val="002060"/>
                          </a:solidFill>
                          <a:latin typeface="Times New Roman"/>
                          <a:ea typeface="Calibri"/>
                          <a:cs typeface="Times New Roman"/>
                        </a:rPr>
                        <a:t> </a:t>
                      </a:r>
                      <a:endParaRPr lang="en-IN" sz="16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600" dirty="0">
                          <a:solidFill>
                            <a:srgbClr val="002060"/>
                          </a:solidFill>
                          <a:latin typeface="Times New Roman"/>
                          <a:ea typeface="Calibri"/>
                          <a:cs typeface="Times New Roman"/>
                        </a:rPr>
                        <a:t>Growth of contaminates like yeasts, </a:t>
                      </a:r>
                      <a:r>
                        <a:rPr lang="en-US" sz="1600" dirty="0" err="1">
                          <a:solidFill>
                            <a:srgbClr val="002060"/>
                          </a:solidFill>
                          <a:latin typeface="Times New Roman"/>
                          <a:ea typeface="Calibri"/>
                          <a:cs typeface="Times New Roman"/>
                        </a:rPr>
                        <a:t>coliforms</a:t>
                      </a:r>
                      <a:r>
                        <a:rPr lang="en-US" sz="1600" dirty="0">
                          <a:solidFill>
                            <a:srgbClr val="002060"/>
                          </a:solidFill>
                          <a:latin typeface="Times New Roman"/>
                          <a:ea typeface="Calibri"/>
                          <a:cs typeface="Times New Roman"/>
                        </a:rPr>
                        <a:t>  unhygienic conditions, un-refrigerated storage</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002060"/>
                          </a:solidFill>
                          <a:latin typeface="Times New Roman"/>
                          <a:ea typeface="Calibri"/>
                          <a:cs typeface="Times New Roman"/>
                        </a:rPr>
                        <a:t>Prevent contamination, observe hygienic conditions, maintain cold chain </a:t>
                      </a:r>
                      <a:endParaRPr lang="en-IN" sz="1600" dirty="0">
                        <a:solidFill>
                          <a:srgbClr val="002060"/>
                        </a:solidFill>
                        <a:latin typeface="Calibri"/>
                        <a:ea typeface="Calibri"/>
                        <a:cs typeface="Times New Roman"/>
                      </a:endParaRPr>
                    </a:p>
                  </a:txBody>
                  <a:tcPr marL="68580" marR="68580" marT="0" marB="0"/>
                </a:tc>
              </a:tr>
              <a:tr h="739788">
                <a:tc>
                  <a:txBody>
                    <a:bodyPr/>
                    <a:lstStyle/>
                    <a:p>
                      <a:pPr>
                        <a:lnSpc>
                          <a:spcPct val="150000"/>
                        </a:lnSpc>
                        <a:spcAft>
                          <a:spcPts val="0"/>
                        </a:spcAft>
                      </a:pPr>
                      <a:r>
                        <a:rPr lang="en-US" sz="1600">
                          <a:solidFill>
                            <a:srgbClr val="002060"/>
                          </a:solidFill>
                          <a:latin typeface="Times New Roman"/>
                          <a:ea typeface="Calibri"/>
                          <a:cs typeface="Times New Roman"/>
                        </a:rPr>
                        <a:t>6.</a:t>
                      </a:r>
                      <a:endParaRPr lang="en-IN" sz="160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a:solidFill>
                            <a:srgbClr val="002060"/>
                          </a:solidFill>
                          <a:latin typeface="Times New Roman"/>
                          <a:ea typeface="Calibri"/>
                          <a:cs typeface="Times New Roman"/>
                        </a:rPr>
                        <a:t>Yeasty Flavor</a:t>
                      </a:r>
                      <a:endParaRPr lang="en-IN" sz="1600">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600">
                          <a:solidFill>
                            <a:srgbClr val="002060"/>
                          </a:solidFill>
                          <a:latin typeface="Times New Roman"/>
                          <a:ea typeface="Calibri"/>
                          <a:cs typeface="Times New Roman"/>
                        </a:rPr>
                        <a:t>Contamination with yeast and molds </a:t>
                      </a:r>
                      <a:endParaRPr lang="en-IN" sz="160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002060"/>
                          </a:solidFill>
                          <a:latin typeface="Times New Roman"/>
                          <a:ea typeface="Calibri"/>
                          <a:cs typeface="Times New Roman"/>
                        </a:rPr>
                        <a:t>Use strict hygienic practices to avoid contamination. </a:t>
                      </a:r>
                      <a:endParaRPr lang="en-IN" sz="1600" dirty="0">
                        <a:solidFill>
                          <a:srgbClr val="002060"/>
                        </a:solidFill>
                        <a:latin typeface="Calibri"/>
                        <a:ea typeface="Calibri"/>
                        <a:cs typeface="Times New Roman"/>
                      </a:endParaRPr>
                    </a:p>
                  </a:txBody>
                  <a:tcPr marL="68580" marR="68580" marT="0" marB="0"/>
                </a:tc>
              </a:tr>
              <a:tr h="500042">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r h="500042">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latin typeface="Times New Roman" pitchFamily="18" charset="0"/>
                <a:cs typeface="Times New Roman" pitchFamily="18" charset="0"/>
              </a:rPr>
              <a:t>Defects in yoghurt and remedies</a:t>
            </a:r>
            <a:endParaRPr lang="en-IN" dirty="0">
              <a:solidFill>
                <a:srgbClr val="C00000"/>
              </a:solidFill>
            </a:endParaRPr>
          </a:p>
        </p:txBody>
      </p:sp>
      <p:graphicFrame>
        <p:nvGraphicFramePr>
          <p:cNvPr id="4" name="Content Placeholder 3"/>
          <p:cNvGraphicFramePr>
            <a:graphicFrameLocks noGrp="1"/>
          </p:cNvGraphicFramePr>
          <p:nvPr>
            <p:ph idx="1"/>
          </p:nvPr>
        </p:nvGraphicFramePr>
        <p:xfrm>
          <a:off x="457200" y="1745938"/>
          <a:ext cx="8229600" cy="3945128"/>
        </p:xfrm>
        <a:graphic>
          <a:graphicData uri="http://schemas.openxmlformats.org/drawingml/2006/table">
            <a:tbl>
              <a:tblPr firstRow="1" bandRow="1">
                <a:tableStyleId>{5C22544A-7EE6-4342-B048-85BDC9FD1C3A}</a:tableStyleId>
              </a:tblPr>
              <a:tblGrid>
                <a:gridCol w="1685908"/>
                <a:gridCol w="2000264"/>
                <a:gridCol w="2486028"/>
                <a:gridCol w="2057400"/>
              </a:tblGrid>
              <a:tr h="370840">
                <a:tc>
                  <a:txBody>
                    <a:bodyPr/>
                    <a:lstStyle/>
                    <a:p>
                      <a:pPr>
                        <a:lnSpc>
                          <a:spcPct val="150000"/>
                        </a:lnSpc>
                        <a:spcAft>
                          <a:spcPts val="0"/>
                        </a:spcAft>
                      </a:pPr>
                      <a:r>
                        <a:rPr lang="en-US" sz="1600" dirty="0">
                          <a:solidFill>
                            <a:srgbClr val="002060"/>
                          </a:solidFill>
                          <a:latin typeface="Times New Roman"/>
                          <a:ea typeface="Calibri"/>
                          <a:cs typeface="Times New Roman"/>
                        </a:rPr>
                        <a:t>7.</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err="1">
                          <a:solidFill>
                            <a:srgbClr val="FFFF00"/>
                          </a:solidFill>
                          <a:latin typeface="Times New Roman"/>
                          <a:ea typeface="Calibri"/>
                          <a:cs typeface="Times New Roman"/>
                        </a:rPr>
                        <a:t>Ropiness</a:t>
                      </a:r>
                      <a:r>
                        <a:rPr lang="en-US" sz="1600" dirty="0">
                          <a:solidFill>
                            <a:srgbClr val="FFFF00"/>
                          </a:solidFill>
                          <a:latin typeface="Times New Roman"/>
                          <a:ea typeface="Calibri"/>
                          <a:cs typeface="Times New Roman"/>
                        </a:rPr>
                        <a:t>/ sliminess </a:t>
                      </a:r>
                      <a:endParaRPr lang="en-IN" sz="1600" dirty="0">
                        <a:solidFill>
                          <a:srgbClr val="FFFF0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600" dirty="0">
                          <a:solidFill>
                            <a:srgbClr val="FFFF00"/>
                          </a:solidFill>
                          <a:latin typeface="Times New Roman"/>
                          <a:ea typeface="Calibri"/>
                          <a:cs typeface="Times New Roman"/>
                        </a:rPr>
                        <a:t>Slime producing micro contaminants, too low temperature of incubation too high concentration of stabilizers </a:t>
                      </a:r>
                      <a:endParaRPr lang="en-IN" sz="1600" dirty="0">
                        <a:solidFill>
                          <a:srgbClr val="FFFF0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FFFF00"/>
                          </a:solidFill>
                          <a:latin typeface="Times New Roman"/>
                          <a:ea typeface="Calibri"/>
                          <a:cs typeface="Times New Roman"/>
                        </a:rPr>
                        <a:t>Use appropriate incubation temp. Prevent contamination with slime produces low level of stabilizers. </a:t>
                      </a:r>
                      <a:endParaRPr lang="en-IN" sz="1600" dirty="0">
                        <a:solidFill>
                          <a:srgbClr val="FFFF00"/>
                        </a:solidFill>
                        <a:latin typeface="Calibri"/>
                        <a:ea typeface="Calibri"/>
                        <a:cs typeface="Times New Roman"/>
                      </a:endParaRPr>
                    </a:p>
                  </a:txBody>
                  <a:tcPr marL="68580" marR="68580" marT="0" marB="0"/>
                </a:tc>
              </a:tr>
              <a:tr h="370840">
                <a:tc>
                  <a:txBody>
                    <a:bodyPr/>
                    <a:lstStyle/>
                    <a:p>
                      <a:pPr>
                        <a:lnSpc>
                          <a:spcPct val="150000"/>
                        </a:lnSpc>
                        <a:spcAft>
                          <a:spcPts val="0"/>
                        </a:spcAft>
                      </a:pPr>
                      <a:r>
                        <a:rPr lang="en-US" sz="1600" dirty="0">
                          <a:solidFill>
                            <a:srgbClr val="002060"/>
                          </a:solidFill>
                          <a:latin typeface="Times New Roman"/>
                          <a:ea typeface="Calibri"/>
                          <a:cs typeface="Times New Roman"/>
                        </a:rPr>
                        <a:t>8.</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002060"/>
                          </a:solidFill>
                          <a:latin typeface="Times New Roman"/>
                          <a:ea typeface="Calibri"/>
                          <a:cs typeface="Times New Roman"/>
                        </a:rPr>
                        <a:t>Rancid / oxidized stale </a:t>
                      </a:r>
                      <a:endParaRPr lang="en-IN" sz="1600" dirty="0">
                        <a:solidFill>
                          <a:srgbClr val="002060"/>
                        </a:solidFill>
                        <a:latin typeface="Calibri"/>
                        <a:ea typeface="Calibri"/>
                        <a:cs typeface="Times New Roman"/>
                      </a:endParaRPr>
                    </a:p>
                  </a:txBody>
                  <a:tcPr marL="68580" marR="68580" marT="0" marB="0"/>
                </a:tc>
                <a:tc>
                  <a:txBody>
                    <a:bodyPr/>
                    <a:lstStyle/>
                    <a:p>
                      <a:pPr algn="just">
                        <a:lnSpc>
                          <a:spcPct val="150000"/>
                        </a:lnSpc>
                        <a:spcAft>
                          <a:spcPts val="0"/>
                        </a:spcAft>
                      </a:pPr>
                      <a:r>
                        <a:rPr lang="en-US" sz="1600" dirty="0">
                          <a:solidFill>
                            <a:srgbClr val="002060"/>
                          </a:solidFill>
                          <a:latin typeface="Times New Roman"/>
                          <a:ea typeface="Calibri"/>
                          <a:cs typeface="Times New Roman"/>
                        </a:rPr>
                        <a:t>Improper storage, contamination with fat degraders exposure to light </a:t>
                      </a:r>
                      <a:endParaRPr lang="en-IN" sz="1600" dirty="0">
                        <a:solidFill>
                          <a:srgbClr val="002060"/>
                        </a:solidFill>
                        <a:latin typeface="Calibri"/>
                        <a:ea typeface="Calibri"/>
                        <a:cs typeface="Times New Roman"/>
                      </a:endParaRPr>
                    </a:p>
                  </a:txBody>
                  <a:tcPr marL="68580" marR="68580" marT="0" marB="0"/>
                </a:tc>
                <a:tc>
                  <a:txBody>
                    <a:bodyPr/>
                    <a:lstStyle/>
                    <a:p>
                      <a:pPr>
                        <a:lnSpc>
                          <a:spcPct val="150000"/>
                        </a:lnSpc>
                        <a:spcAft>
                          <a:spcPts val="0"/>
                        </a:spcAft>
                      </a:pPr>
                      <a:r>
                        <a:rPr lang="en-US" sz="1600" dirty="0">
                          <a:solidFill>
                            <a:srgbClr val="002060"/>
                          </a:solidFill>
                          <a:latin typeface="Times New Roman"/>
                          <a:ea typeface="Calibri"/>
                          <a:cs typeface="Times New Roman"/>
                        </a:rPr>
                        <a:t>Prevent contamination with biolytic organism prevent light exposure, low  temperature storage </a:t>
                      </a:r>
                      <a:endParaRPr lang="en-IN" sz="1600" dirty="0">
                        <a:solidFill>
                          <a:srgbClr val="002060"/>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C00000"/>
                </a:solidFill>
                <a:latin typeface="Times New Roman" pitchFamily="18" charset="0"/>
                <a:cs typeface="Times New Roman" pitchFamily="18" charset="0"/>
              </a:rPr>
              <a:t>Applications of yoghurt for therapeutic benefits are listed below.</a:t>
            </a:r>
            <a:endParaRPr lang="en-IN" sz="24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sz="2900" b="1" dirty="0" smtClean="0">
                <a:solidFill>
                  <a:srgbClr val="002060"/>
                </a:solidFill>
                <a:latin typeface="Times New Roman" pitchFamily="18" charset="0"/>
                <a:cs typeface="Times New Roman" pitchFamily="18" charset="0"/>
              </a:rPr>
              <a:t>Applications of yoghurt for therapeutic benefits are listed </a:t>
            </a:r>
            <a:r>
              <a:rPr lang="en-US" sz="2900" b="1" dirty="0" smtClean="0">
                <a:solidFill>
                  <a:srgbClr val="002060"/>
                </a:solidFill>
                <a:latin typeface="Times New Roman" pitchFamily="18" charset="0"/>
                <a:cs typeface="Times New Roman" pitchFamily="18" charset="0"/>
              </a:rPr>
              <a:t>below.</a:t>
            </a:r>
            <a:endParaRPr lang="en-US" sz="2900" dirty="0" smtClean="0">
              <a:solidFill>
                <a:srgbClr val="002060"/>
              </a:solidFill>
              <a:latin typeface="Times New Roman" pitchFamily="18" charset="0"/>
              <a:cs typeface="Times New Roman" pitchFamily="18" charset="0"/>
            </a:endParaRPr>
          </a:p>
          <a:p>
            <a:pPr>
              <a:buFont typeface="Wingdings" pitchFamily="2" charset="2"/>
              <a:buChar char="Ø"/>
            </a:pPr>
            <a:r>
              <a:rPr lang="en-US" sz="2900" dirty="0" smtClean="0">
                <a:solidFill>
                  <a:srgbClr val="002060"/>
                </a:solidFill>
                <a:latin typeface="Times New Roman" pitchFamily="18" charset="0"/>
                <a:cs typeface="Times New Roman" pitchFamily="18" charset="0"/>
              </a:rPr>
              <a:t>Used </a:t>
            </a:r>
            <a:r>
              <a:rPr lang="en-US" sz="2900" dirty="0" smtClean="0">
                <a:solidFill>
                  <a:srgbClr val="002060"/>
                </a:solidFill>
                <a:latin typeface="Times New Roman" pitchFamily="18" charset="0"/>
                <a:cs typeface="Times New Roman" pitchFamily="18" charset="0"/>
              </a:rPr>
              <a:t>as therapeutic agents in gastro-intestinal disorders: Yoghurt flora is known to inhibit several food spoilage organisms and intestinal pathogens due to presence of several inhibitory substance and low </a:t>
            </a:r>
            <a:r>
              <a:rPr lang="en-US" sz="2900" dirty="0" err="1" smtClean="0">
                <a:solidFill>
                  <a:srgbClr val="002060"/>
                </a:solidFill>
                <a:latin typeface="Times New Roman" pitchFamily="18" charset="0"/>
                <a:cs typeface="Times New Roman" pitchFamily="18" charset="0"/>
              </a:rPr>
              <a:t>pH.</a:t>
            </a:r>
            <a:r>
              <a:rPr lang="en-US" sz="2900" dirty="0" smtClean="0">
                <a:solidFill>
                  <a:srgbClr val="002060"/>
                </a:solidFill>
                <a:latin typeface="Times New Roman" pitchFamily="18" charset="0"/>
                <a:cs typeface="Times New Roman" pitchFamily="18" charset="0"/>
              </a:rPr>
              <a:t> </a:t>
            </a:r>
            <a:r>
              <a:rPr lang="en-US" sz="2900" dirty="0" smtClean="0">
                <a:solidFill>
                  <a:srgbClr val="002060"/>
                </a:solidFill>
                <a:latin typeface="Times New Roman" pitchFamily="18" charset="0"/>
                <a:cs typeface="Times New Roman" pitchFamily="18" charset="0"/>
              </a:rPr>
              <a:t>This </a:t>
            </a:r>
            <a:r>
              <a:rPr lang="en-US" sz="2900" dirty="0" smtClean="0">
                <a:solidFill>
                  <a:srgbClr val="002060"/>
                </a:solidFill>
                <a:latin typeface="Times New Roman" pitchFamily="18" charset="0"/>
                <a:cs typeface="Times New Roman" pitchFamily="18" charset="0"/>
              </a:rPr>
              <a:t>helps in prevention of infections and control of several gastro-intestinal tract illness including diarrhea and </a:t>
            </a:r>
            <a:r>
              <a:rPr lang="en-US" sz="2900" dirty="0" smtClean="0">
                <a:solidFill>
                  <a:srgbClr val="002060"/>
                </a:solidFill>
                <a:latin typeface="Times New Roman" pitchFamily="18" charset="0"/>
                <a:cs typeface="Times New Roman" pitchFamily="18" charset="0"/>
              </a:rPr>
              <a:t>constipation.</a:t>
            </a:r>
            <a:endParaRPr lang="en-IN" sz="2900" dirty="0" smtClean="0">
              <a:solidFill>
                <a:srgbClr val="002060"/>
              </a:solidFill>
              <a:latin typeface="Times New Roman" pitchFamily="18" charset="0"/>
              <a:cs typeface="Times New Roman" pitchFamily="18" charset="0"/>
            </a:endParaRPr>
          </a:p>
          <a:p>
            <a:pPr>
              <a:buFont typeface="Wingdings" pitchFamily="2" charset="2"/>
              <a:buChar char="Ø"/>
            </a:pPr>
            <a:r>
              <a:rPr lang="en-US" sz="2900" dirty="0" smtClean="0">
                <a:solidFill>
                  <a:srgbClr val="002060"/>
                </a:solidFill>
                <a:latin typeface="Times New Roman" pitchFamily="18" charset="0"/>
                <a:cs typeface="Times New Roman" pitchFamily="18" charset="0"/>
              </a:rPr>
              <a:t>Can </a:t>
            </a:r>
            <a:r>
              <a:rPr lang="en-US" sz="2900" dirty="0" smtClean="0">
                <a:solidFill>
                  <a:srgbClr val="002060"/>
                </a:solidFill>
                <a:latin typeface="Times New Roman" pitchFamily="18" charset="0"/>
                <a:cs typeface="Times New Roman" pitchFamily="18" charset="0"/>
              </a:rPr>
              <a:t>be digested by lactose intolerant people: Yoghurt has lower lactose due to fermentation and it also provides lactase from </a:t>
            </a:r>
            <a:r>
              <a:rPr lang="en-US" sz="2900" dirty="0" err="1" smtClean="0">
                <a:solidFill>
                  <a:srgbClr val="002060"/>
                </a:solidFill>
                <a:latin typeface="Times New Roman" pitchFamily="18" charset="0"/>
                <a:cs typeface="Times New Roman" pitchFamily="18" charset="0"/>
              </a:rPr>
              <a:t>autolysed</a:t>
            </a:r>
            <a:r>
              <a:rPr lang="en-US" sz="2900" dirty="0" smtClean="0">
                <a:solidFill>
                  <a:srgbClr val="002060"/>
                </a:solidFill>
                <a:latin typeface="Times New Roman" pitchFamily="18" charset="0"/>
                <a:cs typeface="Times New Roman" pitchFamily="18" charset="0"/>
              </a:rPr>
              <a:t> bacteria in gut and hence it helps in digestion of </a:t>
            </a:r>
            <a:r>
              <a:rPr lang="en-US" sz="2900" dirty="0" smtClean="0">
                <a:solidFill>
                  <a:srgbClr val="002060"/>
                </a:solidFill>
                <a:latin typeface="Times New Roman" pitchFamily="18" charset="0"/>
                <a:cs typeface="Times New Roman" pitchFamily="18" charset="0"/>
              </a:rPr>
              <a:t>lactose.</a:t>
            </a:r>
            <a:endParaRPr lang="en-IN" sz="2900" dirty="0" smtClean="0">
              <a:solidFill>
                <a:srgbClr val="002060"/>
              </a:solidFill>
              <a:latin typeface="Times New Roman" pitchFamily="18" charset="0"/>
              <a:cs typeface="Times New Roman" pitchFamily="18" charset="0"/>
            </a:endParaRPr>
          </a:p>
          <a:p>
            <a:pPr>
              <a:buFont typeface="Wingdings" pitchFamily="2" charset="2"/>
              <a:buChar char="Ø"/>
            </a:pPr>
            <a:r>
              <a:rPr lang="en-US" sz="2900" dirty="0" smtClean="0">
                <a:solidFill>
                  <a:srgbClr val="002060"/>
                </a:solidFill>
                <a:latin typeface="Times New Roman" pitchFamily="18" charset="0"/>
                <a:cs typeface="Times New Roman" pitchFamily="18" charset="0"/>
              </a:rPr>
              <a:t>May </a:t>
            </a:r>
            <a:r>
              <a:rPr lang="en-US" sz="2900" dirty="0" smtClean="0">
                <a:solidFill>
                  <a:srgbClr val="002060"/>
                </a:solidFill>
                <a:latin typeface="Times New Roman" pitchFamily="18" charset="0"/>
                <a:cs typeface="Times New Roman" pitchFamily="18" charset="0"/>
              </a:rPr>
              <a:t>have </a:t>
            </a:r>
            <a:r>
              <a:rPr lang="en-US" sz="2900" dirty="0" err="1" smtClean="0">
                <a:solidFill>
                  <a:srgbClr val="002060"/>
                </a:solidFill>
                <a:latin typeface="Times New Roman" pitchFamily="18" charset="0"/>
                <a:cs typeface="Times New Roman" pitchFamily="18" charset="0"/>
              </a:rPr>
              <a:t>hypocholesterolemic</a:t>
            </a:r>
            <a:r>
              <a:rPr lang="en-US" sz="2900" dirty="0" smtClean="0">
                <a:solidFill>
                  <a:srgbClr val="002060"/>
                </a:solidFill>
                <a:latin typeface="Times New Roman" pitchFamily="18" charset="0"/>
                <a:cs typeface="Times New Roman" pitchFamily="18" charset="0"/>
              </a:rPr>
              <a:t> activity: There are some reports that yoghurt flora can reduce cholesterol in the body by different mechanisms. This can help in reducing the risk of heart diseases.</a:t>
            </a:r>
            <a:endParaRPr lang="en-IN" sz="2900" dirty="0" smtClean="0">
              <a:solidFill>
                <a:srgbClr val="002060"/>
              </a:solidFill>
              <a:latin typeface="Times New Roman" pitchFamily="18" charset="0"/>
              <a:cs typeface="Times New Roman" pitchFamily="18" charset="0"/>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1083</Words>
  <Application>Microsoft Office PowerPoint</Application>
  <PresentationFormat>On-screen Show (4:3)</PresentationFormat>
  <Paragraphs>148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Post production processing of yoghurt into various types, Biochemistry of yoghurt </vt:lpstr>
      <vt:lpstr>Post production processing of yoghurt into various types, Biochemistry of yoghurt </vt:lpstr>
      <vt:lpstr> Types of Probiotic Yoghurts</vt:lpstr>
      <vt:lpstr>Nutritional facts of Yoghurt/100 gm</vt:lpstr>
      <vt:lpstr>Defects in yoghurt and remedies</vt:lpstr>
      <vt:lpstr>Defects in yoghurt and remedies</vt:lpstr>
      <vt:lpstr>Defects in yoghurt and remedies</vt:lpstr>
      <vt:lpstr>Applications of yoghurt for therapeutic benefits are listed below.</vt:lpstr>
      <vt:lpstr>Applications of yoghurt for therapeutic benefits are listed below.</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5</cp:revision>
  <dcterms:created xsi:type="dcterms:W3CDTF">2020-05-08T19:08:54Z</dcterms:created>
  <dcterms:modified xsi:type="dcterms:W3CDTF">2020-05-08T19:54:03Z</dcterms:modified>
</cp:coreProperties>
</file>