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9" r:id="rId4"/>
    <p:sldId id="340" r:id="rId5"/>
    <p:sldId id="342" r:id="rId6"/>
    <p:sldId id="343" r:id="rId7"/>
    <p:sldId id="344" r:id="rId8"/>
    <p:sldId id="345" r:id="rId9"/>
    <p:sldId id="346" r:id="rId10"/>
    <p:sldId id="347" r:id="rId11"/>
    <p:sldId id="348" r:id="rId12"/>
    <p:sldId id="341" r:id="rId13"/>
    <p:sldId id="350" r:id="rId14"/>
    <p:sldId id="338" r:id="rId15"/>
    <p:sldId id="349" r:id="rId16"/>
    <p:sldId id="303" r:id="rId1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609600"/>
            <a:ext cx="7315200" cy="2286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057400"/>
          </a:xfrm>
        </p:spPr>
        <p:txBody>
          <a:bodyPr/>
          <a:lstStyle/>
          <a:p>
            <a:pPr eaLnBrk="1" hangingPunct="1">
              <a:defRPr/>
            </a:pPr>
            <a:r>
              <a:rPr lang="en-US" b="1" dirty="0" smtClean="0">
                <a:solidFill>
                  <a:srgbClr val="FF0000"/>
                </a:solidFill>
              </a:rPr>
              <a:t/>
            </a:r>
            <a:br>
              <a:rPr lang="en-US" b="1" dirty="0" smtClean="0">
                <a:solidFill>
                  <a:srgbClr val="FF0000"/>
                </a:solidFill>
              </a:rPr>
            </a:br>
            <a:r>
              <a:rPr lang="en-IN" sz="4000" b="1" dirty="0" smtClean="0">
                <a:solidFill>
                  <a:srgbClr val="FF0000"/>
                </a:solidFill>
              </a:rPr>
              <a:t>UHT Milk Packaging Machine</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Dairy Process</a:t>
            </a:r>
            <a:r>
              <a:rPr lang="en-US" sz="2800" b="1" dirty="0" smtClean="0">
                <a:solidFill>
                  <a:srgbClr val="FF0000"/>
                </a:solidFill>
              </a:rPr>
              <a:t> </a:t>
            </a:r>
            <a:r>
              <a:rPr lang="en-US" sz="2800" b="1" dirty="0" smtClean="0">
                <a:solidFill>
                  <a:srgbClr val="FF0000"/>
                </a:solidFill>
              </a:rPr>
              <a:t>Engineering (DTE </a:t>
            </a:r>
            <a:r>
              <a:rPr lang="en-US" sz="2800" b="1" dirty="0" smtClean="0">
                <a:solidFill>
                  <a:srgbClr val="FF0000"/>
                </a:solidFill>
              </a:rPr>
              <a:t>-</a:t>
            </a:r>
            <a:r>
              <a:rPr lang="en-US" sz="2800" b="1" dirty="0" smtClean="0">
                <a:solidFill>
                  <a:srgbClr val="FF0000"/>
                </a:solidFill>
              </a:rPr>
              <a:t>212</a:t>
            </a:r>
            <a:r>
              <a:rPr lang="en-US" sz="2800" b="1" dirty="0" smtClean="0">
                <a:solidFill>
                  <a:srgbClr val="FF0000"/>
                </a:solidFill>
              </a:rPr>
              <a:t>)</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C00000"/>
                </a:solidFill>
              </a:rPr>
              <a:t>Service Unit</a:t>
            </a:r>
            <a:endParaRPr lang="en-US" sz="3200" b="1" dirty="0">
              <a:solidFill>
                <a:srgbClr val="C00000"/>
              </a:solidFill>
            </a:endParaRPr>
          </a:p>
        </p:txBody>
      </p:sp>
      <p:sp>
        <p:nvSpPr>
          <p:cNvPr id="3" name="Content Placeholder 2"/>
          <p:cNvSpPr>
            <a:spLocks noGrp="1"/>
          </p:cNvSpPr>
          <p:nvPr>
            <p:ph idx="1"/>
          </p:nvPr>
        </p:nvSpPr>
        <p:spPr>
          <a:xfrm>
            <a:off x="457200" y="1066800"/>
            <a:ext cx="8229600" cy="5059363"/>
          </a:xfrm>
        </p:spPr>
        <p:txBody>
          <a:bodyPr/>
          <a:lstStyle/>
          <a:p>
            <a:pPr>
              <a:buFont typeface="Wingdings" pitchFamily="2" charset="2"/>
              <a:buChar char="Ø"/>
            </a:pPr>
            <a:r>
              <a:rPr lang="en-US" sz="2400" b="1" dirty="0" smtClean="0">
                <a:solidFill>
                  <a:srgbClr val="002060"/>
                </a:solidFill>
              </a:rPr>
              <a:t>Service </a:t>
            </a:r>
            <a:r>
              <a:rPr lang="en-US" sz="2400" b="1" dirty="0" smtClean="0">
                <a:solidFill>
                  <a:srgbClr val="002060"/>
                </a:solidFill>
              </a:rPr>
              <a:t>unit: </a:t>
            </a:r>
            <a:r>
              <a:rPr lang="en-US" sz="2400" dirty="0" smtClean="0">
                <a:solidFill>
                  <a:srgbClr val="002060"/>
                </a:solidFill>
              </a:rPr>
              <a:t>The service unit includes parts and supply systems needed for the machine function, for example</a:t>
            </a:r>
            <a:r>
              <a:rPr lang="en-US" sz="2400" dirty="0" smtClean="0">
                <a:solidFill>
                  <a:srgbClr val="002060"/>
                </a:solidFill>
              </a:rPr>
              <a:t>:</a:t>
            </a:r>
            <a:endParaRPr lang="en-US" sz="2400" dirty="0" smtClean="0">
              <a:solidFill>
                <a:srgbClr val="002060"/>
              </a:solidFill>
            </a:endParaRPr>
          </a:p>
          <a:p>
            <a:pPr>
              <a:buNone/>
            </a:pPr>
            <a:r>
              <a:rPr lang="en-US" sz="2400" dirty="0" smtClean="0">
                <a:solidFill>
                  <a:srgbClr val="002060"/>
                </a:solidFill>
              </a:rPr>
              <a:t>    ● </a:t>
            </a:r>
            <a:r>
              <a:rPr lang="en-US" sz="2400" dirty="0" smtClean="0">
                <a:solidFill>
                  <a:srgbClr val="002060"/>
                </a:solidFill>
              </a:rPr>
              <a:t>Water and air system</a:t>
            </a:r>
            <a:br>
              <a:rPr lang="en-US" sz="2400" dirty="0" smtClean="0">
                <a:solidFill>
                  <a:srgbClr val="002060"/>
                </a:solidFill>
              </a:rPr>
            </a:br>
            <a:r>
              <a:rPr lang="en-US" sz="2400" dirty="0" smtClean="0">
                <a:solidFill>
                  <a:srgbClr val="002060"/>
                </a:solidFill>
              </a:rPr>
              <a:t>● Lubrication and hydraulic oil system</a:t>
            </a:r>
            <a:br>
              <a:rPr lang="en-US" sz="2400" dirty="0" smtClean="0">
                <a:solidFill>
                  <a:srgbClr val="002060"/>
                </a:solidFill>
              </a:rPr>
            </a:br>
            <a:r>
              <a:rPr lang="en-US" sz="2400" dirty="0" smtClean="0">
                <a:solidFill>
                  <a:srgbClr val="002060"/>
                </a:solidFill>
              </a:rPr>
              <a:t>● Pneumatic and peroxide </a:t>
            </a:r>
            <a:r>
              <a:rPr lang="en-US" sz="2400" dirty="0" smtClean="0">
                <a:solidFill>
                  <a:srgbClr val="002060"/>
                </a:solidFill>
              </a:rPr>
              <a:t>systems</a:t>
            </a:r>
          </a:p>
          <a:p>
            <a:pPr>
              <a:buNone/>
            </a:pPr>
            <a:endParaRPr lang="en-US" sz="2400" dirty="0" smtClean="0">
              <a:solidFill>
                <a:srgbClr val="0070C0"/>
              </a:solidFill>
            </a:endParaRPr>
          </a:p>
          <a:p>
            <a:pPr>
              <a:buFont typeface="Wingdings" pitchFamily="2" charset="2"/>
              <a:buChar char="Ø"/>
            </a:pPr>
            <a:r>
              <a:rPr lang="en-US" sz="2400" b="1" dirty="0" smtClean="0">
                <a:solidFill>
                  <a:srgbClr val="FF0000"/>
                </a:solidFill>
              </a:rPr>
              <a:t>Drive </a:t>
            </a:r>
            <a:r>
              <a:rPr lang="en-US" sz="2400" b="1" dirty="0" smtClean="0">
                <a:solidFill>
                  <a:srgbClr val="FF0000"/>
                </a:solidFill>
              </a:rPr>
              <a:t>system:</a:t>
            </a:r>
            <a:r>
              <a:rPr lang="en-US" sz="2400" dirty="0" smtClean="0">
                <a:solidFill>
                  <a:srgbClr val="FF0000"/>
                </a:solidFill>
              </a:rPr>
              <a:t> The drive system includes motor, gear and cam. These parts run the jaw system and also the final folder on certain machines.</a:t>
            </a:r>
            <a:r>
              <a:rPr lang="en-US" b="1" dirty="0" smtClean="0">
                <a:solidFill>
                  <a:srgbClr val="FF0000"/>
                </a:solidFill>
              </a:rPr>
              <a:t/>
            </a:r>
            <a:br>
              <a:rPr lang="en-US" b="1" dirty="0" smtClean="0">
                <a:solidFill>
                  <a:srgbClr val="FF0000"/>
                </a:solidFill>
              </a:rPr>
            </a:br>
            <a:endParaRPr lang="en-US" dirty="0" smtClean="0">
              <a:solidFill>
                <a:srgbClr val="FF0000"/>
              </a:solidFill>
            </a:endParaRPr>
          </a:p>
          <a:p>
            <a:pPr>
              <a:buNone/>
            </a:pPr>
            <a:endParaRPr lang="en-US"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C00000"/>
                </a:solidFill>
              </a:rPr>
              <a:t>Tetra Brick Aseptic Machine</a:t>
            </a:r>
            <a:endParaRPr lang="en-US" sz="2800" b="1" dirty="0">
              <a:solidFill>
                <a:srgbClr val="C00000"/>
              </a:solidFill>
            </a:endParaRPr>
          </a:p>
        </p:txBody>
      </p:sp>
      <p:pic>
        <p:nvPicPr>
          <p:cNvPr id="3074" name="Picture 2" descr="C:\Users\jhangir\Desktop\packing uht.jpg"/>
          <p:cNvPicPr>
            <a:picLocks noGrp="1" noChangeAspect="1" noChangeArrowheads="1"/>
          </p:cNvPicPr>
          <p:nvPr>
            <p:ph idx="1"/>
          </p:nvPr>
        </p:nvPicPr>
        <p:blipFill>
          <a:blip r:embed="rId2"/>
          <a:srcRect/>
          <a:stretch>
            <a:fillRect/>
          </a:stretch>
        </p:blipFill>
        <p:spPr bwMode="auto">
          <a:xfrm>
            <a:off x="2281237" y="1262856"/>
            <a:ext cx="4581525" cy="45148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t>Tetra Pak TBA/19 Aseptic Filling Machine</a:t>
            </a:r>
            <a:endParaRPr lang="en-US" sz="2800" b="1" dirty="0"/>
          </a:p>
        </p:txBody>
      </p:sp>
      <p:pic>
        <p:nvPicPr>
          <p:cNvPr id="2050" name="Picture 2" descr="C:\Users\jhangir\Desktop\Dweck uht 200 ml machine.jpg"/>
          <p:cNvPicPr>
            <a:picLocks noGrp="1" noChangeAspect="1" noChangeArrowheads="1"/>
          </p:cNvPicPr>
          <p:nvPr>
            <p:ph idx="1"/>
          </p:nvPr>
        </p:nvPicPr>
        <p:blipFill>
          <a:blip r:embed="rId2"/>
          <a:srcRect/>
          <a:stretch>
            <a:fillRect/>
          </a:stretch>
        </p:blipFill>
        <p:spPr bwMode="auto">
          <a:xfrm>
            <a:off x="1676400" y="1600200"/>
            <a:ext cx="6096000" cy="45259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Tetra Pak TR/28 Filling Machine</a:t>
            </a:r>
            <a:endParaRPr lang="en-US" sz="2800" b="1" dirty="0">
              <a:solidFill>
                <a:srgbClr val="FF0000"/>
              </a:solidFill>
            </a:endParaRPr>
          </a:p>
        </p:txBody>
      </p:sp>
      <p:pic>
        <p:nvPicPr>
          <p:cNvPr id="7170" name="Picture 2" descr="C:\Users\jhangir\Desktop\Tetra Pak TR 28 Filling Machine.jpg"/>
          <p:cNvPicPr>
            <a:picLocks noGrp="1" noChangeAspect="1" noChangeArrowheads="1"/>
          </p:cNvPicPr>
          <p:nvPr>
            <p:ph idx="1"/>
          </p:nvPr>
        </p:nvPicPr>
        <p:blipFill>
          <a:blip r:embed="rId2"/>
          <a:srcRect/>
          <a:stretch>
            <a:fillRect/>
          </a:stretch>
        </p:blipFill>
        <p:spPr bwMode="auto">
          <a:xfrm>
            <a:off x="1905000" y="1524000"/>
            <a:ext cx="5791200" cy="3429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Package Terminology</a:t>
            </a:r>
            <a:endParaRPr lang="en-US" sz="2800" b="1" dirty="0">
              <a:solidFill>
                <a:srgbClr val="FF0000"/>
              </a:solidFill>
            </a:endParaRPr>
          </a:p>
        </p:txBody>
      </p:sp>
      <p:sp>
        <p:nvSpPr>
          <p:cNvPr id="3" name="Content Placeholder 2"/>
          <p:cNvSpPr>
            <a:spLocks noGrp="1"/>
          </p:cNvSpPr>
          <p:nvPr>
            <p:ph idx="1"/>
          </p:nvPr>
        </p:nvSpPr>
        <p:spPr>
          <a:xfrm>
            <a:off x="228600" y="838200"/>
            <a:ext cx="8458200" cy="5715000"/>
          </a:xfrm>
        </p:spPr>
        <p:txBody>
          <a:bodyPr/>
          <a:lstStyle/>
          <a:p>
            <a:pPr algn="just">
              <a:buFont typeface="Wingdings" pitchFamily="2" charset="2"/>
              <a:buChar char="Ø"/>
            </a:pPr>
            <a:r>
              <a:rPr lang="en-US" sz="2000" b="1" dirty="0" smtClean="0">
                <a:solidFill>
                  <a:srgbClr val="002060"/>
                </a:solidFill>
              </a:rPr>
              <a:t>Creases</a:t>
            </a:r>
            <a:r>
              <a:rPr lang="en-US" sz="2000" dirty="0" smtClean="0">
                <a:solidFill>
                  <a:srgbClr val="002060"/>
                </a:solidFill>
              </a:rPr>
              <a:t> are the folding instructions on the packaging </a:t>
            </a:r>
            <a:r>
              <a:rPr lang="en-US" sz="2000" dirty="0" smtClean="0">
                <a:solidFill>
                  <a:srgbClr val="002060"/>
                </a:solidFill>
              </a:rPr>
              <a:t>material </a:t>
            </a:r>
            <a:r>
              <a:rPr lang="en-US" sz="2000" dirty="0" smtClean="0">
                <a:solidFill>
                  <a:srgbClr val="002060"/>
                </a:solidFill>
              </a:rPr>
              <a:t>to ensure the Creases package’s final shape. </a:t>
            </a:r>
            <a:endParaRPr lang="en-US" sz="2000" dirty="0" smtClean="0">
              <a:solidFill>
                <a:srgbClr val="002060"/>
              </a:solidFill>
            </a:endParaRPr>
          </a:p>
          <a:p>
            <a:pPr algn="just">
              <a:buNone/>
            </a:pPr>
            <a:endParaRPr lang="en-US" sz="2000" b="1" dirty="0" smtClean="0">
              <a:solidFill>
                <a:srgbClr val="002060"/>
              </a:solidFill>
            </a:endParaRPr>
          </a:p>
          <a:p>
            <a:pPr algn="just">
              <a:buFont typeface="Wingdings" pitchFamily="2" charset="2"/>
              <a:buChar char="Ø"/>
            </a:pPr>
            <a:r>
              <a:rPr lang="en-US" sz="2000" b="1" dirty="0" smtClean="0">
                <a:solidFill>
                  <a:srgbClr val="C00000"/>
                </a:solidFill>
              </a:rPr>
              <a:t>The </a:t>
            </a:r>
            <a:r>
              <a:rPr lang="en-US" sz="2000" b="1" dirty="0" smtClean="0">
                <a:solidFill>
                  <a:srgbClr val="C00000"/>
                </a:solidFill>
              </a:rPr>
              <a:t>longitudinal seal (LS)</a:t>
            </a:r>
            <a:r>
              <a:rPr lang="en-US" sz="2000" dirty="0" smtClean="0">
                <a:solidFill>
                  <a:srgbClr val="C00000"/>
                </a:solidFill>
              </a:rPr>
              <a:t> is accomplished when forming the packaging material seals into a tube. It seals the package along the side. A strip of laminated plastic, the LS-strip, covers the seal on the inside. The area of the overlap joint is called the longitudinal overlap.</a:t>
            </a:r>
          </a:p>
          <a:p>
            <a:pPr algn="just">
              <a:buFont typeface="Wingdings" pitchFamily="2" charset="2"/>
              <a:buChar char="Ø"/>
            </a:pPr>
            <a:r>
              <a:rPr lang="en-US" sz="2000" b="1" dirty="0" smtClean="0">
                <a:solidFill>
                  <a:srgbClr val="002060"/>
                </a:solidFill>
              </a:rPr>
              <a:t>The transversal seal (TS)</a:t>
            </a:r>
            <a:r>
              <a:rPr lang="en-US" sz="2000" dirty="0" smtClean="0">
                <a:solidFill>
                  <a:srgbClr val="002060"/>
                </a:solidFill>
              </a:rPr>
              <a:t> is made when the tube is filled with product. It seals the package at top and bottom. The sealing takes place below the product level in the tube</a:t>
            </a:r>
            <a:r>
              <a:rPr lang="en-US" sz="2000" dirty="0" smtClean="0">
                <a:solidFill>
                  <a:srgbClr val="002060"/>
                </a:solidFill>
              </a:rPr>
              <a:t>.</a:t>
            </a:r>
          </a:p>
          <a:p>
            <a:pPr algn="just">
              <a:buNone/>
            </a:pPr>
            <a:endParaRPr lang="en-US" sz="2000" dirty="0" smtClean="0">
              <a:solidFill>
                <a:srgbClr val="002060"/>
              </a:solidFill>
            </a:endParaRPr>
          </a:p>
          <a:p>
            <a:pPr algn="just">
              <a:buFont typeface="Wingdings" pitchFamily="2" charset="2"/>
              <a:buChar char="Ø"/>
            </a:pPr>
            <a:r>
              <a:rPr lang="en-US" sz="2000" b="1" dirty="0" smtClean="0">
                <a:solidFill>
                  <a:srgbClr val="C00000"/>
                </a:solidFill>
              </a:rPr>
              <a:t>The fins </a:t>
            </a:r>
            <a:r>
              <a:rPr lang="en-US" sz="2000" dirty="0" smtClean="0">
                <a:solidFill>
                  <a:srgbClr val="C00000"/>
                </a:solidFill>
              </a:rPr>
              <a:t>are the areas, at top and bottom of the package, where it is sealed and Fins cut</a:t>
            </a:r>
            <a:r>
              <a:rPr lang="en-US" sz="2000" dirty="0" smtClean="0">
                <a:solidFill>
                  <a:srgbClr val="C00000"/>
                </a:solidFill>
              </a:rPr>
              <a:t>.</a:t>
            </a:r>
          </a:p>
          <a:p>
            <a:pPr algn="just">
              <a:buNone/>
            </a:pPr>
            <a:endParaRPr lang="en-US" sz="2000" dirty="0" smtClean="0">
              <a:solidFill>
                <a:srgbClr val="C00000"/>
              </a:solidFill>
            </a:endParaRPr>
          </a:p>
          <a:p>
            <a:pPr algn="just">
              <a:buFont typeface="Wingdings" pitchFamily="2" charset="2"/>
              <a:buChar char="Ø"/>
            </a:pPr>
            <a:r>
              <a:rPr lang="en-US" sz="2000" b="1" dirty="0" smtClean="0">
                <a:solidFill>
                  <a:srgbClr val="002060"/>
                </a:solidFill>
              </a:rPr>
              <a:t>The flaps</a:t>
            </a:r>
            <a:r>
              <a:rPr lang="en-US" sz="2000" dirty="0" smtClean="0">
                <a:solidFill>
                  <a:srgbClr val="002060"/>
                </a:solidFill>
              </a:rPr>
              <a:t> would be the corners of the package, if you flattened it out. When Flaps shaping the package, the flaps are folded down and in, and then sealed to the package body.</a:t>
            </a:r>
            <a:endParaRPr lang="en-US" sz="2000" dirty="0" smtClean="0">
              <a:solidFill>
                <a:srgbClr val="002060"/>
              </a:solidFill>
            </a:endParaRP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Image showing Package </a:t>
            </a:r>
            <a:r>
              <a:rPr lang="en-US" sz="2800" b="1" dirty="0" smtClean="0">
                <a:solidFill>
                  <a:srgbClr val="FF0000"/>
                </a:solidFill>
              </a:rPr>
              <a:t>Terminology</a:t>
            </a:r>
            <a:endParaRPr lang="en-US" sz="2800" dirty="0"/>
          </a:p>
        </p:txBody>
      </p:sp>
      <p:pic>
        <p:nvPicPr>
          <p:cNvPr id="4098" name="Picture 2" descr="C:\Users\jhangir\Desktop\UHT 2.jpg"/>
          <p:cNvPicPr>
            <a:picLocks noGrp="1" noChangeAspect="1" noChangeArrowheads="1"/>
          </p:cNvPicPr>
          <p:nvPr>
            <p:ph idx="1"/>
          </p:nvPr>
        </p:nvPicPr>
        <p:blipFill>
          <a:blip r:embed="rId2"/>
          <a:srcRect/>
          <a:stretch>
            <a:fillRect/>
          </a:stretch>
        </p:blipFill>
        <p:spPr bwMode="auto">
          <a:xfrm>
            <a:off x="990600" y="990600"/>
            <a:ext cx="7239000" cy="4724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UHT </a:t>
            </a:r>
            <a:r>
              <a:rPr lang="en-US" sz="3200" b="1" dirty="0" smtClean="0">
                <a:solidFill>
                  <a:srgbClr val="FF0000"/>
                </a:solidFill>
              </a:rPr>
              <a:t>Milk Packaging Machine</a:t>
            </a:r>
            <a:endParaRPr lang="en-US" sz="3200" dirty="0" smtClean="0">
              <a:solidFill>
                <a:srgbClr val="FF0000"/>
              </a:solidFill>
            </a:endParaRPr>
          </a:p>
        </p:txBody>
      </p:sp>
      <p:sp>
        <p:nvSpPr>
          <p:cNvPr id="3" name="Content Placeholder 2"/>
          <p:cNvSpPr>
            <a:spLocks noGrp="1"/>
          </p:cNvSpPr>
          <p:nvPr>
            <p:ph idx="1"/>
          </p:nvPr>
        </p:nvSpPr>
        <p:spPr>
          <a:xfrm>
            <a:off x="0" y="838200"/>
            <a:ext cx="8991600" cy="6019800"/>
          </a:xfrm>
        </p:spPr>
        <p:txBody>
          <a:bodyPr/>
          <a:lstStyle/>
          <a:p>
            <a:pPr algn="just">
              <a:buFont typeface="Wingdings" pitchFamily="2" charset="2"/>
              <a:buChar char="Ø"/>
            </a:pPr>
            <a:r>
              <a:rPr lang="en-US" sz="2400" dirty="0" smtClean="0">
                <a:solidFill>
                  <a:srgbClr val="002060"/>
                </a:solidFill>
              </a:rPr>
              <a:t>This </a:t>
            </a:r>
            <a:r>
              <a:rPr lang="en-US" sz="2400" dirty="0" smtClean="0">
                <a:solidFill>
                  <a:srgbClr val="002060"/>
                </a:solidFill>
              </a:rPr>
              <a:t>is different than the usual FFS machine in that the packaging material is multi layered, and the filling is done in an absolutely </a:t>
            </a:r>
            <a:r>
              <a:rPr lang="en-US" sz="2400" dirty="0" smtClean="0">
                <a:solidFill>
                  <a:srgbClr val="002060"/>
                </a:solidFill>
              </a:rPr>
              <a:t>aseptic </a:t>
            </a:r>
            <a:r>
              <a:rPr lang="en-US" sz="2400" dirty="0" smtClean="0">
                <a:solidFill>
                  <a:srgbClr val="002060"/>
                </a:solidFill>
              </a:rPr>
              <a:t>condition. The filling room is kept in a positive pressure, and the air inlet is through HEPA filters.</a:t>
            </a:r>
            <a:r>
              <a:rPr lang="en-US" sz="2400" b="1" dirty="0" smtClean="0">
                <a:solidFill>
                  <a:srgbClr val="002060"/>
                </a:solidFill>
              </a:rPr>
              <a:t> </a:t>
            </a:r>
            <a:endParaRPr lang="en-US" sz="2400" b="1" dirty="0" smtClean="0">
              <a:solidFill>
                <a:srgbClr val="002060"/>
              </a:solidFill>
            </a:endParaRPr>
          </a:p>
          <a:p>
            <a:pPr algn="just">
              <a:buNone/>
            </a:pPr>
            <a:endParaRPr lang="en-US" sz="2400" b="1" dirty="0" smtClean="0"/>
          </a:p>
          <a:p>
            <a:pPr algn="just">
              <a:buFont typeface="Wingdings" pitchFamily="2" charset="2"/>
              <a:buChar char="Ø"/>
            </a:pPr>
            <a:r>
              <a:rPr lang="en-US" sz="2400" dirty="0" smtClean="0">
                <a:solidFill>
                  <a:srgbClr val="C00000"/>
                </a:solidFill>
              </a:rPr>
              <a:t>Starting </a:t>
            </a:r>
            <a:r>
              <a:rPr lang="en-US" sz="2400" dirty="0" smtClean="0">
                <a:solidFill>
                  <a:srgbClr val="C00000"/>
                </a:solidFill>
              </a:rPr>
              <a:t>out from a reel of packaging material, the Tetra Brick </a:t>
            </a:r>
            <a:r>
              <a:rPr lang="en-US" sz="2400" dirty="0" smtClean="0">
                <a:solidFill>
                  <a:srgbClr val="C00000"/>
                </a:solidFill>
              </a:rPr>
              <a:t>Aseptic </a:t>
            </a:r>
            <a:r>
              <a:rPr lang="en-US" sz="2400" dirty="0" smtClean="0">
                <a:solidFill>
                  <a:srgbClr val="C00000"/>
                </a:solidFill>
              </a:rPr>
              <a:t>(TBA ) filling machine produces filled packages. The packaging material is first sterilized and then formed into a tube. The tube is filled with product and then shaped and cut into individual packages</a:t>
            </a:r>
            <a:r>
              <a:rPr lang="en-US" sz="2400" dirty="0" smtClean="0">
                <a:solidFill>
                  <a:srgbClr val="C00000"/>
                </a:solidFill>
              </a:rPr>
              <a:t>.</a:t>
            </a:r>
          </a:p>
          <a:p>
            <a:pPr algn="just">
              <a:buNone/>
            </a:pPr>
            <a:endParaRPr lang="en-US" sz="2400" dirty="0" smtClean="0"/>
          </a:p>
          <a:p>
            <a:pPr algn="just">
              <a:buFont typeface="Wingdings" pitchFamily="2" charset="2"/>
              <a:buChar char="Ø"/>
            </a:pPr>
            <a:r>
              <a:rPr lang="en-US" sz="2400" dirty="0" smtClean="0">
                <a:solidFill>
                  <a:srgbClr val="002060"/>
                </a:solidFill>
              </a:rPr>
              <a:t>In India, the commonly available </a:t>
            </a:r>
            <a:r>
              <a:rPr lang="en-US" sz="2400" dirty="0" err="1" smtClean="0">
                <a:solidFill>
                  <a:srgbClr val="002060"/>
                </a:solidFill>
              </a:rPr>
              <a:t>Asceptic</a:t>
            </a:r>
            <a:r>
              <a:rPr lang="en-US" sz="2400" dirty="0" smtClean="0">
                <a:solidFill>
                  <a:srgbClr val="002060"/>
                </a:solidFill>
              </a:rPr>
              <a:t> packaging machine is from </a:t>
            </a:r>
            <a:r>
              <a:rPr lang="en-US" sz="2400" dirty="0" err="1" smtClean="0">
                <a:solidFill>
                  <a:srgbClr val="002060"/>
                </a:solidFill>
              </a:rPr>
              <a:t>Tetrapak</a:t>
            </a:r>
            <a:r>
              <a:rPr lang="en-US" sz="2400" dirty="0" smtClean="0">
                <a:solidFill>
                  <a:srgbClr val="002060"/>
                </a:solidFill>
              </a:rPr>
              <a:t> company.</a:t>
            </a:r>
          </a:p>
          <a:p>
            <a:pPr>
              <a:buNone/>
            </a:pPr>
            <a:r>
              <a:rPr lang="en-US" dirty="0" smtClean="0"/>
              <a:t/>
            </a:r>
            <a:br>
              <a:rPr lang="en-US" dirty="0" smtClean="0"/>
            </a:br>
            <a:endParaRPr lang="en-US" dirty="0" smtClean="0"/>
          </a:p>
          <a:p>
            <a:pPr>
              <a:buNone/>
            </a:pPr>
            <a:endParaRPr lang="en-US" dirty="0" smtClean="0"/>
          </a:p>
          <a:p>
            <a:pPr>
              <a:buNone/>
            </a:pPr>
            <a:r>
              <a:rPr lang="en-US" dirty="0" smtClean="0"/>
              <a:t/>
            </a:r>
            <a:br>
              <a:rPr lang="en-US" dirty="0" smtClean="0"/>
            </a:br>
            <a:endParaRPr lang="en-US" dirty="0" smtClean="0"/>
          </a:p>
          <a:p>
            <a:pPr>
              <a:buNone/>
            </a:pPr>
            <a:endParaRPr lang="en-US" dirty="0" smtClean="0"/>
          </a:p>
          <a:p>
            <a:pPr>
              <a:buNone/>
            </a:pPr>
            <a:r>
              <a:rPr lang="en-US" b="1" dirty="0" smtClean="0"/>
              <a:t/>
            </a:r>
            <a:br>
              <a:rPr lang="en-US" b="1" dirty="0" smtClean="0"/>
            </a:br>
            <a:endParaRPr lang="en-US" dirty="0" smtClean="0"/>
          </a:p>
          <a:p>
            <a:pPr>
              <a:buNone/>
            </a:pPr>
            <a:r>
              <a:rPr lang="en-US" dirty="0" smtClean="0"/>
              <a:t/>
            </a:r>
            <a:br>
              <a:rPr lang="en-US" dirty="0" smtClean="0"/>
            </a:br>
            <a:r>
              <a:rPr lang="en-US" dirty="0" smtClean="0"/>
              <a:t/>
            </a:r>
            <a:br>
              <a:rPr lang="en-US" dirty="0" smtClean="0"/>
            </a:br>
            <a:endParaRPr lang="en-US" dirty="0" smtClean="0"/>
          </a:p>
          <a:p>
            <a:pPr>
              <a:buNone/>
            </a:pPr>
            <a:r>
              <a:rPr lang="en-US" sz="6600" dirty="0" smtClean="0"/>
              <a:t/>
            </a:r>
            <a:br>
              <a:rPr lang="en-US" sz="6600" dirty="0" smtClean="0"/>
            </a:br>
            <a:r>
              <a:rPr lang="en-US" dirty="0" smtClean="0"/>
              <a:t/>
            </a:r>
            <a:br>
              <a:rPr lang="en-US"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dirty="0" smtClean="0"/>
          </a:p>
          <a:p>
            <a:pPr>
              <a:buNone/>
            </a:pPr>
            <a:endParaRPr lang="en-US" sz="6600" dirty="0" smtClean="0"/>
          </a:p>
          <a:p>
            <a:pPr>
              <a:buNone/>
            </a:pPr>
            <a:r>
              <a:rPr lang="en-US" dirty="0" smtClean="0"/>
              <a:t/>
            </a:r>
            <a:br>
              <a:rPr lang="en-US" dirty="0" smtClean="0"/>
            </a:br>
            <a:endParaRPr lang="en-US" dirty="0" smtClean="0"/>
          </a:p>
          <a:p>
            <a:pPr>
              <a:buNone/>
            </a:pPr>
            <a:r>
              <a:rPr lang="en-US" b="1" dirty="0" smtClean="0"/>
              <a:t/>
            </a:r>
            <a:br>
              <a:rPr lang="en-US" b="1" dirty="0" smtClean="0"/>
            </a:br>
            <a:r>
              <a:rPr lang="en-US" b="1" dirty="0" smtClean="0"/>
              <a:t/>
            </a:r>
            <a:br>
              <a:rPr lang="en-US" b="1" dirty="0" smtClean="0"/>
            </a:br>
            <a:r>
              <a:rPr lang="en-US" sz="6600" dirty="0" smtClean="0"/>
              <a:t/>
            </a:r>
            <a:br>
              <a:rPr lang="en-US" sz="6600" dirty="0" smtClean="0"/>
            </a:br>
            <a:r>
              <a:rPr lang="en-US" sz="6600" dirty="0" smtClean="0"/>
              <a:t/>
            </a:r>
            <a:br>
              <a:rPr lang="en-US" sz="6600" dirty="0" smtClean="0"/>
            </a:br>
            <a:endParaRPr lang="en-US" sz="6600" dirty="0" smtClean="0"/>
          </a:p>
          <a:p>
            <a:pPr>
              <a:buNone/>
            </a:pPr>
            <a:r>
              <a:rPr lang="en-US" b="1" dirty="0" smtClean="0"/>
              <a:t> </a:t>
            </a:r>
            <a:endParaRPr lang="en-US" sz="6600" dirty="0" smtClean="0"/>
          </a:p>
          <a:p>
            <a:pPr>
              <a:buNone/>
            </a:pPr>
            <a:r>
              <a:rPr lang="en-US" b="1" dirty="0" smtClean="0"/>
              <a:t/>
            </a:r>
            <a:br>
              <a:rPr lang="en-US" b="1" dirty="0" smtClean="0"/>
            </a:br>
            <a:r>
              <a:rPr lang="en-US" dirty="0" smtClean="0"/>
              <a:t/>
            </a:r>
            <a:br>
              <a:rPr lang="en-US" dirty="0" smtClean="0"/>
            </a:br>
            <a:r>
              <a:rPr lang="en-US" dirty="0" smtClean="0"/>
              <a:t/>
            </a:r>
            <a:br>
              <a:rPr lang="en-US" dirty="0" smtClean="0"/>
            </a:br>
            <a:endParaRPr lang="en-US" dirty="0" smtClean="0"/>
          </a:p>
          <a:p>
            <a:pPr>
              <a:buNone/>
            </a:pPr>
            <a:r>
              <a:rPr lang="en-US" dirty="0" smtClean="0"/>
              <a:t/>
            </a:r>
            <a:br>
              <a:rPr lang="en-US" dirty="0" smtClean="0"/>
            </a:br>
            <a:r>
              <a:rPr lang="en-US" dirty="0" smtClean="0"/>
              <a:t/>
            </a:r>
            <a:br>
              <a:rPr lang="en-US" dirty="0" smtClean="0"/>
            </a:br>
            <a:endParaRPr lang="en-US" dirty="0" smtClean="0"/>
          </a:p>
          <a:p>
            <a:pPr>
              <a:buNone/>
            </a:pPr>
            <a:r>
              <a:rPr lang="en-US" b="1" dirty="0" smtClean="0"/>
              <a:t/>
            </a:r>
            <a:br>
              <a:rPr lang="en-US" b="1" dirty="0" smtClean="0"/>
            </a:br>
            <a:r>
              <a:rPr lang="en-US" dirty="0" smtClean="0"/>
              <a:t/>
            </a:r>
            <a:br>
              <a:rPr lang="en-US" dirty="0" smtClean="0"/>
            </a:br>
            <a:r>
              <a:rPr lang="en-US" dirty="0" smtClean="0"/>
              <a:t/>
            </a:r>
            <a:br>
              <a:rPr lang="en-US" dirty="0" smtClean="0"/>
            </a:br>
            <a:endParaRPr lang="en-US"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Tetra </a:t>
            </a:r>
            <a:r>
              <a:rPr lang="en-US" sz="2800" b="1" dirty="0" err="1" smtClean="0">
                <a:solidFill>
                  <a:srgbClr val="FF0000"/>
                </a:solidFill>
              </a:rPr>
              <a:t>brik</a:t>
            </a:r>
            <a:r>
              <a:rPr lang="en-US" sz="2800" b="1" dirty="0" smtClean="0">
                <a:solidFill>
                  <a:srgbClr val="FF0000"/>
                </a:solidFill>
              </a:rPr>
              <a:t> </a:t>
            </a:r>
            <a:r>
              <a:rPr lang="en-US" sz="2800" b="1" dirty="0" smtClean="0">
                <a:solidFill>
                  <a:srgbClr val="FF0000"/>
                </a:solidFill>
              </a:rPr>
              <a:t>Aseptic </a:t>
            </a:r>
            <a:r>
              <a:rPr lang="en-US" sz="2800" b="1" dirty="0" smtClean="0">
                <a:solidFill>
                  <a:srgbClr val="FF0000"/>
                </a:solidFill>
              </a:rPr>
              <a:t>(TBA)filling machine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066800"/>
            <a:ext cx="8229600" cy="5059363"/>
          </a:xfrm>
        </p:spPr>
        <p:txBody>
          <a:bodyPr/>
          <a:lstStyle/>
          <a:p>
            <a:pPr algn="just">
              <a:buFont typeface="Wingdings" pitchFamily="2" charset="2"/>
              <a:buChar char="q"/>
            </a:pPr>
            <a:r>
              <a:rPr lang="en-US" sz="2400" dirty="0" smtClean="0"/>
              <a:t>Tetra Brick </a:t>
            </a:r>
            <a:r>
              <a:rPr lang="en-US" sz="2400" dirty="0" smtClean="0"/>
              <a:t>filling machines are built from so called </a:t>
            </a:r>
            <a:r>
              <a:rPr lang="en-US" sz="2400" dirty="0" smtClean="0"/>
              <a:t>modules and </a:t>
            </a:r>
            <a:r>
              <a:rPr lang="en-US" sz="2400" dirty="0" smtClean="0"/>
              <a:t>may also have </a:t>
            </a:r>
            <a:r>
              <a:rPr lang="en-US" sz="2400" dirty="0" smtClean="0"/>
              <a:t>following </a:t>
            </a:r>
            <a:r>
              <a:rPr lang="en-US" sz="2400" dirty="0" smtClean="0"/>
              <a:t>additional equipment and accessories.</a:t>
            </a:r>
          </a:p>
          <a:p>
            <a:pPr algn="just">
              <a:buFont typeface="Wingdings" pitchFamily="2" charset="2"/>
              <a:buChar char="Ø"/>
            </a:pPr>
            <a:r>
              <a:rPr lang="en-US" sz="2400" b="1" dirty="0" smtClean="0">
                <a:solidFill>
                  <a:srgbClr val="FF0000"/>
                </a:solidFill>
              </a:rPr>
              <a:t>ASU Automatic splicing unit (ASU): </a:t>
            </a:r>
            <a:r>
              <a:rPr lang="en-US" sz="2400" dirty="0" smtClean="0">
                <a:solidFill>
                  <a:srgbClr val="FF0000"/>
                </a:solidFill>
              </a:rPr>
              <a:t>The automatic splicing unit splices reels of packaging material. This means that production can continue uninterrupted when one reel of packaging material comes to an end. </a:t>
            </a:r>
            <a:r>
              <a:rPr lang="en-US" sz="600" dirty="0" smtClean="0">
                <a:solidFill>
                  <a:srgbClr val="FF0000"/>
                </a:solidFill>
              </a:rPr>
              <a:t> </a:t>
            </a:r>
            <a:r>
              <a:rPr lang="en-US" sz="2400" dirty="0" smtClean="0">
                <a:solidFill>
                  <a:srgbClr val="FF0000"/>
                </a:solidFill>
              </a:rPr>
              <a:t>During splicing though, the packaging material has to remain still in the splicing head. The magazine provides the necessary supply of material so that the machine does not have to </a:t>
            </a:r>
            <a:r>
              <a:rPr lang="en-US" sz="2400" dirty="0" smtClean="0">
                <a:solidFill>
                  <a:srgbClr val="FF0000"/>
                </a:solidFill>
              </a:rPr>
              <a:t>stop.</a:t>
            </a:r>
            <a:endParaRPr lang="en-US" sz="5400" dirty="0" smtClean="0">
              <a:solidFill>
                <a:srgbClr val="FF0000"/>
              </a:solidFill>
            </a:endParaRPr>
          </a:p>
          <a:p>
            <a:pPr>
              <a:buFont typeface="Wingdings" pitchFamily="2" charset="2"/>
              <a:buChar char="Ø"/>
            </a:pPr>
            <a:r>
              <a:rPr lang="en-US" sz="2400" dirty="0" smtClean="0"/>
              <a:t>The </a:t>
            </a:r>
            <a:r>
              <a:rPr lang="en-US" sz="2400" dirty="0" err="1" smtClean="0"/>
              <a:t>PullTab</a:t>
            </a:r>
            <a:r>
              <a:rPr lang="en-US" sz="2400" dirty="0" smtClean="0"/>
              <a:t> unit is additional equipment, providing the packaging material with a </a:t>
            </a:r>
            <a:r>
              <a:rPr lang="en-US" sz="2400" dirty="0" err="1" smtClean="0"/>
              <a:t>PullTab</a:t>
            </a:r>
            <a:r>
              <a:rPr lang="en-US" sz="2400" dirty="0" smtClean="0"/>
              <a:t> opening before it enters the peroxide bath. The </a:t>
            </a:r>
            <a:r>
              <a:rPr lang="en-US" sz="2400" dirty="0" err="1" smtClean="0"/>
              <a:t>PullTab</a:t>
            </a:r>
            <a:r>
              <a:rPr lang="en-US" sz="2400" dirty="0" smtClean="0"/>
              <a:t> opening is created by punching a hole in the packaging material. The hole is sealed with plastic on the inside and </a:t>
            </a:r>
            <a:r>
              <a:rPr lang="en-US" sz="2400" dirty="0" err="1" smtClean="0"/>
              <a:t>aluminium</a:t>
            </a:r>
            <a:r>
              <a:rPr lang="en-US" sz="2400" dirty="0" smtClean="0"/>
              <a:t> on the outside.</a:t>
            </a:r>
            <a:br>
              <a:rPr lang="en-US" sz="2400" dirty="0" smtClean="0"/>
            </a:br>
            <a:endParaRPr lang="en-US" sz="2400" dirty="0" smtClean="0"/>
          </a:p>
          <a:p>
            <a:pPr>
              <a:buNone/>
            </a:pP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endParaRPr lang="en-US" sz="2400" dirty="0" smtClean="0"/>
          </a:p>
          <a:p>
            <a:pPr>
              <a:buNone/>
            </a:pPr>
            <a:r>
              <a:rPr lang="en-US" sz="5400" dirty="0" smtClean="0"/>
              <a:t/>
            </a:r>
            <a:br>
              <a:rPr lang="en-US" sz="5400" dirty="0" smtClean="0"/>
            </a:br>
            <a:endParaRPr lang="en-US" sz="5400" dirty="0" smtClean="0"/>
          </a:p>
          <a:p>
            <a:pPr>
              <a:buNone/>
            </a:pPr>
            <a:r>
              <a:rPr lang="en-US" sz="2400" dirty="0" smtClean="0"/>
              <a:t/>
            </a:r>
            <a:br>
              <a:rPr lang="en-US" sz="2400" dirty="0" smtClean="0"/>
            </a:br>
            <a:endParaRPr lang="en-US" sz="2400" dirty="0" smtClean="0"/>
          </a:p>
          <a:p>
            <a:pPr>
              <a:buNone/>
            </a:pPr>
            <a:r>
              <a:rPr lang="en-US" sz="5400" dirty="0" smtClean="0"/>
              <a:t/>
            </a:r>
            <a:br>
              <a:rPr lang="en-US" sz="5400" dirty="0" smtClean="0"/>
            </a:br>
            <a:r>
              <a:rPr lang="en-US" sz="5400" dirty="0" smtClean="0"/>
              <a:t/>
            </a:r>
            <a:br>
              <a:rPr lang="en-US" sz="5400" dirty="0" smtClean="0"/>
            </a:br>
            <a:endParaRPr lang="en-US" sz="5400" dirty="0" smtClean="0"/>
          </a:p>
          <a:p>
            <a:r>
              <a:rPr lang="en-US" sz="2400" b="1" dirty="0" smtClean="0"/>
              <a:t/>
            </a:r>
            <a:br>
              <a:rPr lang="en-US" sz="2400" b="1" dirty="0" smtClean="0"/>
            </a:br>
            <a:endParaRPr lang="en-US" sz="5400"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Strip A</a:t>
            </a:r>
            <a:r>
              <a:rPr lang="en-US" sz="2800" b="1" dirty="0" smtClean="0">
                <a:solidFill>
                  <a:srgbClr val="FF0000"/>
                </a:solidFill>
              </a:rPr>
              <a:t>pplicator</a:t>
            </a:r>
            <a:endParaRPr lang="en-US" sz="2800" dirty="0">
              <a:solidFill>
                <a:srgbClr val="FF0000"/>
              </a:solidFill>
            </a:endParaRPr>
          </a:p>
        </p:txBody>
      </p:sp>
      <p:sp>
        <p:nvSpPr>
          <p:cNvPr id="5" name="Content Placeholder 4"/>
          <p:cNvSpPr>
            <a:spLocks noGrp="1"/>
          </p:cNvSpPr>
          <p:nvPr>
            <p:ph idx="1"/>
          </p:nvPr>
        </p:nvSpPr>
        <p:spPr>
          <a:xfrm>
            <a:off x="457200" y="990600"/>
            <a:ext cx="8229600" cy="5135563"/>
          </a:xfrm>
        </p:spPr>
        <p:txBody>
          <a:bodyPr/>
          <a:lstStyle/>
          <a:p>
            <a:pPr>
              <a:buFont typeface="Wingdings" pitchFamily="2" charset="2"/>
              <a:buChar char="Ø"/>
            </a:pPr>
            <a:r>
              <a:rPr lang="en-US" sz="2400" dirty="0" smtClean="0">
                <a:solidFill>
                  <a:srgbClr val="002060"/>
                </a:solidFill>
              </a:rPr>
              <a:t>The </a:t>
            </a:r>
            <a:r>
              <a:rPr lang="en-US" sz="2400" dirty="0" smtClean="0">
                <a:solidFill>
                  <a:srgbClr val="002060"/>
                </a:solidFill>
              </a:rPr>
              <a:t>strip applicator applies a plastic strip, the LS-strip, along one edge of the packaging material. The strip is applied on the inside of the packaging material and is intended to prevent product from being soaked into the raw paper edge of the longitudinal seal</a:t>
            </a:r>
            <a:r>
              <a:rPr lang="en-US" sz="2400" dirty="0" smtClean="0">
                <a:solidFill>
                  <a:srgbClr val="002060"/>
                </a:solidFill>
              </a:rPr>
              <a:t>.</a:t>
            </a:r>
          </a:p>
          <a:p>
            <a:pPr>
              <a:buFont typeface="Wingdings" pitchFamily="2" charset="2"/>
              <a:buChar char="Ø"/>
            </a:pPr>
            <a:endParaRPr lang="en-US" sz="2400" dirty="0" smtClean="0"/>
          </a:p>
          <a:p>
            <a:pPr>
              <a:buNone/>
            </a:pPr>
            <a:endParaRPr lang="en-US" sz="2400" dirty="0" smtClean="0"/>
          </a:p>
          <a:p>
            <a:pPr algn="just">
              <a:buFont typeface="Wingdings" pitchFamily="2" charset="2"/>
              <a:buChar char="Ø"/>
            </a:pPr>
            <a:r>
              <a:rPr lang="en-US" sz="2400" dirty="0" smtClean="0">
                <a:solidFill>
                  <a:srgbClr val="C00000"/>
                </a:solidFill>
              </a:rPr>
              <a:t>The </a:t>
            </a:r>
            <a:r>
              <a:rPr lang="en-US" sz="2400" dirty="0" smtClean="0">
                <a:solidFill>
                  <a:srgbClr val="C00000"/>
                </a:solidFill>
              </a:rPr>
              <a:t>strip will also support the seal. Only half of the LS-strip is sealed to this edge of the packaging material. The other half will be sealed to the other edge later, when the packaging material is formed into a tube.</a:t>
            </a:r>
            <a:r>
              <a:rPr lang="en-US" sz="5400" dirty="0" smtClean="0">
                <a:solidFill>
                  <a:srgbClr val="C00000"/>
                </a:solidFill>
              </a:rPr>
              <a:t/>
            </a:r>
            <a:br>
              <a:rPr lang="en-US" sz="5400" dirty="0" smtClean="0">
                <a:solidFill>
                  <a:srgbClr val="C00000"/>
                </a:solidFill>
              </a:rPr>
            </a:br>
            <a:endParaRPr lang="en-US" sz="24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Peroxide B</a:t>
            </a:r>
            <a:r>
              <a:rPr lang="en-US" sz="3200" b="1" dirty="0" smtClean="0">
                <a:solidFill>
                  <a:srgbClr val="FF0000"/>
                </a:solidFill>
              </a:rPr>
              <a:t>ath</a:t>
            </a:r>
            <a:endParaRPr lang="en-US" sz="3200"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Ø"/>
            </a:pPr>
            <a:r>
              <a:rPr lang="en-US" sz="2400" dirty="0" smtClean="0">
                <a:solidFill>
                  <a:srgbClr val="FF0000"/>
                </a:solidFill>
              </a:rPr>
              <a:t>The </a:t>
            </a:r>
            <a:r>
              <a:rPr lang="en-US" sz="2400" dirty="0" smtClean="0">
                <a:solidFill>
                  <a:srgbClr val="FF0000"/>
                </a:solidFill>
              </a:rPr>
              <a:t>packaging material will be sterilized in the peroxide bath. </a:t>
            </a:r>
            <a:r>
              <a:rPr lang="en-US" sz="2400" dirty="0" smtClean="0">
                <a:solidFill>
                  <a:srgbClr val="FF0000"/>
                </a:solidFill>
              </a:rPr>
              <a:t>The </a:t>
            </a:r>
            <a:r>
              <a:rPr lang="en-US" sz="2400" dirty="0" smtClean="0">
                <a:solidFill>
                  <a:srgbClr val="FF0000"/>
                </a:solidFill>
              </a:rPr>
              <a:t>packaging material will be immersed into warm peroxide and both sides will be sterilized. </a:t>
            </a:r>
            <a:endParaRPr lang="en-US" sz="2400" dirty="0" smtClean="0">
              <a:solidFill>
                <a:srgbClr val="FF0000"/>
              </a:solidFill>
            </a:endParaRPr>
          </a:p>
          <a:p>
            <a:pPr algn="just">
              <a:buFont typeface="Wingdings" pitchFamily="2" charset="2"/>
              <a:buChar char="Ø"/>
            </a:pPr>
            <a:endParaRPr lang="en-US" sz="2400" dirty="0" smtClean="0">
              <a:solidFill>
                <a:srgbClr val="FF0000"/>
              </a:solidFill>
            </a:endParaRPr>
          </a:p>
          <a:p>
            <a:pPr algn="just">
              <a:buNone/>
            </a:pPr>
            <a:endParaRPr lang="en-US" sz="2400" dirty="0" smtClean="0">
              <a:solidFill>
                <a:srgbClr val="FF0000"/>
              </a:solidFill>
            </a:endParaRPr>
          </a:p>
          <a:p>
            <a:pPr algn="just">
              <a:buFont typeface="Wingdings" pitchFamily="2" charset="2"/>
              <a:buChar char="Ø"/>
            </a:pPr>
            <a:r>
              <a:rPr lang="en-US" sz="2400" dirty="0" smtClean="0">
                <a:solidFill>
                  <a:srgbClr val="002060"/>
                </a:solidFill>
              </a:rPr>
              <a:t>In </a:t>
            </a:r>
            <a:r>
              <a:rPr lang="en-US" sz="2400" dirty="0" smtClean="0">
                <a:solidFill>
                  <a:srgbClr val="002060"/>
                </a:solidFill>
              </a:rPr>
              <a:t>machines with shallow baths the inside of the packaging material will merely be covered with cold peroxide and the sterilization will be finished in the </a:t>
            </a:r>
            <a:r>
              <a:rPr lang="en-US" sz="2400" dirty="0" smtClean="0">
                <a:solidFill>
                  <a:srgbClr val="002060"/>
                </a:solidFill>
              </a:rPr>
              <a:t>tube heater. </a:t>
            </a:r>
          </a:p>
          <a:p>
            <a:pPr>
              <a:buNone/>
            </a:pPr>
            <a:r>
              <a:rPr lang="en-US" sz="2400" b="1" dirty="0" smtClean="0"/>
              <a:t/>
            </a:r>
            <a:br>
              <a:rPr lang="en-US" sz="2400" b="1" dirty="0" smtClean="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Aseptic C</a:t>
            </a:r>
            <a:r>
              <a:rPr lang="en-US" sz="3200" b="1" dirty="0" smtClean="0">
                <a:solidFill>
                  <a:srgbClr val="FF0000"/>
                </a:solidFill>
              </a:rPr>
              <a:t>hamber</a:t>
            </a: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400" dirty="0" smtClean="0">
                <a:solidFill>
                  <a:srgbClr val="0070C0"/>
                </a:solidFill>
              </a:rPr>
              <a:t>The </a:t>
            </a:r>
            <a:r>
              <a:rPr lang="en-US" sz="2400" dirty="0" smtClean="0">
                <a:solidFill>
                  <a:srgbClr val="0070C0"/>
                </a:solidFill>
              </a:rPr>
              <a:t>packaging material will be dried with heated air. </a:t>
            </a:r>
            <a:r>
              <a:rPr lang="en-US" sz="2400" dirty="0" smtClean="0">
                <a:solidFill>
                  <a:srgbClr val="0070C0"/>
                </a:solidFill>
              </a:rPr>
              <a:t>An </a:t>
            </a:r>
            <a:r>
              <a:rPr lang="en-US" sz="2400" dirty="0" smtClean="0">
                <a:solidFill>
                  <a:srgbClr val="0070C0"/>
                </a:solidFill>
              </a:rPr>
              <a:t>aseptic environment around the sterilized packaging material is maintained with an overpressure of heat-sterilized air. This takes place in the aseptic chamber</a:t>
            </a:r>
            <a:r>
              <a:rPr lang="en-US" sz="2400" dirty="0" smtClean="0">
                <a:solidFill>
                  <a:srgbClr val="0070C0"/>
                </a:solidFill>
              </a:rPr>
              <a:t>.</a:t>
            </a:r>
          </a:p>
          <a:p>
            <a:pPr algn="just">
              <a:buNone/>
            </a:pPr>
            <a:endParaRPr lang="en-US" sz="2400" dirty="0" smtClean="0"/>
          </a:p>
          <a:p>
            <a:pPr algn="just">
              <a:buFont typeface="Wingdings" pitchFamily="2" charset="2"/>
              <a:buChar char="Ø"/>
            </a:pPr>
            <a:r>
              <a:rPr lang="en-US" sz="2400" dirty="0" smtClean="0">
                <a:solidFill>
                  <a:srgbClr val="FF0000"/>
                </a:solidFill>
              </a:rPr>
              <a:t>Machines </a:t>
            </a:r>
            <a:r>
              <a:rPr lang="en-US" sz="2400" dirty="0" smtClean="0">
                <a:solidFill>
                  <a:srgbClr val="FF0000"/>
                </a:solidFill>
              </a:rPr>
              <a:t>with shallow baths, which have no aseptic chamber, heat-sterilized air will be blown into the tight tube. This way a sterile area is maintained where the tube is to be filled with product. </a:t>
            </a:r>
            <a:r>
              <a:rPr lang="en-US" sz="2400" dirty="0" smtClean="0">
                <a:solidFill>
                  <a:srgbClr val="FF0000"/>
                </a:solidFill>
              </a:rPr>
              <a:t>The </a:t>
            </a:r>
            <a:r>
              <a:rPr lang="en-US" sz="2400" dirty="0" smtClean="0">
                <a:solidFill>
                  <a:srgbClr val="FF0000"/>
                </a:solidFill>
              </a:rPr>
              <a:t>packaging material will be formed into a tube and sealed longitudinally. Finally, the tube will be filled with product</a:t>
            </a:r>
            <a:r>
              <a:rPr lang="en-US" sz="2400" dirty="0" smtClean="0">
                <a:solidFill>
                  <a:srgbClr val="FF0000"/>
                </a:solidFill>
              </a:rPr>
              <a:t>.</a:t>
            </a:r>
            <a:r>
              <a:rPr lang="en-US" sz="2400" b="1" dirty="0" smtClean="0">
                <a:solidFill>
                  <a:srgbClr val="FF0000"/>
                </a:solidFill>
              </a:rPr>
              <a:t> </a:t>
            </a:r>
            <a:r>
              <a:rPr lang="en-US" sz="2400" b="1" dirty="0" smtClean="0"/>
              <a:t/>
            </a:r>
            <a:br>
              <a:rPr lang="en-US" sz="2400" b="1" dirty="0" smtClean="0"/>
            </a:b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C00000"/>
                </a:solidFill>
              </a:rPr>
              <a:t>Jaw S</a:t>
            </a:r>
            <a:r>
              <a:rPr lang="en-US" sz="3200" b="1" dirty="0" smtClean="0">
                <a:solidFill>
                  <a:srgbClr val="C00000"/>
                </a:solidFill>
              </a:rPr>
              <a:t>ystem</a:t>
            </a:r>
            <a:endParaRPr lang="en-US" sz="3200" dirty="0">
              <a:solidFill>
                <a:srgbClr val="C0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400" dirty="0" smtClean="0">
                <a:solidFill>
                  <a:srgbClr val="C00000"/>
                </a:solidFill>
              </a:rPr>
              <a:t>In </a:t>
            </a:r>
            <a:r>
              <a:rPr lang="en-US" sz="2400" dirty="0" smtClean="0">
                <a:solidFill>
                  <a:srgbClr val="C00000"/>
                </a:solidFill>
              </a:rPr>
              <a:t>the jaw system the tube is sealed transversally and cut into separate packages. The sealing is made by induction heating, using the aluminum in the packaging material to melt the plastic. </a:t>
            </a:r>
            <a:endParaRPr lang="en-US" sz="2400" dirty="0" smtClean="0">
              <a:solidFill>
                <a:srgbClr val="C00000"/>
              </a:solidFill>
            </a:endParaRPr>
          </a:p>
          <a:p>
            <a:pPr algn="just">
              <a:buNone/>
            </a:pPr>
            <a:endParaRPr lang="en-US" sz="2400" dirty="0" smtClean="0">
              <a:solidFill>
                <a:srgbClr val="C00000"/>
              </a:solidFill>
            </a:endParaRPr>
          </a:p>
          <a:p>
            <a:pPr algn="just">
              <a:buFont typeface="Wingdings" pitchFamily="2" charset="2"/>
              <a:buChar char="Ø"/>
            </a:pPr>
            <a:r>
              <a:rPr lang="en-US" sz="2400" dirty="0" smtClean="0">
                <a:solidFill>
                  <a:srgbClr val="C00000"/>
                </a:solidFill>
              </a:rPr>
              <a:t>It </a:t>
            </a:r>
            <a:r>
              <a:rPr lang="en-US" sz="2400" dirty="0" smtClean="0">
                <a:solidFill>
                  <a:srgbClr val="C00000"/>
                </a:solidFill>
              </a:rPr>
              <a:t>is important that the package design, with the creases, appear in accordance with the jaws. This is controlled and corrected by the jaw system.</a:t>
            </a:r>
            <a:endParaRPr lang="en-US" sz="2400"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Final Folder</a:t>
            </a:r>
            <a:endParaRPr lang="en-US" sz="2800"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buFont typeface="Wingdings" pitchFamily="2" charset="2"/>
              <a:buChar char="Ø"/>
            </a:pPr>
            <a:r>
              <a:rPr lang="en-US" sz="2400" dirty="0" smtClean="0">
                <a:solidFill>
                  <a:srgbClr val="002060"/>
                </a:solidFill>
              </a:rPr>
              <a:t>In </a:t>
            </a:r>
            <a:r>
              <a:rPr lang="en-US" sz="2400" dirty="0" smtClean="0">
                <a:solidFill>
                  <a:srgbClr val="002060"/>
                </a:solidFill>
              </a:rPr>
              <a:t>the final folder the separate package gets its final shape. The fins are folded and the flaps are folded and sealed. Hot air is used to seal the flaps. </a:t>
            </a:r>
            <a:endParaRPr lang="en-US" sz="2400" dirty="0" smtClean="0">
              <a:solidFill>
                <a:srgbClr val="002060"/>
              </a:solidFill>
            </a:endParaRPr>
          </a:p>
          <a:p>
            <a:pPr algn="just">
              <a:buNone/>
            </a:pPr>
            <a:endParaRPr lang="en-US" sz="2400" dirty="0" smtClean="0">
              <a:solidFill>
                <a:srgbClr val="002060"/>
              </a:solidFill>
            </a:endParaRPr>
          </a:p>
          <a:p>
            <a:pPr>
              <a:buFont typeface="Wingdings" pitchFamily="2" charset="2"/>
              <a:buChar char="Ø"/>
            </a:pPr>
            <a:r>
              <a:rPr lang="en-US" sz="2400" dirty="0" smtClean="0">
                <a:solidFill>
                  <a:srgbClr val="C00000"/>
                </a:solidFill>
              </a:rPr>
              <a:t>The </a:t>
            </a:r>
            <a:r>
              <a:rPr lang="en-US" sz="2400" dirty="0" smtClean="0">
                <a:solidFill>
                  <a:srgbClr val="C00000"/>
                </a:solidFill>
              </a:rPr>
              <a:t>plastic outer coating on the package material is heated and the flaps are pressed against the sides and the bottom of the package. When the plastic gets cool the flap is sealed.</a:t>
            </a:r>
            <a:r>
              <a:rPr lang="en-US" sz="2400" dirty="0" smtClean="0"/>
              <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C00000"/>
                </a:solidFill>
              </a:rPr>
              <a:t>Operator P</a:t>
            </a:r>
            <a:r>
              <a:rPr lang="en-US" sz="3200" b="1" dirty="0" smtClean="0">
                <a:solidFill>
                  <a:srgbClr val="C00000"/>
                </a:solidFill>
              </a:rPr>
              <a:t>anel</a:t>
            </a:r>
            <a:endParaRPr lang="en-US" sz="3200" dirty="0">
              <a:solidFill>
                <a:srgbClr val="C0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400" dirty="0" smtClean="0">
                <a:solidFill>
                  <a:srgbClr val="FF0000"/>
                </a:solidFill>
              </a:rPr>
              <a:t>The </a:t>
            </a:r>
            <a:r>
              <a:rPr lang="en-US" sz="2400" dirty="0" smtClean="0">
                <a:solidFill>
                  <a:srgbClr val="FF0000"/>
                </a:solidFill>
              </a:rPr>
              <a:t>operator panel allows the operator to communicate with the machine. It is used to start and stop or make the machine take any other action.</a:t>
            </a:r>
            <a:br>
              <a:rPr lang="en-US" sz="2400" dirty="0" smtClean="0">
                <a:solidFill>
                  <a:srgbClr val="FF0000"/>
                </a:solidFill>
              </a:rPr>
            </a:br>
            <a:endParaRPr lang="en-US" sz="2400" dirty="0" smtClean="0">
              <a:solidFill>
                <a:srgbClr val="FF0000"/>
              </a:solidFill>
            </a:endParaRPr>
          </a:p>
          <a:p>
            <a:pPr>
              <a:buFont typeface="Wingdings" pitchFamily="2" charset="2"/>
              <a:buChar char="Ø"/>
            </a:pPr>
            <a:r>
              <a:rPr lang="en-US" sz="2400" dirty="0" smtClean="0">
                <a:solidFill>
                  <a:srgbClr val="002060"/>
                </a:solidFill>
              </a:rPr>
              <a:t>In </a:t>
            </a:r>
            <a:r>
              <a:rPr lang="en-US" sz="2400" dirty="0" smtClean="0">
                <a:solidFill>
                  <a:srgbClr val="002060"/>
                </a:solidFill>
              </a:rPr>
              <a:t>the electrical cabinet a great part of the electrical components are included, such as:</a:t>
            </a:r>
            <a:br>
              <a:rPr lang="en-US" sz="2400" dirty="0" smtClean="0">
                <a:solidFill>
                  <a:srgbClr val="002060"/>
                </a:solidFill>
              </a:rPr>
            </a:br>
            <a:r>
              <a:rPr lang="en-US" sz="2400" dirty="0" smtClean="0">
                <a:solidFill>
                  <a:srgbClr val="002060"/>
                </a:solidFill>
              </a:rPr>
              <a:t/>
            </a:r>
            <a:br>
              <a:rPr lang="en-US" sz="2400" dirty="0" smtClean="0">
                <a:solidFill>
                  <a:srgbClr val="002060"/>
                </a:solidFill>
              </a:rPr>
            </a:br>
            <a:r>
              <a:rPr lang="en-US" sz="2400" dirty="0" smtClean="0">
                <a:solidFill>
                  <a:srgbClr val="002060"/>
                </a:solidFill>
              </a:rPr>
              <a:t>● Temperature regulators</a:t>
            </a:r>
            <a:br>
              <a:rPr lang="en-US" sz="2400" dirty="0" smtClean="0">
                <a:solidFill>
                  <a:srgbClr val="002060"/>
                </a:solidFill>
              </a:rPr>
            </a:br>
            <a:r>
              <a:rPr lang="en-US" sz="2400" dirty="0" smtClean="0">
                <a:solidFill>
                  <a:srgbClr val="002060"/>
                </a:solidFill>
              </a:rPr>
              <a:t>● Control system</a:t>
            </a:r>
            <a:br>
              <a:rPr lang="en-US" sz="2400" dirty="0" smtClean="0">
                <a:solidFill>
                  <a:srgbClr val="002060"/>
                </a:solidFill>
              </a:rPr>
            </a:br>
            <a:r>
              <a:rPr lang="en-US" sz="2400" dirty="0" smtClean="0">
                <a:solidFill>
                  <a:srgbClr val="002060"/>
                </a:solidFill>
              </a:rPr>
              <a:t>● Contactors</a:t>
            </a:r>
            <a:br>
              <a:rPr lang="en-US" sz="2400" dirty="0" smtClean="0">
                <a:solidFill>
                  <a:srgbClr val="002060"/>
                </a:solidFill>
              </a:rPr>
            </a:br>
            <a:r>
              <a:rPr lang="en-US" sz="2400" dirty="0" smtClean="0">
                <a:solidFill>
                  <a:srgbClr val="002060"/>
                </a:solidFill>
              </a:rPr>
              <a:t>● Induction Heating unit, etc.</a:t>
            </a:r>
          </a:p>
          <a:p>
            <a:r>
              <a:rPr lang="en-US" sz="2400" dirty="0" smtClean="0">
                <a:solidFill>
                  <a:srgbClr val="002060"/>
                </a:solidFill>
              </a:rPr>
              <a:t> </a:t>
            </a:r>
          </a:p>
          <a:p>
            <a:endParaRPr lang="en-US" sz="24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20259459</TotalTime>
  <Words>541</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 UHT Milk Packaging Machine Dairy Process Engineering (DTE -212)</vt:lpstr>
      <vt:lpstr>UHT Milk Packaging Machine</vt:lpstr>
      <vt:lpstr> Tetra brik Aseptic (TBA)filling machine  </vt:lpstr>
      <vt:lpstr>Strip Applicator</vt:lpstr>
      <vt:lpstr>Peroxide Bath</vt:lpstr>
      <vt:lpstr>Aseptic Chamber</vt:lpstr>
      <vt:lpstr>Jaw System</vt:lpstr>
      <vt:lpstr>Final Folder</vt:lpstr>
      <vt:lpstr>Operator Panel</vt:lpstr>
      <vt:lpstr>Service Unit</vt:lpstr>
      <vt:lpstr>Tetra Brick Aseptic Machine</vt:lpstr>
      <vt:lpstr>Tetra Pak TBA/19 Aseptic Filling Machine</vt:lpstr>
      <vt:lpstr>Tetra Pak TR/28 Filling Machine</vt:lpstr>
      <vt:lpstr>Package Terminology</vt:lpstr>
      <vt:lpstr>Image showing Package Terminology</vt:lpstr>
      <vt:lpstr>Slide 16</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173</cp:revision>
  <dcterms:created xsi:type="dcterms:W3CDTF">2007-11-06T10:48:03Z</dcterms:created>
  <dcterms:modified xsi:type="dcterms:W3CDTF">2020-04-27T18:24:23Z</dcterms:modified>
</cp:coreProperties>
</file>