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57200" y="1258888"/>
            <a:ext cx="7924800" cy="5386387"/>
            <a:chOff x="288" y="793"/>
            <a:chExt cx="4992" cy="3393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816" y="793"/>
              <a:ext cx="4464" cy="3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Weaning</a:t>
              </a:r>
              <a:br>
                <a:rPr lang="en-US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</a:br>
              <a:r>
                <a:rPr lang="en-US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/>
              </a:r>
              <a:br>
                <a:rPr lang="en-US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</a:br>
              <a:r>
                <a:rPr lang="en-US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 	 </a:t>
              </a:r>
              <a:r>
                <a:rPr lang="en-US" sz="2400" dirty="0">
                  <a:latin typeface="Times New Roman" pitchFamily="18" charset="0"/>
                </a:rPr>
                <a:t>Separation of the young one from the mother</a:t>
              </a:r>
              <a:br>
                <a:rPr lang="en-US" sz="2400" dirty="0">
                  <a:latin typeface="Times New Roman" pitchFamily="18" charset="0"/>
                </a:rPr>
              </a:br>
              <a:r>
                <a:rPr lang="en-US" sz="2400" dirty="0">
                  <a:latin typeface="Times New Roman" pitchFamily="18" charset="0"/>
                </a:rPr>
                <a:t>	</a:t>
              </a:r>
            </a:p>
            <a:p>
              <a:pPr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Stress</a:t>
              </a:r>
            </a:p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	</a:t>
              </a:r>
              <a:r>
                <a:rPr lang="en-US" sz="2400" dirty="0">
                  <a:latin typeface="Times New Roman" pitchFamily="18" charset="0"/>
                </a:rPr>
                <a:t>Mental, emotional or physical strain or tension</a:t>
              </a:r>
            </a:p>
            <a:p>
              <a:pPr lvl="1">
                <a:defRPr/>
              </a:pPr>
              <a:r>
                <a:rPr lang="en-US" sz="2400" dirty="0">
                  <a:latin typeface="Times New Roman" pitchFamily="18" charset="0"/>
                </a:rPr>
                <a:t>		  </a:t>
              </a:r>
            </a:p>
            <a:p>
              <a:pPr lvl="1"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400" b="1" dirty="0">
                  <a:latin typeface="Times New Roman" pitchFamily="18" charset="0"/>
                </a:rPr>
                <a:t>Causes:</a:t>
              </a:r>
            </a:p>
            <a:p>
              <a:pPr lvl="1"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       </a:t>
              </a:r>
              <a:r>
                <a:rPr lang="en-US" sz="2400" dirty="0">
                  <a:latin typeface="Times New Roman" pitchFamily="18" charset="0"/>
                </a:rPr>
                <a:t>Change of diet</a:t>
              </a:r>
            </a:p>
            <a:p>
              <a:pPr lvl="1">
                <a:defRPr/>
              </a:pPr>
              <a:r>
                <a:rPr lang="en-US" sz="2400" dirty="0">
                  <a:latin typeface="Times New Roman" pitchFamily="18" charset="0"/>
                </a:rPr>
                <a:t>	  Early weaning</a:t>
              </a:r>
            </a:p>
            <a:p>
              <a:pPr lvl="1">
                <a:defRPr/>
              </a:pPr>
              <a:r>
                <a:rPr lang="en-US" sz="2400" dirty="0">
                  <a:latin typeface="Times New Roman" pitchFamily="18" charset="0"/>
                </a:rPr>
                <a:t>        Overcrowding</a:t>
              </a:r>
            </a:p>
            <a:p>
              <a:pPr lvl="1">
                <a:defRPr/>
              </a:pPr>
              <a:r>
                <a:rPr lang="en-US" sz="2400" dirty="0">
                  <a:latin typeface="Times New Roman" pitchFamily="18" charset="0"/>
                </a:rPr>
                <a:t>        Confinement</a:t>
              </a:r>
            </a:p>
            <a:p>
              <a:pPr lvl="1">
                <a:defRPr/>
              </a:pPr>
              <a:endParaRPr lang="en-US" sz="2400" dirty="0"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pic>
          <p:nvPicPr>
            <p:cNvPr id="28676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" y="1728"/>
              <a:ext cx="432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77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" y="816"/>
              <a:ext cx="432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19200" y="2286000"/>
            <a:ext cx="7086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defRPr/>
            </a:pPr>
            <a:endParaRPr lang="en-US" sz="2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057400" y="457200"/>
            <a:ext cx="6324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Management of Piglets</a:t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42938" y="403225"/>
            <a:ext cx="8374062" cy="6502400"/>
            <a:chOff x="405" y="254"/>
            <a:chExt cx="5275" cy="4096"/>
          </a:xfrm>
        </p:grpSpPr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>
              <a:off x="1024" y="782"/>
              <a:ext cx="3696" cy="3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Smaller &amp; less active</a:t>
              </a:r>
            </a:p>
            <a:p>
              <a:pPr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  <a:p>
              <a:pPr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Nursing a poor  producing  teat</a:t>
              </a:r>
            </a:p>
            <a:p>
              <a:pPr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  <a:p>
              <a:pPr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Bony and angular</a:t>
              </a:r>
            </a:p>
            <a:p>
              <a:pPr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  <a:p>
              <a:pPr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Loose skin </a:t>
              </a:r>
            </a:p>
            <a:p>
              <a:pPr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  <a:p>
              <a:pPr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Hairy</a:t>
              </a:r>
              <a:endParaRPr lang="en-US" b="1"/>
            </a:p>
            <a:p>
              <a:pPr>
                <a:defRPr/>
              </a:pPr>
              <a:endParaRPr lang="en-US" b="1"/>
            </a:p>
            <a:p>
              <a:pPr>
                <a:defRPr/>
              </a:pPr>
              <a:endParaRPr lang="en-US" b="1"/>
            </a:p>
            <a:p>
              <a:pPr>
                <a:defRPr/>
              </a:pPr>
              <a:endParaRPr lang="en-US" b="1"/>
            </a:p>
            <a:p>
              <a:pPr>
                <a:defRPr/>
              </a:pPr>
              <a:endParaRPr lang="en-US" b="1"/>
            </a:p>
            <a:p>
              <a:pPr>
                <a:defRPr/>
              </a:pPr>
              <a:r>
                <a:rPr lang="en-US" b="1" i="1"/>
                <a:t>It takes a dedicated herdsman to secure survival of runt </a:t>
              </a:r>
            </a:p>
            <a:p>
              <a:pPr>
                <a:defRPr/>
              </a:pPr>
              <a:endParaRPr lang="en-US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en-US" sz="2400" b="1" i="1">
                <a:latin typeface="Times New Roman" pitchFamily="18" charset="0"/>
              </a:endParaRPr>
            </a:p>
          </p:txBody>
        </p:sp>
        <p:pic>
          <p:nvPicPr>
            <p:cNvPr id="36868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5" y="830"/>
              <a:ext cx="3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69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5" y="1262"/>
              <a:ext cx="3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70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5" y="1742"/>
              <a:ext cx="3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71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5" y="2174"/>
              <a:ext cx="3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72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5" y="2606"/>
              <a:ext cx="3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73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52" y="1296"/>
              <a:ext cx="2128" cy="2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874" name="Text Box 11"/>
            <p:cNvSpPr txBox="1">
              <a:spLocks noChangeArrowheads="1"/>
            </p:cNvSpPr>
            <p:nvPr/>
          </p:nvSpPr>
          <p:spPr bwMode="auto">
            <a:xfrm>
              <a:off x="972" y="254"/>
              <a:ext cx="341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i="1">
                  <a:solidFill>
                    <a:schemeClr val="tx2"/>
                  </a:solidFill>
                  <a:latin typeface="Times New Roman" pitchFamily="18" charset="0"/>
                </a:rPr>
                <a:t>Care of runt/ fall-out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57200" y="488950"/>
            <a:ext cx="8839200" cy="6064250"/>
            <a:chOff x="288" y="308"/>
            <a:chExt cx="5568" cy="3820"/>
          </a:xfrm>
        </p:grpSpPr>
        <p:sp>
          <p:nvSpPr>
            <p:cNvPr id="37891" name="Text Box 4"/>
            <p:cNvSpPr txBox="1">
              <a:spLocks noChangeArrowheads="1"/>
            </p:cNvSpPr>
            <p:nvPr/>
          </p:nvSpPr>
          <p:spPr bwMode="auto">
            <a:xfrm>
              <a:off x="1056" y="308"/>
              <a:ext cx="480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tx2"/>
                  </a:solidFill>
                  <a:latin typeface="Times New Roman" pitchFamily="18" charset="0"/>
                </a:rPr>
                <a:t>CAUSES OF PRE-WEANING MORTALITY</a:t>
              </a:r>
              <a:br>
                <a:rPr lang="en-US" sz="2400">
                  <a:solidFill>
                    <a:schemeClr val="tx2"/>
                  </a:solidFill>
                  <a:latin typeface="Times New Roman" pitchFamily="18" charset="0"/>
                </a:rPr>
              </a:br>
              <a:r>
                <a:rPr lang="en-US" sz="2400">
                  <a:solidFill>
                    <a:schemeClr val="tx2"/>
                  </a:solidFill>
                  <a:latin typeface="Times New Roman" pitchFamily="18" charset="0"/>
                </a:rPr>
                <a:t>       (% of Total Mortality and Body Weight)</a:t>
              </a:r>
              <a:br>
                <a:rPr lang="en-US" sz="2400">
                  <a:solidFill>
                    <a:schemeClr val="tx2"/>
                  </a:solidFill>
                  <a:latin typeface="Times New Roman" pitchFamily="18" charset="0"/>
                </a:rPr>
              </a:br>
              <a:endParaRPr lang="en-US" sz="24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pic>
          <p:nvPicPr>
            <p:cNvPr id="37892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" y="1008"/>
              <a:ext cx="5184" cy="3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38200" y="1027113"/>
            <a:ext cx="8305800" cy="3560762"/>
            <a:chOff x="528" y="647"/>
            <a:chExt cx="5232" cy="2243"/>
          </a:xfrm>
        </p:grpSpPr>
        <p:sp>
          <p:nvSpPr>
            <p:cNvPr id="29699" name="Text Box 4"/>
            <p:cNvSpPr txBox="1">
              <a:spLocks noChangeArrowheads="1"/>
            </p:cNvSpPr>
            <p:nvPr/>
          </p:nvSpPr>
          <p:spPr bwMode="auto">
            <a:xfrm>
              <a:off x="528" y="647"/>
              <a:ext cx="5232" cy="2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System of weaning</a:t>
              </a:r>
            </a:p>
            <a:p>
              <a:pPr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  <a:p>
              <a:endParaRPr lang="en-US" sz="2400">
                <a:latin typeface="Times New Roman" pitchFamily="18" charset="0"/>
              </a:endParaRPr>
            </a:p>
            <a:p>
              <a:r>
                <a:rPr lang="en-US" sz="2400">
                  <a:latin typeface="Times New Roman" pitchFamily="18" charset="0"/>
                </a:rPr>
                <a:t>              12 weeks of age (remote area farmers)</a:t>
              </a:r>
            </a:p>
            <a:p>
              <a:endParaRPr lang="en-US" sz="2400">
                <a:latin typeface="Times New Roman" pitchFamily="18" charset="0"/>
              </a:endParaRPr>
            </a:p>
            <a:p>
              <a:r>
                <a:rPr lang="en-US" sz="2400">
                  <a:latin typeface="Times New Roman" pitchFamily="18" charset="0"/>
                </a:rPr>
                <a:t>              5-6 weeks (widely follow by average farmers)</a:t>
              </a:r>
            </a:p>
            <a:p>
              <a:endParaRPr lang="en-US" sz="2400">
                <a:latin typeface="Times New Roman" pitchFamily="18" charset="0"/>
              </a:endParaRPr>
            </a:p>
            <a:p>
              <a:r>
                <a:rPr lang="en-US" sz="2400">
                  <a:latin typeface="Times New Roman" pitchFamily="18" charset="0"/>
                </a:rPr>
                <a:t>              3-4 weeks (follow by educated farmers) </a:t>
              </a:r>
            </a:p>
            <a:p>
              <a:r>
                <a:rPr lang="en-US" sz="2400">
                  <a:latin typeface="Times New Roman" pitchFamily="18" charset="0"/>
                </a:rPr>
                <a:t>                                             		        </a:t>
              </a:r>
              <a:r>
                <a:rPr lang="en-US" sz="2400" i="1">
                  <a:latin typeface="Times New Roman" pitchFamily="18" charset="0"/>
                </a:rPr>
                <a:t>(</a:t>
              </a:r>
              <a:r>
                <a:rPr lang="en-US" sz="2400" i="1">
                  <a:solidFill>
                    <a:srgbClr val="00CC00"/>
                  </a:solidFill>
                  <a:latin typeface="Times New Roman" pitchFamily="18" charset="0"/>
                </a:rPr>
                <a:t>Banerjee G.C.2004</a:t>
              </a:r>
              <a:r>
                <a:rPr lang="en-US" sz="2400" i="1">
                  <a:latin typeface="Times New Roman" pitchFamily="18" charset="0"/>
                </a:rPr>
                <a:t> )</a:t>
              </a:r>
            </a:p>
          </p:txBody>
        </p:sp>
        <p:pic>
          <p:nvPicPr>
            <p:cNvPr id="29700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2" y="1488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1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2" y="2400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2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2" y="1920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838200" y="838200"/>
            <a:ext cx="8839200" cy="4608513"/>
            <a:chOff x="528" y="528"/>
            <a:chExt cx="5568" cy="2903"/>
          </a:xfrm>
        </p:grpSpPr>
        <p:sp>
          <p:nvSpPr>
            <p:cNvPr id="30723" name="Text Box 4"/>
            <p:cNvSpPr txBox="1">
              <a:spLocks noChangeArrowheads="1"/>
            </p:cNvSpPr>
            <p:nvPr/>
          </p:nvSpPr>
          <p:spPr bwMode="auto">
            <a:xfrm>
              <a:off x="912" y="528"/>
              <a:ext cx="5184" cy="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latin typeface="Times New Roman" pitchFamily="18" charset="0"/>
                </a:rPr>
                <a:t>According to Taylor and Rose (2006)</a:t>
              </a:r>
            </a:p>
            <a:p>
              <a:endParaRPr lang="en-US" sz="2400">
                <a:latin typeface="Times New Roman" pitchFamily="18" charset="0"/>
              </a:endParaRPr>
            </a:p>
            <a:p>
              <a:r>
                <a:rPr lang="en-US" sz="2400">
                  <a:latin typeface="Times New Roman" pitchFamily="18" charset="0"/>
                </a:rPr>
                <a:t>Conventional weaning: 3–5 weeks of age </a:t>
              </a:r>
            </a:p>
            <a:p>
              <a:endParaRPr lang="en-US" sz="2400">
                <a:latin typeface="Times New Roman" pitchFamily="18" charset="0"/>
              </a:endParaRPr>
            </a:p>
            <a:p>
              <a:r>
                <a:rPr lang="en-US" sz="2400">
                  <a:latin typeface="Times New Roman" pitchFamily="18" charset="0"/>
                </a:rPr>
                <a:t>Early weaning/ split weaning; 10 days- 3 weeks</a:t>
              </a:r>
            </a:p>
            <a:p>
              <a:r>
                <a:rPr lang="en-US" sz="2400">
                  <a:latin typeface="Times New Roman" pitchFamily="18" charset="0"/>
                </a:rPr>
                <a:t> </a:t>
              </a:r>
            </a:p>
            <a:p>
              <a:r>
                <a:rPr lang="en-US" sz="2400">
                  <a:latin typeface="Times New Roman" pitchFamily="18" charset="0"/>
                </a:rPr>
                <a:t>Specialized weaning: </a:t>
              </a:r>
            </a:p>
            <a:p>
              <a:endParaRPr lang="en-US" sz="2400">
                <a:latin typeface="Times New Roman" pitchFamily="18" charset="0"/>
              </a:endParaRPr>
            </a:p>
            <a:p>
              <a:r>
                <a:rPr lang="en-US" sz="2400">
                  <a:latin typeface="Times New Roman" pitchFamily="18" charset="0"/>
                </a:rPr>
                <a:t>               Segregated early</a:t>
              </a:r>
              <a:r>
                <a:rPr lang="en-US" sz="2400" b="1">
                  <a:latin typeface="Times New Roman" pitchFamily="18" charset="0"/>
                </a:rPr>
                <a:t> </a:t>
              </a:r>
              <a:r>
                <a:rPr lang="en-US" sz="2400">
                  <a:latin typeface="Times New Roman" pitchFamily="18" charset="0"/>
                </a:rPr>
                <a:t>weaning (SEW) and </a:t>
              </a:r>
            </a:p>
            <a:p>
              <a:endParaRPr lang="en-US" sz="2400">
                <a:latin typeface="Times New Roman" pitchFamily="18" charset="0"/>
              </a:endParaRPr>
            </a:p>
            <a:p>
              <a:r>
                <a:rPr lang="en-US" sz="2400">
                  <a:latin typeface="Times New Roman" pitchFamily="18" charset="0"/>
                </a:rPr>
                <a:t>               Medicated early weaning (MEW)</a:t>
              </a:r>
            </a:p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endParaRPr lang="en-US" sz="2400">
                <a:latin typeface="Times New Roman" pitchFamily="18" charset="0"/>
              </a:endParaRPr>
            </a:p>
          </p:txBody>
        </p:sp>
        <p:pic>
          <p:nvPicPr>
            <p:cNvPr id="30724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" y="1108"/>
              <a:ext cx="288" cy="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5" name="Picture 2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" y="1536"/>
              <a:ext cx="288" cy="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6" name="Picture 2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" y="1920"/>
              <a:ext cx="288" cy="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7" name="Picture 2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44" y="2928"/>
              <a:ext cx="288" cy="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8" name="Picture 2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96" y="2448"/>
              <a:ext cx="288" cy="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" y="914400"/>
            <a:ext cx="8991600" cy="5399088"/>
            <a:chOff x="192" y="576"/>
            <a:chExt cx="5664" cy="3401"/>
          </a:xfrm>
        </p:grpSpPr>
        <p:sp>
          <p:nvSpPr>
            <p:cNvPr id="31747" name="Text Box 4"/>
            <p:cNvSpPr txBox="1">
              <a:spLocks noChangeArrowheads="1"/>
            </p:cNvSpPr>
            <p:nvPr/>
          </p:nvSpPr>
          <p:spPr bwMode="auto">
            <a:xfrm>
              <a:off x="624" y="576"/>
              <a:ext cx="5232" cy="3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latin typeface="Times New Roman" pitchFamily="18" charset="0"/>
                </a:rPr>
                <a:t>		</a:t>
              </a:r>
              <a:r>
                <a:rPr lang="en-US" sz="2800" b="1" i="1">
                  <a:latin typeface="Times New Roman" pitchFamily="18" charset="0"/>
                </a:rPr>
                <a:t>Physiological changes</a:t>
              </a:r>
              <a:br>
                <a:rPr lang="en-US" sz="2800" b="1" i="1">
                  <a:latin typeface="Times New Roman" pitchFamily="18" charset="0"/>
                </a:rPr>
              </a:br>
              <a:r>
                <a:rPr lang="en-US" sz="2400" b="1">
                  <a:latin typeface="Times New Roman" pitchFamily="18" charset="0"/>
                </a:rPr>
                <a:t/>
              </a:r>
              <a:br>
                <a:rPr lang="en-US" sz="2400" b="1">
                  <a:latin typeface="Times New Roman" pitchFamily="18" charset="0"/>
                </a:rPr>
              </a:br>
              <a:r>
                <a:rPr lang="en-US" sz="2400">
                  <a:latin typeface="Times New Roman" pitchFamily="18" charset="0"/>
                </a:rPr>
                <a:t>Weaning is a stressful event, forces to change the normal      </a:t>
              </a:r>
            </a:p>
            <a:p>
              <a:r>
                <a:rPr lang="en-US" sz="2400">
                  <a:latin typeface="Times New Roman" pitchFamily="18" charset="0"/>
                </a:rPr>
                <a:t>  physiological balance</a:t>
              </a:r>
            </a:p>
            <a:p>
              <a:endParaRPr lang="en-US" sz="2400">
                <a:latin typeface="Times New Roman" pitchFamily="18" charset="0"/>
              </a:endParaRPr>
            </a:p>
            <a:p>
              <a:r>
                <a:rPr lang="en-US" sz="2400">
                  <a:latin typeface="Times New Roman" pitchFamily="18" charset="0"/>
                </a:rPr>
                <a:t>Increase body temperature</a:t>
              </a:r>
            </a:p>
            <a:p>
              <a:pPr lvl="1"/>
              <a:endParaRPr lang="en-US" sz="2400">
                <a:latin typeface="Times New Roman" pitchFamily="18" charset="0"/>
              </a:endParaRPr>
            </a:p>
            <a:p>
              <a:r>
                <a:rPr lang="en-US" sz="2400">
                  <a:latin typeface="Times New Roman" pitchFamily="18" charset="0"/>
                </a:rPr>
                <a:t>Suppress the immune system</a:t>
              </a:r>
            </a:p>
            <a:p>
              <a:endParaRPr lang="en-US" sz="2400">
                <a:latin typeface="Times New Roman" pitchFamily="18" charset="0"/>
              </a:endParaRPr>
            </a:p>
            <a:p>
              <a:r>
                <a:rPr lang="en-US" sz="2400">
                  <a:latin typeface="Times New Roman" pitchFamily="18" charset="0"/>
                </a:rPr>
                <a:t>Suppress the secretion of hormones</a:t>
              </a:r>
            </a:p>
            <a:p>
              <a:endParaRPr lang="en-US" sz="2400">
                <a:latin typeface="Times New Roman" pitchFamily="18" charset="0"/>
              </a:endParaRPr>
            </a:p>
            <a:p>
              <a:endParaRPr lang="en-US" sz="2400">
                <a:latin typeface="Times New Roman" pitchFamily="18" charset="0"/>
              </a:endParaRPr>
            </a:p>
            <a:p>
              <a:endParaRPr lang="en-US" sz="2400">
                <a:latin typeface="Times New Roman" pitchFamily="18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</a:pPr>
              <a:endParaRPr lang="en-US" sz="2400" b="1">
                <a:latin typeface="Times New Roman" pitchFamily="18" charset="0"/>
              </a:endParaRPr>
            </a:p>
          </p:txBody>
        </p:sp>
        <p:pic>
          <p:nvPicPr>
            <p:cNvPr id="31748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" y="1776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49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" y="220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50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" y="268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51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" y="110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33400" y="1066800"/>
            <a:ext cx="8458200" cy="5181600"/>
            <a:chOff x="336" y="672"/>
            <a:chExt cx="5328" cy="3264"/>
          </a:xfrm>
        </p:grpSpPr>
        <p:sp>
          <p:nvSpPr>
            <p:cNvPr id="32771" name="Text Box 5"/>
            <p:cNvSpPr txBox="1">
              <a:spLocks noChangeArrowheads="1"/>
            </p:cNvSpPr>
            <p:nvPr/>
          </p:nvSpPr>
          <p:spPr bwMode="auto">
            <a:xfrm>
              <a:off x="816" y="672"/>
              <a:ext cx="4848" cy="3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1">
                  <a:latin typeface="Times New Roman" pitchFamily="18" charset="0"/>
                </a:rPr>
                <a:t>	Change in immunological system</a:t>
              </a:r>
            </a:p>
            <a:p>
              <a:pPr>
                <a:spcBef>
                  <a:spcPct val="50000"/>
                </a:spcBef>
              </a:pPr>
              <a:endParaRPr lang="en-US" sz="2800" b="1" i="1"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No protective immunity at birth</a:t>
              </a:r>
            </a:p>
            <a:p>
              <a:pPr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  <a:p>
              <a:r>
                <a:rPr lang="en-US" sz="2400">
                  <a:latin typeface="Times New Roman" pitchFamily="18" charset="0"/>
                </a:rPr>
                <a:t>Depend on colostrum for the transfer of passive immunity 	  from sow</a:t>
              </a:r>
            </a:p>
            <a:p>
              <a:endParaRPr lang="en-US" sz="2400">
                <a:latin typeface="Times New Roman" pitchFamily="18" charset="0"/>
              </a:endParaRPr>
            </a:p>
            <a:p>
              <a:r>
                <a:rPr lang="en-US" sz="2400">
                  <a:latin typeface="Times New Roman" pitchFamily="18" charset="0"/>
                </a:rPr>
                <a:t>Piglet immunity start function after 29 days</a:t>
              </a:r>
            </a:p>
            <a:p>
              <a:endParaRPr lang="en-US" sz="2400">
                <a:latin typeface="Times New Roman" pitchFamily="18" charset="0"/>
              </a:endParaRPr>
            </a:p>
            <a:p>
              <a:r>
                <a:rPr lang="en-US" sz="2400">
                  <a:latin typeface="Times New Roman" pitchFamily="18" charset="0"/>
                </a:rPr>
                <a:t>High risk, weaning at 14-28 days</a:t>
              </a:r>
            </a:p>
            <a:p>
              <a:endParaRPr lang="en-US" sz="2400">
                <a:latin typeface="Times New Roman" pitchFamily="18" charset="0"/>
              </a:endParaRPr>
            </a:p>
            <a:p>
              <a:r>
                <a:rPr lang="en-US" sz="2400">
                  <a:latin typeface="Times New Roman" pitchFamily="18" charset="0"/>
                </a:rPr>
                <a:t>Decrease in normal gut microflora</a:t>
              </a:r>
            </a:p>
          </p:txBody>
        </p:sp>
        <p:pic>
          <p:nvPicPr>
            <p:cNvPr id="32772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6" y="144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3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6" y="2016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4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6" y="2688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5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6" y="3168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6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6" y="3600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81000" y="949325"/>
            <a:ext cx="8915400" cy="5908675"/>
            <a:chOff x="144" y="454"/>
            <a:chExt cx="5616" cy="3722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44" y="454"/>
              <a:ext cx="5616" cy="3269"/>
              <a:chOff x="144" y="454"/>
              <a:chExt cx="5616" cy="3269"/>
            </a:xfrm>
          </p:grpSpPr>
          <p:sp>
            <p:nvSpPr>
              <p:cNvPr id="16389" name="Rectangle 5"/>
              <p:cNvSpPr>
                <a:spLocks noChangeArrowheads="1"/>
              </p:cNvSpPr>
              <p:nvPr/>
            </p:nvSpPr>
            <p:spPr bwMode="auto">
              <a:xfrm>
                <a:off x="480" y="454"/>
                <a:ext cx="5280" cy="3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32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		</a:t>
                </a:r>
                <a:r>
                  <a:rPr lang="en-US" sz="3200" b="1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MANAGEMENT</a:t>
                </a:r>
                <a:endParaRPr lang="en-US" sz="3200" b="1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>
                  <a:defRPr/>
                </a:pPr>
                <a:endParaRPr lang="en-US" sz="3200" b="1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>
                  <a:defRPr/>
                </a:pPr>
                <a:r>
                  <a:rPr lang="en-US" sz="2600" b="1" dirty="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FARROWING:</a:t>
                </a:r>
              </a:p>
              <a:p>
                <a:pPr>
                  <a:defRPr/>
                </a:pPr>
                <a:endParaRPr lang="en-US" b="1" dirty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>
                  <a:spcAft>
                    <a:spcPct val="70000"/>
                  </a:spcAft>
                  <a:defRPr/>
                </a:pPr>
                <a:r>
                  <a:rPr lang="en-US" sz="2400" dirty="0">
                    <a:latin typeface="Times New Roman" pitchFamily="18" charset="0"/>
                  </a:rPr>
                  <a:t> First step to control </a:t>
                </a:r>
                <a:r>
                  <a:rPr lang="en-US" sz="2400" dirty="0" err="1">
                    <a:latin typeface="Times New Roman" pitchFamily="18" charset="0"/>
                  </a:rPr>
                  <a:t>preweaning</a:t>
                </a:r>
                <a:r>
                  <a:rPr lang="en-US" sz="2400" dirty="0">
                    <a:latin typeface="Times New Roman" pitchFamily="18" charset="0"/>
                  </a:rPr>
                  <a:t> mortality and 	 	      weaning stress   </a:t>
                </a:r>
              </a:p>
              <a:p>
                <a:pPr>
                  <a:spcAft>
                    <a:spcPct val="70000"/>
                  </a:spcAft>
                  <a:defRPr/>
                </a:pPr>
                <a:r>
                  <a:rPr lang="en-US" sz="2400" dirty="0">
                    <a:latin typeface="Times New Roman" pitchFamily="18" charset="0"/>
                  </a:rPr>
                  <a:t> Increase length of parturition-increase still birth (</a:t>
                </a:r>
                <a:r>
                  <a:rPr lang="en-US" sz="2000" b="1" i="1" dirty="0">
                    <a:solidFill>
                      <a:srgbClr val="00CC00"/>
                    </a:solidFill>
                    <a:latin typeface="Times New Roman" pitchFamily="18" charset="0"/>
                  </a:rPr>
                  <a:t>Spring,2008</a:t>
                </a:r>
                <a:r>
                  <a:rPr lang="en-US" sz="2400" dirty="0">
                    <a:latin typeface="Times New Roman" pitchFamily="18" charset="0"/>
                  </a:rPr>
                  <a:t>)</a:t>
                </a:r>
              </a:p>
              <a:p>
                <a:pPr>
                  <a:spcAft>
                    <a:spcPct val="70000"/>
                  </a:spcAft>
                  <a:defRPr/>
                </a:pPr>
                <a:r>
                  <a:rPr lang="en-US" sz="2400" dirty="0">
                    <a:latin typeface="Times New Roman" pitchFamily="18" charset="0"/>
                  </a:rPr>
                  <a:t> Reduce viability of piglet</a:t>
                </a:r>
              </a:p>
              <a:p>
                <a:pPr>
                  <a:spcAft>
                    <a:spcPct val="70000"/>
                  </a:spcAft>
                  <a:defRPr/>
                </a:pPr>
                <a:r>
                  <a:rPr lang="en-US" sz="2400" dirty="0">
                    <a:latin typeface="Times New Roman" pitchFamily="18" charset="0"/>
                  </a:rPr>
                  <a:t> Increase crushing rate</a:t>
                </a:r>
              </a:p>
              <a:p>
                <a:pPr eaLnBrk="1" hangingPunct="1">
                  <a:spcBef>
                    <a:spcPct val="50000"/>
                  </a:spcBef>
                  <a:spcAft>
                    <a:spcPct val="7000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pic>
            <p:nvPicPr>
              <p:cNvPr id="33798" name="Picture 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4" y="1536"/>
                <a:ext cx="336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3799" name="Picture 7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53" y="2880"/>
                <a:ext cx="336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3800" name="Picture 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56" y="2544"/>
                <a:ext cx="336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3801" name="Picture 9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56" y="2112"/>
                <a:ext cx="336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3796" name="Picture 12" descr="head deliver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16" y="2640"/>
              <a:ext cx="2208" cy="1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04800" y="444500"/>
            <a:ext cx="9144000" cy="8134350"/>
            <a:chOff x="192" y="280"/>
            <a:chExt cx="5760" cy="5124"/>
          </a:xfrm>
        </p:grpSpPr>
        <p:sp>
          <p:nvSpPr>
            <p:cNvPr id="17412" name="Text Box 4"/>
            <p:cNvSpPr txBox="1">
              <a:spLocks noChangeArrowheads="1"/>
            </p:cNvSpPr>
            <p:nvPr/>
          </p:nvSpPr>
          <p:spPr bwMode="auto">
            <a:xfrm>
              <a:off x="240" y="280"/>
              <a:ext cx="5712" cy="5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b="1" i="1">
                  <a:solidFill>
                    <a:schemeClr val="tx2"/>
                  </a:solidFill>
                </a:rPr>
                <a:t>                         Care of piglet </a:t>
              </a:r>
            </a:p>
            <a:p>
              <a:pPr>
                <a:spcBef>
                  <a:spcPct val="50000"/>
                </a:spcBef>
                <a:defRPr/>
              </a:pPr>
              <a:endParaRPr lang="en-US" sz="3200" b="1" i="1">
                <a:solidFill>
                  <a:schemeClr val="tx2"/>
                </a:solidFill>
              </a:endParaRPr>
            </a:p>
            <a:p>
              <a:pPr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   	Help in respiration</a:t>
              </a:r>
            </a:p>
            <a:p>
              <a:pPr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  <a:p>
              <a:pPr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   	Clipping of needle teeth</a:t>
              </a:r>
            </a:p>
            <a:p>
              <a:pPr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  <a:p>
              <a:pPr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   	Cutting of the umbilical cord</a:t>
              </a:r>
            </a:p>
            <a:p>
              <a:pPr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  <a:p>
              <a:pPr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   	Umbilical cord at farrowing</a:t>
              </a:r>
            </a:p>
            <a:p>
              <a:pPr lvl="1"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		</a:t>
              </a: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20% detached at birth</a:t>
              </a:r>
            </a:p>
            <a:p>
              <a:pPr lvl="1"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		80% attached</a:t>
              </a:r>
            </a:p>
            <a:p>
              <a:pPr lvl="2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	Do NOT</a:t>
              </a: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cut cord unless necessary </a:t>
              </a:r>
            </a:p>
            <a:p>
              <a:pPr lvl="2"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         	Blood and nutrients are still being transferred </a:t>
              </a:r>
              <a:r>
                <a:rPr lang="en-US" sz="2000">
                  <a:solidFill>
                    <a:srgbClr val="00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(</a:t>
              </a:r>
              <a:r>
                <a:rPr lang="en-US" sz="2000" i="1">
                  <a:solidFill>
                    <a:srgbClr val="00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Spring 2008</a:t>
              </a:r>
              <a:r>
                <a:rPr lang="en-US" sz="2000">
                  <a:solidFill>
                    <a:srgbClr val="00C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)</a:t>
              </a:r>
            </a:p>
            <a:p>
              <a:pPr lvl="1">
                <a:defRPr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  <a:p>
              <a:pPr>
                <a:defRPr/>
              </a:pPr>
              <a:endPara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en-US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spcBef>
                  <a:spcPct val="50000"/>
                </a:spcBef>
                <a:defRPr/>
              </a:pPr>
              <a:endParaRPr lang="en-US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pic>
          <p:nvPicPr>
            <p:cNvPr id="34820" name="Picture 5" descr="umbilical cord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96" y="1392"/>
              <a:ext cx="1968" cy="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21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110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22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158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23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2016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24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244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524000" y="228600"/>
            <a:ext cx="9144000" cy="655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Cont..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Has no antibodies against pathogens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200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 transfer of antibodies prepartum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200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Colostrum only way of getting passive immunity</a:t>
            </a:r>
          </a:p>
          <a:p>
            <a:pPr lvl="1">
              <a:lnSpc>
                <a:spcPct val="120000"/>
              </a:lnSpc>
              <a:defRPr/>
            </a:pPr>
            <a:endParaRPr lang="en-US" sz="2200" b="1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Glycogen stores lasts for less than 24 h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200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Needs energy right away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  <a:p>
            <a:pPr lvl="1">
              <a:lnSpc>
                <a:spcPct val="120000"/>
              </a:lnSpc>
              <a:defRPr/>
            </a:pPr>
            <a:endParaRPr lang="en-US" sz="2400" b="1" i="1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Has only 1-2% body fat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200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Little insulation to prevent body heat loss</a:t>
            </a:r>
          </a:p>
          <a:p>
            <a:pPr>
              <a:lnSpc>
                <a:spcPct val="120000"/>
              </a:lnSpc>
              <a:defRPr/>
            </a:pPr>
            <a:endParaRPr lang="en-US" sz="2200" i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Limited ability to regulate body temp.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200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Needs additional heat</a:t>
            </a:r>
          </a:p>
          <a:p>
            <a:pPr lvl="1">
              <a:lnSpc>
                <a:spcPct val="120000"/>
              </a:lnSpc>
              <a:defRPr/>
            </a:pPr>
            <a:endParaRPr lang="en-US" sz="2200" i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lvl="1"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14400" y="990600"/>
            <a:ext cx="457200" cy="4648200"/>
            <a:chOff x="576" y="624"/>
            <a:chExt cx="288" cy="2928"/>
          </a:xfrm>
        </p:grpSpPr>
        <p:pic>
          <p:nvPicPr>
            <p:cNvPr id="35844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" y="624"/>
              <a:ext cx="28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45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" y="1584"/>
              <a:ext cx="28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46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" y="2448"/>
              <a:ext cx="28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47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" y="3216"/>
              <a:ext cx="28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176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Management of Piglets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Piglets </dc:title>
  <dc:creator>NIRALA PC</dc:creator>
  <cp:lastModifiedBy>webroute</cp:lastModifiedBy>
  <cp:revision>1</cp:revision>
  <dcterms:created xsi:type="dcterms:W3CDTF">2006-08-16T00:00:00Z</dcterms:created>
  <dcterms:modified xsi:type="dcterms:W3CDTF">2020-05-19T09:10:25Z</dcterms:modified>
</cp:coreProperties>
</file>