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hordate" TargetMode="External"/><Relationship Id="rId2" Type="http://schemas.openxmlformats.org/officeDocument/2006/relationships/hyperlink" Target="https://en.wikipedia.org/wiki/Anima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Camelidae" TargetMode="External"/><Relationship Id="rId5" Type="http://schemas.openxmlformats.org/officeDocument/2006/relationships/hyperlink" Target="https://en.wikipedia.org/wiki/Even-toed_ungulate" TargetMode="External"/><Relationship Id="rId4" Type="http://schemas.openxmlformats.org/officeDocument/2006/relationships/hyperlink" Target="https://en.wikipedia.org/wiki/Mammal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0" y="-41275"/>
            <a:ext cx="9144000" cy="6899275"/>
            <a:chOff x="0" y="-26"/>
            <a:chExt cx="5760" cy="4346"/>
          </a:xfrm>
        </p:grpSpPr>
        <p:pic>
          <p:nvPicPr>
            <p:cNvPr id="7171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-26"/>
              <a:ext cx="5760" cy="4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49" name="Rectangle 5"/>
            <p:cNvSpPr>
              <a:spLocks noChangeArrowheads="1"/>
            </p:cNvSpPr>
            <p:nvPr/>
          </p:nvSpPr>
          <p:spPr bwMode="auto">
            <a:xfrm>
              <a:off x="354" y="240"/>
              <a:ext cx="4956" cy="28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n-US" sz="32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  <a:p>
              <a:pPr>
                <a:defRPr/>
              </a:pPr>
              <a:endParaRPr lang="en-US" sz="32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  <a:p>
              <a:pPr>
                <a:defRPr/>
              </a:pPr>
              <a:endParaRPr lang="en-US" sz="32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  <a:p>
              <a:pPr>
                <a:defRPr/>
              </a:pPr>
              <a:r>
                <a:rPr lang="en-US" sz="32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.</a:t>
              </a:r>
            </a:p>
            <a:p>
              <a:pPr>
                <a:defRPr/>
              </a:pPr>
              <a:endParaRPr lang="en-US" sz="32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  <a:p>
              <a:pPr>
                <a:defRPr/>
              </a:pPr>
              <a:endParaRPr lang="en-US" sz="32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  <a:p>
              <a:pPr>
                <a:defRPr/>
              </a:pPr>
              <a:endParaRPr lang="en-US" sz="32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  <a:p>
              <a:pPr>
                <a:defRPr/>
              </a:pPr>
              <a:r>
                <a:rPr lang="en-US" sz="32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                                 </a:t>
              </a:r>
            </a:p>
            <a:p>
              <a:pPr>
                <a:defRPr/>
              </a:pPr>
              <a:r>
                <a:rPr lang="en-US" sz="32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                                   </a:t>
              </a:r>
            </a:p>
          </p:txBody>
        </p:sp>
        <p:sp>
          <p:nvSpPr>
            <p:cNvPr id="7173" name="WordArt 9"/>
            <p:cNvSpPr>
              <a:spLocks noChangeArrowheads="1" noChangeShapeType="1" noTextEdit="1"/>
            </p:cNvSpPr>
            <p:nvPr/>
          </p:nvSpPr>
          <p:spPr bwMode="auto">
            <a:xfrm>
              <a:off x="1584" y="122"/>
              <a:ext cx="2754" cy="187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8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bg2"/>
                  </a:solidFill>
                  <a:latin typeface="Arial Black"/>
                </a:rPr>
                <a:t> </a:t>
              </a:r>
            </a:p>
            <a:p>
              <a:pPr algn="ctr"/>
              <a:endParaRPr lang="en-US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Arial Black"/>
              </a:endParaRPr>
            </a:p>
            <a:p>
              <a:pPr algn="ctr"/>
              <a:r>
                <a:rPr lang="en-US" sz="28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bg2"/>
                  </a:solidFill>
                  <a:latin typeface="Arial Black"/>
                </a:rPr>
                <a:t> </a:t>
              </a:r>
            </a:p>
          </p:txBody>
        </p:sp>
        <p:sp>
          <p:nvSpPr>
            <p:cNvPr id="3078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1344" y="3024"/>
              <a:ext cx="4038" cy="59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bg2"/>
                  </a:solidFill>
                  <a:latin typeface="Arial Black"/>
                </a:rPr>
                <a:t>                                                               </a:t>
              </a:r>
              <a:r>
                <a:rPr lang="en-US" kern="10" spc="-15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bg2"/>
                  </a:solidFill>
                  <a:latin typeface="Aharoni" pitchFamily="2" charset="-79"/>
                  <a:cs typeface="Aharoni" pitchFamily="2" charset="-79"/>
                </a:rPr>
                <a:t>Dr. Ravikant Nirala                                           </a:t>
              </a:r>
            </a:p>
          </p:txBody>
        </p:sp>
        <p:sp>
          <p:nvSpPr>
            <p:cNvPr id="7175" name="WordArt 11"/>
            <p:cNvSpPr>
              <a:spLocks noChangeArrowheads="1" noChangeShapeType="1" noTextEdit="1"/>
            </p:cNvSpPr>
            <p:nvPr/>
          </p:nvSpPr>
          <p:spPr bwMode="auto">
            <a:xfrm>
              <a:off x="375" y="1728"/>
              <a:ext cx="5214" cy="27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4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accent1"/>
                  </a:solidFill>
                  <a:latin typeface="Arial Black"/>
                </a:rPr>
                <a:t>Topic : Management of pig 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304800" y="762000"/>
            <a:ext cx="8153400" cy="5151438"/>
            <a:chOff x="192" y="480"/>
            <a:chExt cx="5136" cy="3245"/>
          </a:xfrm>
        </p:grpSpPr>
        <p:sp>
          <p:nvSpPr>
            <p:cNvPr id="7172" name="Text Box 4"/>
            <p:cNvSpPr txBox="1">
              <a:spLocks noChangeArrowheads="1"/>
            </p:cNvSpPr>
            <p:nvPr/>
          </p:nvSpPr>
          <p:spPr bwMode="auto">
            <a:xfrm>
              <a:off x="576" y="480"/>
              <a:ext cx="4752" cy="3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  <a:defRPr/>
              </a:pPr>
              <a:r>
                <a:rPr lang="en-US" sz="24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The country is having 12.80 </a:t>
              </a:r>
              <a:r>
                <a:rPr lang="en-US" sz="24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Millions </a:t>
              </a:r>
              <a:r>
                <a:rPr lang="en-US" sz="24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of which 21.80 </a:t>
              </a:r>
              <a:r>
                <a:rPr lang="en-US" sz="2400" dirty="0" err="1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lakhs</a:t>
              </a:r>
              <a:r>
                <a:rPr lang="en-US" sz="24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 were crossbred/ exotic pigs (</a:t>
              </a:r>
              <a:r>
                <a:rPr lang="en-US" sz="2400" i="1" dirty="0">
                  <a:solidFill>
                    <a:srgbClr val="00CC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livestock census 2007</a:t>
              </a:r>
              <a:r>
                <a:rPr lang="en-US" sz="2400" i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)</a:t>
              </a:r>
            </a:p>
            <a:p>
              <a:pPr>
                <a:lnSpc>
                  <a:spcPct val="120000"/>
                </a:lnSpc>
                <a:defRPr/>
              </a:pPr>
              <a:endPara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endParaRPr>
            </a:p>
            <a:p>
              <a:pPr>
                <a:lnSpc>
                  <a:spcPct val="120000"/>
                </a:lnSpc>
                <a:defRPr/>
              </a:pPr>
              <a:r>
                <a:rPr lang="en-US" sz="24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Uttar Pradesh has the largest pig production (2.9 million),</a:t>
              </a:r>
            </a:p>
            <a:p>
              <a:pPr>
                <a:lnSpc>
                  <a:spcPct val="120000"/>
                </a:lnSpc>
                <a:defRPr/>
              </a:pPr>
              <a:endPara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endParaRPr>
            </a:p>
            <a:p>
              <a:pPr>
                <a:lnSpc>
                  <a:spcPct val="120000"/>
                </a:lnSpc>
                <a:defRPr/>
              </a:pPr>
              <a:r>
                <a:rPr lang="en-US" sz="24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Followed by Assam (1.9 million), Bihar (1.1 million), and West- Bengal (0.96 million). </a:t>
              </a:r>
            </a:p>
            <a:p>
              <a:pPr>
                <a:lnSpc>
                  <a:spcPct val="120000"/>
                </a:lnSpc>
                <a:defRPr/>
              </a:pPr>
              <a:endPara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endParaRPr>
            </a:p>
            <a:p>
              <a:pPr>
                <a:lnSpc>
                  <a:spcPct val="120000"/>
                </a:lnSpc>
                <a:defRPr/>
              </a:pPr>
              <a:r>
                <a:rPr lang="en-US" sz="24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The North-Eastern states, pig population of about 3.8 	 	   millions. </a:t>
              </a:r>
            </a:p>
            <a:p>
              <a:pPr>
                <a:lnSpc>
                  <a:spcPct val="120000"/>
                </a:lnSpc>
                <a:spcBef>
                  <a:spcPct val="50000"/>
                </a:spcBef>
                <a:defRPr/>
              </a:pPr>
              <a:endParaRPr lang="en-US" sz="2400" dirty="0">
                <a:latin typeface="Times New Roman" pitchFamily="18" charset="0"/>
              </a:endParaRPr>
            </a:p>
          </p:txBody>
        </p:sp>
        <p:pic>
          <p:nvPicPr>
            <p:cNvPr id="16388" name="Picture 1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92" y="1344"/>
              <a:ext cx="338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389" name="Picture 1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92" y="576"/>
              <a:ext cx="338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390" name="Picture 1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92" y="1920"/>
              <a:ext cx="338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391" name="Picture 1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92" y="2736"/>
              <a:ext cx="338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CHESTER WHITE</a:t>
            </a:r>
          </a:p>
          <a:p>
            <a:pPr eaLnBrk="1" hangingPunct="1"/>
            <a:r>
              <a:rPr lang="en-GB" smtClean="0"/>
              <a:t>Developed in PA.</a:t>
            </a:r>
            <a:endParaRPr lang="en-US" smtClean="0"/>
          </a:p>
          <a:p>
            <a:pPr eaLnBrk="1" hangingPunct="1"/>
            <a:r>
              <a:rPr lang="en-GB" smtClean="0"/>
              <a:t>Drooped ears</a:t>
            </a:r>
            <a:endParaRPr lang="en-US" smtClean="0"/>
          </a:p>
          <a:p>
            <a:pPr eaLnBrk="1" hangingPunct="1"/>
            <a:r>
              <a:rPr lang="en-GB" smtClean="0"/>
              <a:t>Known for mothering ability</a:t>
            </a:r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2048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381000" y="304800"/>
            <a:ext cx="8305800" cy="6216650"/>
            <a:chOff x="240" y="720"/>
            <a:chExt cx="5232" cy="3373"/>
          </a:xfrm>
        </p:grpSpPr>
        <p:pic>
          <p:nvPicPr>
            <p:cNvPr id="8195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6" y="1343"/>
              <a:ext cx="338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4" name="Text Box 6"/>
            <p:cNvSpPr txBox="1">
              <a:spLocks noChangeArrowheads="1"/>
            </p:cNvSpPr>
            <p:nvPr/>
          </p:nvSpPr>
          <p:spPr bwMode="auto">
            <a:xfrm>
              <a:off x="720" y="720"/>
              <a:ext cx="4752" cy="3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800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 </a:t>
              </a:r>
              <a:r>
                <a:rPr lang="en-US" sz="4000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Introduction</a:t>
              </a:r>
              <a:r>
                <a:rPr lang="en-US" sz="2400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	</a:t>
              </a:r>
            </a:p>
            <a:p>
              <a:pPr algn="just">
                <a:buFont typeface="Wingdings" pitchFamily="2" charset="2"/>
                <a:buChar char="§"/>
                <a:defRPr/>
              </a:pPr>
              <a:r>
                <a:rPr lang="en-US" sz="2800" dirty="0">
                  <a:latin typeface="+mn-lt"/>
                </a:rPr>
                <a:t>Pig is one of the most efficient feed converting </a:t>
              </a:r>
              <a:endParaRPr lang="en-US" sz="2800" dirty="0">
                <a:latin typeface="+mn-lt"/>
              </a:endParaRPr>
            </a:p>
            <a:p>
              <a:pPr algn="just">
                <a:defRPr/>
              </a:pPr>
              <a:r>
                <a:rPr lang="en-US" sz="2800" dirty="0">
                  <a:latin typeface="+mn-lt"/>
                </a:rPr>
                <a:t> </a:t>
              </a:r>
              <a:r>
                <a:rPr lang="en-US" sz="2800" dirty="0">
                  <a:latin typeface="+mn-lt"/>
                </a:rPr>
                <a:t>  animal.</a:t>
              </a:r>
            </a:p>
            <a:p>
              <a:pPr algn="just">
                <a:defRPr/>
              </a:pPr>
              <a:endParaRPr lang="en-US" sz="2800" dirty="0">
                <a:latin typeface="+mn-lt"/>
              </a:endParaRPr>
            </a:p>
            <a:p>
              <a:pPr algn="just">
                <a:buFont typeface="Wingdings" pitchFamily="2" charset="2"/>
                <a:buChar char="§"/>
                <a:defRPr/>
              </a:pPr>
              <a:r>
                <a:rPr lang="en-US" sz="2800" dirty="0">
                  <a:latin typeface="+mn-lt"/>
                </a:rPr>
                <a:t>Litter </a:t>
              </a:r>
              <a:r>
                <a:rPr lang="en-US" sz="2800" dirty="0">
                  <a:latin typeface="+mn-lt"/>
                </a:rPr>
                <a:t>bearing animal among meat producing </a:t>
              </a:r>
              <a:r>
                <a:rPr lang="en-US" sz="2800" dirty="0">
                  <a:latin typeface="+mn-lt"/>
                </a:rPr>
                <a:t> </a:t>
              </a:r>
            </a:p>
            <a:p>
              <a:pPr algn="just">
                <a:defRPr/>
              </a:pPr>
              <a:r>
                <a:rPr lang="en-US" sz="2800" dirty="0">
                  <a:latin typeface="+mn-lt"/>
                </a:rPr>
                <a:t> </a:t>
              </a:r>
              <a:r>
                <a:rPr lang="en-US" sz="2800" dirty="0">
                  <a:latin typeface="+mn-lt"/>
                </a:rPr>
                <a:t>  livestock </a:t>
              </a:r>
              <a:r>
                <a:rPr lang="en-US" sz="2800" dirty="0">
                  <a:latin typeface="+mn-lt"/>
                </a:rPr>
                <a:t>having the shortest generation interval</a:t>
              </a:r>
            </a:p>
            <a:p>
              <a:pPr algn="just">
                <a:defRPr/>
              </a:pPr>
              <a:endParaRPr lang="en-US" sz="2800" dirty="0">
                <a:latin typeface="+mn-lt"/>
              </a:endParaRPr>
            </a:p>
            <a:p>
              <a:pPr algn="just">
                <a:buFont typeface="Wingdings" pitchFamily="2" charset="2"/>
                <a:buChar char="§"/>
                <a:defRPr/>
              </a:pPr>
              <a:r>
                <a:rPr lang="en-US" sz="2800" dirty="0">
                  <a:latin typeface="+mn-lt"/>
                </a:rPr>
                <a:t>In India raising of pig fell to the poor and  </a:t>
              </a:r>
              <a:endParaRPr lang="en-US" sz="2800" dirty="0">
                <a:latin typeface="+mn-lt"/>
              </a:endParaRPr>
            </a:p>
            <a:p>
              <a:pPr algn="just">
                <a:defRPr/>
              </a:pPr>
              <a:r>
                <a:rPr lang="en-US" sz="2800" dirty="0">
                  <a:latin typeface="+mn-lt"/>
                </a:rPr>
                <a:t>  downtrodden</a:t>
              </a:r>
              <a:r>
                <a:rPr lang="en-US" sz="2800" dirty="0">
                  <a:latin typeface="+mn-lt"/>
                </a:rPr>
                <a:t>.</a:t>
              </a:r>
            </a:p>
            <a:p>
              <a:pPr algn="just">
                <a:defRPr/>
              </a:pPr>
              <a:endParaRPr lang="en-US" sz="2800" dirty="0">
                <a:latin typeface="+mn-lt"/>
              </a:endParaRPr>
            </a:p>
            <a:p>
              <a:pPr algn="just">
                <a:buFont typeface="Wingdings" pitchFamily="2" charset="2"/>
                <a:buChar char="§"/>
                <a:defRPr/>
              </a:pPr>
              <a:r>
                <a:rPr lang="en-US" sz="2800" dirty="0">
                  <a:latin typeface="+mn-lt"/>
                </a:rPr>
                <a:t>It is changing </a:t>
              </a:r>
              <a:r>
                <a:rPr lang="en-US" sz="2800" dirty="0">
                  <a:latin typeface="+mn-lt"/>
                </a:rPr>
                <a:t>from that of a zero input enterprise </a:t>
              </a:r>
              <a:endParaRPr lang="en-US" sz="2800" dirty="0">
                <a:latin typeface="+mn-lt"/>
              </a:endParaRPr>
            </a:p>
            <a:p>
              <a:pPr algn="just">
                <a:defRPr/>
              </a:pPr>
              <a:r>
                <a:rPr lang="en-US" sz="2800" dirty="0">
                  <a:latin typeface="+mn-lt"/>
                </a:rPr>
                <a:t> </a:t>
              </a:r>
              <a:r>
                <a:rPr lang="en-US" sz="2800" dirty="0">
                  <a:latin typeface="+mn-lt"/>
                </a:rPr>
                <a:t> to </a:t>
              </a:r>
              <a:r>
                <a:rPr lang="en-US" sz="2800" dirty="0">
                  <a:latin typeface="+mn-lt"/>
                </a:rPr>
                <a:t>that of a semi-commercial one.</a:t>
              </a:r>
            </a:p>
            <a:p>
              <a:pPr>
                <a:defRPr/>
              </a:pPr>
              <a:endPara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endParaRPr>
            </a:p>
            <a:p>
              <a:pPr>
                <a:spcBef>
                  <a:spcPct val="50000"/>
                </a:spcBef>
                <a:defRPr/>
              </a:pPr>
              <a:endParaRPr lang="en-US" sz="2000" dirty="0">
                <a:latin typeface="Times New Roman" pitchFamily="18" charset="0"/>
              </a:endParaRPr>
            </a:p>
          </p:txBody>
        </p:sp>
        <p:pic>
          <p:nvPicPr>
            <p:cNvPr id="8197" name="Picture 8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0" y="1823"/>
              <a:ext cx="338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198" name="Picture 9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58" y="2447"/>
              <a:ext cx="338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199" name="Picture 1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58" y="2975"/>
              <a:ext cx="338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US" smtClean="0"/>
              <a:t>A pig like all Suids, are native to the Eurasian and African continents.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r>
              <a:rPr lang="en-US" smtClean="0"/>
              <a:t>The pygmy hog of Asia and the warthog of Africa are from same genus. 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r>
              <a:rPr lang="en-US" smtClean="0"/>
              <a:t>Pigs are highly social and intelligent animals.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mtClean="0"/>
              <a:t>The domestic pig is among the most populous large mammals in the world.</a:t>
            </a:r>
          </a:p>
          <a:p>
            <a:pPr algn="just"/>
            <a:r>
              <a:rPr lang="en-US" smtClean="0"/>
              <a:t>Pigs are omnivores and can consume a wide range of food.</a:t>
            </a:r>
          </a:p>
          <a:p>
            <a:pPr algn="just"/>
            <a:r>
              <a:rPr lang="en-US" smtClean="0"/>
              <a:t>Pigs are biologically similar to humans and are thus frequently used for human medical research.</a:t>
            </a:r>
          </a:p>
          <a:p>
            <a:pPr algn="just"/>
            <a:r>
              <a:rPr lang="en-US" smtClean="0"/>
              <a:t>A typical pig has a large head with a long snout that is strengthened by a special prenasal bone and by a disk of cartilage at the tip.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algn="just"/>
            <a:r>
              <a:rPr lang="en-US" smtClean="0"/>
              <a:t>The snout is used to dig into the soil to find food and is a very acute sense organ.</a:t>
            </a:r>
          </a:p>
          <a:p>
            <a:pPr algn="just">
              <a:buFont typeface="Arial" charset="0"/>
              <a:buNone/>
            </a:pPr>
            <a:endParaRPr lang="en-US" smtClean="0"/>
          </a:p>
          <a:p>
            <a:pPr algn="just"/>
            <a:r>
              <a:rPr lang="en-US" smtClean="0"/>
              <a:t>There are four hoofed toes on each foot, with the two larger central toes bearing most of the weight, but the outer two also being used in soft ground.</a:t>
            </a:r>
          </a:p>
          <a:p>
            <a:pPr algn="just">
              <a:buFont typeface="Arial" charset="0"/>
              <a:buNone/>
            </a:pPr>
            <a:endParaRPr lang="en-US" smtClean="0"/>
          </a:p>
          <a:p>
            <a:pPr algn="just"/>
            <a:r>
              <a:rPr lang="en-US" smtClean="0"/>
              <a:t>Dental formula of adult pig is 3.1.4.3/3.1.4.3, giving a total of 44 teeths.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algn="just"/>
            <a:r>
              <a:rPr lang="en-US" sz="2800" smtClean="0"/>
              <a:t>The rear teeth are adapted for crushing.</a:t>
            </a:r>
          </a:p>
          <a:p>
            <a:pPr algn="just"/>
            <a:r>
              <a:rPr lang="en-US" sz="2800" smtClean="0"/>
              <a:t> In the male, the canine teeth form tusks, which grow continuously and are sharpened by constantly being ground against each other.</a:t>
            </a:r>
          </a:p>
          <a:p>
            <a:pPr algn="just"/>
            <a:r>
              <a:rPr lang="en-US" sz="2800" smtClean="0"/>
              <a:t>It is estimated that 50% of piglet fatalities are due to the mother attacking, or unintentionally crushing, the newborn pre-weaned animals.</a:t>
            </a:r>
          </a:p>
          <a:p>
            <a:pPr algn="just"/>
            <a:r>
              <a:rPr lang="en-US" sz="2800" smtClean="0"/>
              <a:t>The wild boar (</a:t>
            </a:r>
            <a:r>
              <a:rPr lang="en-US" sz="2800" i="1" smtClean="0"/>
              <a:t>Sus scrofa</a:t>
            </a:r>
            <a:r>
              <a:rPr lang="en-US" sz="2800" smtClean="0"/>
              <a:t>) can take advantage of any forage resources. </a:t>
            </a:r>
          </a:p>
          <a:p>
            <a:pPr algn="just"/>
            <a:r>
              <a:rPr lang="en-US" sz="2800" smtClean="0"/>
              <a:t>Therefore, they can live in virtually any productive habitat that can provide enough water to sustain large mammals such as pigs.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algn="just"/>
            <a:r>
              <a:rPr lang="en-US" smtClean="0"/>
              <a:t>Domestic pigs are raised commercially as livestock; materials that are garnered include  </a:t>
            </a:r>
          </a:p>
          <a:p>
            <a:pPr algn="just"/>
            <a:r>
              <a:rPr lang="en-US" smtClean="0"/>
              <a:t>Meat as pork, leather, bristly hairs which are used to make paintbrushes.</a:t>
            </a:r>
          </a:p>
          <a:p>
            <a:pPr algn="just"/>
            <a:r>
              <a:rPr lang="en-US" smtClean="0"/>
              <a:t>Because of their foraging abilities and excellent sense of smell, they are used to find truffles in many European countries.</a:t>
            </a:r>
          </a:p>
          <a:p>
            <a:pPr algn="just"/>
            <a:r>
              <a:rPr lang="en-US" smtClean="0"/>
              <a:t> Both wild and feral pigs are commonly hunted.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Arial" charset="0"/>
              <a:buNone/>
              <a:defRPr/>
            </a:pPr>
            <a:r>
              <a:rPr lang="en-US" dirty="0" smtClean="0"/>
              <a:t>Kingdom:	</a:t>
            </a:r>
            <a:r>
              <a:rPr lang="en-US" dirty="0" err="1" smtClean="0">
                <a:hlinkClick r:id="rId2" tooltip="Animal"/>
              </a:rPr>
              <a:t>Animalia</a:t>
            </a:r>
            <a:endParaRPr lang="en-US" dirty="0" smtClean="0"/>
          </a:p>
          <a:p>
            <a:pPr>
              <a:buFont typeface="Arial" charset="0"/>
              <a:buNone/>
              <a:defRPr/>
            </a:pPr>
            <a:r>
              <a:rPr lang="en-US" dirty="0" smtClean="0"/>
              <a:t>Phylum:	</a:t>
            </a:r>
            <a:r>
              <a:rPr lang="en-US" dirty="0" err="1" smtClean="0">
                <a:hlinkClick r:id="rId3" tooltip="Chordate"/>
              </a:rPr>
              <a:t>Chordata</a:t>
            </a:r>
            <a:endParaRPr lang="en-US" dirty="0" smtClean="0"/>
          </a:p>
          <a:p>
            <a:pPr>
              <a:buFont typeface="Arial" charset="0"/>
              <a:buNone/>
              <a:defRPr/>
            </a:pPr>
            <a:r>
              <a:rPr lang="en-US" dirty="0" smtClean="0"/>
              <a:t>Class:		</a:t>
            </a:r>
            <a:r>
              <a:rPr lang="en-US" dirty="0" err="1" smtClean="0">
                <a:hlinkClick r:id="rId4" tooltip="Mammal"/>
              </a:rPr>
              <a:t>Mammalia</a:t>
            </a:r>
            <a:endParaRPr lang="en-US" dirty="0" smtClean="0"/>
          </a:p>
          <a:p>
            <a:pPr>
              <a:buFont typeface="Arial" charset="0"/>
              <a:buNone/>
              <a:defRPr/>
            </a:pPr>
            <a:r>
              <a:rPr lang="en-US" dirty="0" smtClean="0"/>
              <a:t>Order:		</a:t>
            </a:r>
            <a:r>
              <a:rPr lang="en-US" dirty="0" err="1" smtClean="0">
                <a:hlinkClick r:id="rId5" tooltip="Even-toed ungulate"/>
              </a:rPr>
              <a:t>Artiodactyla</a:t>
            </a:r>
            <a:endParaRPr lang="en-US" dirty="0" smtClean="0"/>
          </a:p>
          <a:p>
            <a:pPr>
              <a:buFont typeface="Arial" charset="0"/>
              <a:buNone/>
              <a:defRPr/>
            </a:pPr>
            <a:r>
              <a:rPr lang="en-US" dirty="0" smtClean="0"/>
              <a:t>Family:	</a:t>
            </a:r>
            <a:r>
              <a:rPr lang="en-US" dirty="0" err="1" smtClean="0">
                <a:hlinkClick r:id="rId6" tooltip="Camelidae"/>
              </a:rPr>
              <a:t>Suidae</a:t>
            </a:r>
            <a:endParaRPr lang="en-US" dirty="0" smtClean="0"/>
          </a:p>
          <a:p>
            <a:pPr>
              <a:buFont typeface="Arial" charset="0"/>
              <a:buNone/>
              <a:defRPr/>
            </a:pPr>
            <a:r>
              <a:rPr lang="en-US" dirty="0" smtClean="0"/>
              <a:t>Genus: 	</a:t>
            </a:r>
            <a:r>
              <a:rPr lang="en-US" b="1" i="1" dirty="0" err="1" smtClean="0"/>
              <a:t>Sus</a:t>
            </a:r>
            <a:endParaRPr lang="en-US" dirty="0" smtClean="0"/>
          </a:p>
          <a:p>
            <a:pPr>
              <a:buFont typeface="Arial" charset="0"/>
              <a:buNone/>
              <a:defRPr/>
            </a:pPr>
            <a:r>
              <a:rPr lang="en-US" dirty="0" smtClean="0"/>
              <a:t>Species: 	</a:t>
            </a:r>
            <a:r>
              <a:rPr lang="en-US" i="1" dirty="0" err="1" smtClean="0"/>
              <a:t>Sus</a:t>
            </a:r>
            <a:r>
              <a:rPr lang="en-US" i="1" dirty="0" smtClean="0"/>
              <a:t> </a:t>
            </a:r>
            <a:r>
              <a:rPr lang="en-US" i="1" dirty="0" err="1" smtClean="0"/>
              <a:t>scrofa</a:t>
            </a:r>
            <a:endParaRPr lang="en-US" i="1" dirty="0" smtClean="0"/>
          </a:p>
          <a:p>
            <a:pPr>
              <a:buFont typeface="Arial" charset="0"/>
              <a:buNone/>
              <a:defRPr/>
            </a:pPr>
            <a:r>
              <a:rPr lang="en-US" i="1" dirty="0" smtClean="0"/>
              <a:t>		     	</a:t>
            </a:r>
            <a:r>
              <a:rPr lang="en-US" i="1" dirty="0" err="1" smtClean="0"/>
              <a:t>Sus</a:t>
            </a:r>
            <a:r>
              <a:rPr lang="en-US" i="1" dirty="0" smtClean="0"/>
              <a:t> </a:t>
            </a:r>
            <a:r>
              <a:rPr lang="en-US" i="1" dirty="0" err="1" smtClean="0"/>
              <a:t>vittatus</a:t>
            </a:r>
            <a:endParaRPr lang="en-US" i="1" dirty="0" smtClean="0"/>
          </a:p>
          <a:p>
            <a:pPr>
              <a:buFont typeface="Arial" charset="0"/>
              <a:buNone/>
              <a:defRPr/>
            </a:pPr>
            <a:r>
              <a:rPr lang="en-US" i="1" dirty="0" smtClean="0"/>
              <a:t>	           	</a:t>
            </a:r>
            <a:r>
              <a:rPr lang="en-US" i="1" dirty="0" err="1" smtClean="0"/>
              <a:t>Sus</a:t>
            </a:r>
            <a:r>
              <a:rPr lang="en-US" i="1" dirty="0" smtClean="0"/>
              <a:t> </a:t>
            </a:r>
            <a:r>
              <a:rPr lang="en-US" i="1" dirty="0" err="1" smtClean="0"/>
              <a:t>domesticus</a:t>
            </a:r>
            <a:endParaRPr lang="en-US" i="1" dirty="0" smtClean="0"/>
          </a:p>
          <a:p>
            <a:pPr>
              <a:buFont typeface="Arial" charset="0"/>
              <a:buNone/>
              <a:defRPr/>
            </a:pPr>
            <a:r>
              <a:rPr lang="en-US" dirty="0" smtClean="0"/>
              <a:t> An even-toed ungulate mammals</a:t>
            </a:r>
          </a:p>
          <a:p>
            <a:pPr>
              <a:buFont typeface="Arial" charset="0"/>
              <a:buNone/>
              <a:defRPr/>
            </a:pPr>
            <a:endParaRPr lang="en-US" i="1" dirty="0" smtClean="0"/>
          </a:p>
          <a:p>
            <a:pPr>
              <a:buFont typeface="Arial" charset="0"/>
              <a:buNone/>
              <a:defRPr/>
            </a:pPr>
            <a:endParaRPr lang="en-US" i="1" dirty="0" smtClean="0"/>
          </a:p>
          <a:p>
            <a:pPr>
              <a:buFont typeface="Arial" charset="0"/>
              <a:buNone/>
              <a:defRPr/>
            </a:pPr>
            <a:endParaRPr lang="en-US" i="1" dirty="0" smtClean="0"/>
          </a:p>
          <a:p>
            <a:pPr>
              <a:buFont typeface="Arial" charset="0"/>
              <a:buNone/>
              <a:defRPr/>
            </a:pPr>
            <a:endParaRPr lang="en-US" dirty="0" smtClean="0"/>
          </a:p>
          <a:p>
            <a:pPr>
              <a:buFont typeface="Arial" charset="0"/>
              <a:buNone/>
              <a:defRPr/>
            </a:pPr>
            <a:endParaRPr lang="en-US" dirty="0" smtClean="0"/>
          </a:p>
        </p:txBody>
      </p:sp>
      <p:sp>
        <p:nvSpPr>
          <p:cNvPr id="14339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838200"/>
          </a:xfrm>
        </p:spPr>
        <p:txBody>
          <a:bodyPr/>
          <a:lstStyle/>
          <a:p>
            <a:r>
              <a:rPr lang="en-US" smtClean="0"/>
              <a:t>Position in Animal kingdom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200" b="1" smtClean="0"/>
              <a:t>Common terminology associated with Swine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343400" cy="4800600"/>
          </a:xfrm>
        </p:spPr>
        <p:txBody>
          <a:bodyPr/>
          <a:lstStyle/>
          <a:p>
            <a:r>
              <a:rPr lang="en-US" sz="2400" smtClean="0"/>
              <a:t>Species: swine or </a:t>
            </a:r>
            <a:r>
              <a:rPr lang="en-US" sz="2400" i="1" smtClean="0"/>
              <a:t>Sus</a:t>
            </a:r>
            <a:endParaRPr lang="en-US" sz="2400" smtClean="0"/>
          </a:p>
          <a:p>
            <a:r>
              <a:rPr lang="en-US" sz="2400" smtClean="0"/>
              <a:t>Adult male: Boar</a:t>
            </a:r>
          </a:p>
          <a:p>
            <a:r>
              <a:rPr lang="en-US" sz="2400" smtClean="0"/>
              <a:t>Adult female: Sow</a:t>
            </a:r>
          </a:p>
          <a:p>
            <a:r>
              <a:rPr lang="en-US" sz="2400" smtClean="0"/>
              <a:t>Young male: Boarling</a:t>
            </a:r>
          </a:p>
          <a:p>
            <a:r>
              <a:rPr lang="en-US" sz="2400" smtClean="0"/>
              <a:t>Young female: Gilt</a:t>
            </a:r>
          </a:p>
          <a:p>
            <a:r>
              <a:rPr lang="en-US" sz="2400" smtClean="0"/>
              <a:t>New born Young: Piglet</a:t>
            </a:r>
          </a:p>
          <a:p>
            <a:r>
              <a:rPr lang="en-US" sz="2400" smtClean="0"/>
              <a:t>Gestation period: 114 days</a:t>
            </a:r>
          </a:p>
          <a:p>
            <a:r>
              <a:rPr lang="en-US" sz="2400" smtClean="0"/>
              <a:t>Age of Maturity: 6-8 months</a:t>
            </a:r>
          </a:p>
          <a:p>
            <a:r>
              <a:rPr lang="en-US" sz="2400" smtClean="0"/>
              <a:t>Estrous length: 21 days</a:t>
            </a:r>
          </a:p>
          <a:p>
            <a:r>
              <a:rPr lang="en-US" sz="2400" smtClean="0"/>
              <a:t>Estrous Period: 2 to 3 days</a:t>
            </a:r>
          </a:p>
          <a:p>
            <a:r>
              <a:rPr lang="en-US" sz="2400" smtClean="0"/>
              <a:t>Volume of Semen: 250 -400 ml</a:t>
            </a:r>
          </a:p>
          <a:p>
            <a:endParaRPr lang="en-US" sz="2400" smtClean="0"/>
          </a:p>
          <a:p>
            <a:endParaRPr lang="en-US" sz="2400" smtClean="0"/>
          </a:p>
          <a:p>
            <a:endParaRPr lang="en-US" sz="2400" smtClean="0"/>
          </a:p>
        </p:txBody>
      </p:sp>
      <p:sp>
        <p:nvSpPr>
          <p:cNvPr id="1536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4419600" cy="5029200"/>
          </a:xfrm>
        </p:spPr>
        <p:txBody>
          <a:bodyPr/>
          <a:lstStyle/>
          <a:p>
            <a:r>
              <a:rPr lang="en-US" sz="2400" smtClean="0"/>
              <a:t>Castrated male: Hog, Stag or   </a:t>
            </a:r>
          </a:p>
          <a:p>
            <a:pPr>
              <a:buFont typeface="Arial" charset="0"/>
              <a:buNone/>
            </a:pPr>
            <a:r>
              <a:rPr lang="en-US" sz="2400" smtClean="0"/>
              <a:t>				barrow</a:t>
            </a:r>
          </a:p>
          <a:p>
            <a:r>
              <a:rPr lang="en-US" sz="2400" smtClean="0"/>
              <a:t>Castrated female: 	      Spayed</a:t>
            </a:r>
          </a:p>
          <a:p>
            <a:r>
              <a:rPr lang="en-US" sz="2400" smtClean="0"/>
              <a:t>Female with offspring: Suckling</a:t>
            </a:r>
          </a:p>
          <a:p>
            <a:r>
              <a:rPr lang="en-US" sz="2400" smtClean="0"/>
              <a:t>Act of Parturition:      Farrowing</a:t>
            </a:r>
          </a:p>
          <a:p>
            <a:r>
              <a:rPr lang="en-US" sz="2400" smtClean="0"/>
              <a:t>Act of mating:             Coupling</a:t>
            </a:r>
          </a:p>
          <a:p>
            <a:r>
              <a:rPr lang="en-US" sz="2400" smtClean="0"/>
              <a:t>Sound:            	   Grunting</a:t>
            </a:r>
          </a:p>
          <a:p>
            <a:r>
              <a:rPr lang="en-US" sz="2400" smtClean="0"/>
              <a:t>Meat of Swine:	   Pork</a:t>
            </a:r>
          </a:p>
          <a:p>
            <a:r>
              <a:rPr lang="en-US" sz="2400" smtClean="0"/>
              <a:t>Dressing %: 65-80%</a:t>
            </a:r>
          </a:p>
          <a:p>
            <a:r>
              <a:rPr lang="en-US" sz="2400" smtClean="0"/>
              <a:t>Fat of swine: Lard</a:t>
            </a:r>
          </a:p>
          <a:p>
            <a:r>
              <a:rPr lang="en-US" sz="2400" smtClean="0"/>
              <a:t>FCR:			     3: 1</a:t>
            </a:r>
          </a:p>
          <a:p>
            <a:endParaRPr lang="en-US" sz="2400" smtClean="0"/>
          </a:p>
          <a:p>
            <a:endParaRPr lang="en-US" sz="2400" smtClean="0"/>
          </a:p>
          <a:p>
            <a:endParaRPr lang="en-US" sz="2400" smtClean="0"/>
          </a:p>
          <a:p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211</Words>
  <Application>Microsoft Office PowerPoint</Application>
  <PresentationFormat>On-screen Show (4:3)</PresentationFormat>
  <Paragraphs>100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Position in Animal kingdom</vt:lpstr>
      <vt:lpstr>Common terminology associated with Swine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NIRALA PC</dc:creator>
  <cp:lastModifiedBy>webroute</cp:lastModifiedBy>
  <cp:revision>1</cp:revision>
  <dcterms:created xsi:type="dcterms:W3CDTF">2006-08-16T00:00:00Z</dcterms:created>
  <dcterms:modified xsi:type="dcterms:W3CDTF">2020-05-19T09:01:19Z</dcterms:modified>
</cp:coreProperties>
</file>