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66" r:id="rId3"/>
    <p:sldId id="257" r:id="rId4"/>
    <p:sldId id="271" r:id="rId5"/>
    <p:sldId id="258" r:id="rId6"/>
    <p:sldId id="259" r:id="rId7"/>
    <p:sldId id="261" r:id="rId8"/>
    <p:sldId id="262" r:id="rId9"/>
    <p:sldId id="268" r:id="rId10"/>
    <p:sldId id="263" r:id="rId11"/>
    <p:sldId id="264" r:id="rId12"/>
    <p:sldId id="260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36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819400"/>
            <a:ext cx="8229600" cy="1470025"/>
          </a:xfrm>
        </p:spPr>
        <p:txBody>
          <a:bodyPr>
            <a:noAutofit/>
          </a:bodyPr>
          <a:lstStyle/>
          <a:p>
            <a:r>
              <a:rPr lang="en-IN" sz="28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Unit </a:t>
            </a:r>
            <a:r>
              <a:rPr lang="en-IN" sz="28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  <a:r>
              <a:rPr lang="en-IN" sz="28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/>
            </a:r>
            <a:br>
              <a:rPr lang="en-IN" sz="28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n-IN" sz="28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Lecture </a:t>
            </a:r>
            <a:r>
              <a:rPr lang="en-IN" sz="28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2: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Plants containing </a:t>
            </a:r>
            <a:r>
              <a:rPr lang="en-US" sz="28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nitrates/ nitrites</a:t>
            </a:r>
            <a:r>
              <a:rPr lang="en-IN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/>
            </a:r>
            <a:br>
              <a:rPr lang="en-IN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endParaRPr lang="en-US" sz="2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374579"/>
            <a:ext cx="6781800" cy="1896046"/>
          </a:xfrm>
        </p:spPr>
        <p:txBody>
          <a:bodyPr>
            <a:noAutofit/>
          </a:bodyPr>
          <a:lstStyle/>
          <a:p>
            <a:r>
              <a:rPr lang="en-IN" sz="2400" dirty="0" smtClean="0">
                <a:solidFill>
                  <a:srgbClr val="003366"/>
                </a:solidFill>
                <a:latin typeface="Comic Sans MS" panose="030F0702030302020204" pitchFamily="66" charset="0"/>
              </a:rPr>
              <a:t>Dr. </a:t>
            </a:r>
            <a:r>
              <a:rPr lang="en-IN" sz="2400" dirty="0" err="1" smtClean="0">
                <a:solidFill>
                  <a:srgbClr val="003366"/>
                </a:solidFill>
                <a:latin typeface="Comic Sans MS" panose="030F0702030302020204" pitchFamily="66" charset="0"/>
              </a:rPr>
              <a:t>Kumari</a:t>
            </a:r>
            <a:r>
              <a:rPr lang="en-IN" sz="2400" dirty="0" smtClean="0">
                <a:solidFill>
                  <a:srgbClr val="003366"/>
                </a:solidFill>
                <a:latin typeface="Comic Sans MS" panose="030F0702030302020204" pitchFamily="66" charset="0"/>
              </a:rPr>
              <a:t> </a:t>
            </a:r>
            <a:r>
              <a:rPr lang="en-IN" sz="2400" dirty="0" err="1" smtClean="0">
                <a:solidFill>
                  <a:srgbClr val="003366"/>
                </a:solidFill>
                <a:latin typeface="Comic Sans MS" panose="030F0702030302020204" pitchFamily="66" charset="0"/>
              </a:rPr>
              <a:t>Anjana</a:t>
            </a:r>
            <a:endParaRPr lang="en-IN" sz="2400" dirty="0" smtClean="0">
              <a:solidFill>
                <a:srgbClr val="003366"/>
              </a:solidFill>
              <a:latin typeface="Comic Sans MS" panose="030F0702030302020204" pitchFamily="66" charset="0"/>
            </a:endParaRPr>
          </a:p>
          <a:p>
            <a:r>
              <a:rPr lang="en-IN" sz="2400" dirty="0" err="1" smtClean="0">
                <a:solidFill>
                  <a:srgbClr val="003366"/>
                </a:solidFill>
                <a:latin typeface="Comic Sans MS" panose="030F0702030302020204" pitchFamily="66" charset="0"/>
              </a:rPr>
              <a:t>Asstt</a:t>
            </a:r>
            <a:r>
              <a:rPr lang="en-IN" sz="2400" dirty="0" smtClean="0">
                <a:solidFill>
                  <a:srgbClr val="003366"/>
                </a:solidFill>
                <a:latin typeface="Comic Sans MS" panose="030F0702030302020204" pitchFamily="66" charset="0"/>
              </a:rPr>
              <a:t>. </a:t>
            </a:r>
            <a:r>
              <a:rPr lang="en-IN" sz="2400" dirty="0" err="1" smtClean="0">
                <a:solidFill>
                  <a:srgbClr val="003366"/>
                </a:solidFill>
                <a:latin typeface="Comic Sans MS" panose="030F0702030302020204" pitchFamily="66" charset="0"/>
              </a:rPr>
              <a:t>Prof.</a:t>
            </a:r>
            <a:r>
              <a:rPr lang="en-IN" sz="2400" dirty="0" smtClean="0">
                <a:solidFill>
                  <a:srgbClr val="003366"/>
                </a:solidFill>
                <a:latin typeface="Comic Sans MS" panose="030F0702030302020204" pitchFamily="66" charset="0"/>
              </a:rPr>
              <a:t> cum Jr. Scientist</a:t>
            </a:r>
          </a:p>
          <a:p>
            <a:r>
              <a:rPr lang="en-IN" sz="2400" dirty="0" err="1" smtClean="0">
                <a:solidFill>
                  <a:srgbClr val="003366"/>
                </a:solidFill>
                <a:latin typeface="Comic Sans MS" panose="030F0702030302020204" pitchFamily="66" charset="0"/>
              </a:rPr>
              <a:t>Deptt</a:t>
            </a:r>
            <a:r>
              <a:rPr lang="en-IN" sz="2400" dirty="0" smtClean="0">
                <a:solidFill>
                  <a:srgbClr val="003366"/>
                </a:solidFill>
                <a:latin typeface="Comic Sans MS" panose="030F0702030302020204" pitchFamily="66" charset="0"/>
              </a:rPr>
              <a:t>. Of </a:t>
            </a:r>
            <a:r>
              <a:rPr lang="en-IN" sz="2400" dirty="0" err="1" smtClean="0">
                <a:solidFill>
                  <a:srgbClr val="003366"/>
                </a:solidFill>
                <a:latin typeface="Comic Sans MS" panose="030F0702030302020204" pitchFamily="66" charset="0"/>
              </a:rPr>
              <a:t>Vety</a:t>
            </a:r>
            <a:r>
              <a:rPr lang="en-IN" sz="2400" dirty="0" smtClean="0">
                <a:solidFill>
                  <a:srgbClr val="003366"/>
                </a:solidFill>
                <a:latin typeface="Comic Sans MS" panose="030F0702030302020204" pitchFamily="66" charset="0"/>
              </a:rPr>
              <a:t>. Pharmacology and Toxicology</a:t>
            </a:r>
          </a:p>
          <a:p>
            <a:r>
              <a:rPr lang="en-IN" sz="2400" dirty="0" smtClean="0">
                <a:solidFill>
                  <a:srgbClr val="003366"/>
                </a:solidFill>
                <a:latin typeface="Comic Sans MS" panose="030F0702030302020204" pitchFamily="66" charset="0"/>
              </a:rPr>
              <a:t>B.V.C, </a:t>
            </a:r>
            <a:r>
              <a:rPr lang="en-IN" sz="2400" dirty="0" err="1" smtClean="0">
                <a:solidFill>
                  <a:srgbClr val="003366"/>
                </a:solidFill>
                <a:latin typeface="Comic Sans MS" panose="030F0702030302020204" pitchFamily="66" charset="0"/>
              </a:rPr>
              <a:t>BASU,Patna</a:t>
            </a:r>
            <a:endParaRPr lang="en-US" sz="2400" dirty="0">
              <a:solidFill>
                <a:srgbClr val="003366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1000" y="533400"/>
            <a:ext cx="678170" cy="71666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4544" y="609600"/>
            <a:ext cx="968456" cy="987552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685800" y="81597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VPT-609 (</a:t>
            </a:r>
            <a:r>
              <a:rPr lang="en-IN" b="1" dirty="0">
                <a:solidFill>
                  <a:srgbClr val="C00000"/>
                </a:solidFill>
                <a:latin typeface="Comic Sans MS" panose="030F0702030302020204" pitchFamily="66" charset="0"/>
              </a:rPr>
              <a:t>2+0</a:t>
            </a:r>
            <a:r>
              <a:rPr lang="en-IN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)</a:t>
            </a:r>
          </a:p>
          <a:p>
            <a:r>
              <a:rPr lang="en-IN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Toxicology of Plants and Toxins</a:t>
            </a:r>
          </a:p>
        </p:txBody>
      </p:sp>
    </p:spTree>
    <p:extLst>
      <p:ext uri="{BB962C8B-B14F-4D97-AF65-F5344CB8AC3E}">
        <p14:creationId xmlns:p14="http://schemas.microsoft.com/office/powerpoint/2010/main" val="269612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lnSpcReduction="10000"/>
          </a:bodyPr>
          <a:lstStyle/>
          <a:p>
            <a:r>
              <a:rPr lang="en-IN" sz="2800" b="1" dirty="0" smtClean="0">
                <a:solidFill>
                  <a:srgbClr val="FF0000"/>
                </a:solidFill>
                <a:latin typeface="Comic Sans MS" pitchFamily="66" charset="0"/>
              </a:rPr>
              <a:t>Necropsy: </a:t>
            </a:r>
          </a:p>
          <a:p>
            <a:pPr>
              <a:buNone/>
            </a:pPr>
            <a:r>
              <a:rPr lang="en-IN" sz="2800" b="1" dirty="0" smtClean="0">
                <a:latin typeface="Comic Sans MS" pitchFamily="66" charset="0"/>
              </a:rPr>
              <a:t>	</a:t>
            </a:r>
            <a:r>
              <a:rPr lang="en-IN" sz="2800" dirty="0" smtClean="0">
                <a:latin typeface="Comic Sans MS" pitchFamily="66" charset="0"/>
              </a:rPr>
              <a:t>Chocolate or coffee colored blood. Generalized cyanosis.</a:t>
            </a:r>
          </a:p>
          <a:p>
            <a:pPr>
              <a:buNone/>
            </a:pPr>
            <a:endParaRPr lang="en-US" sz="2800" dirty="0" smtClean="0">
              <a:latin typeface="Comic Sans MS" pitchFamily="66" charset="0"/>
            </a:endParaRPr>
          </a:p>
          <a:p>
            <a:r>
              <a:rPr lang="en-IN" sz="2800" b="1" dirty="0" smtClean="0">
                <a:solidFill>
                  <a:srgbClr val="FF0000"/>
                </a:solidFill>
                <a:latin typeface="Comic Sans MS" pitchFamily="66" charset="0"/>
              </a:rPr>
              <a:t>Diagnosis: </a:t>
            </a:r>
          </a:p>
          <a:p>
            <a:pPr>
              <a:buNone/>
            </a:pPr>
            <a:r>
              <a:rPr lang="en-IN" sz="2800" b="1" dirty="0" smtClean="0">
                <a:latin typeface="Comic Sans MS" pitchFamily="66" charset="0"/>
              </a:rPr>
              <a:t>	</a:t>
            </a:r>
            <a:r>
              <a:rPr lang="en-IN" sz="2800" dirty="0" smtClean="0">
                <a:latin typeface="Comic Sans MS" pitchFamily="66" charset="0"/>
              </a:rPr>
              <a:t>Analysis of rumen contents for nitrate/nitrite: Blood (&gt; 20 µg/ml). </a:t>
            </a:r>
          </a:p>
          <a:p>
            <a:pPr>
              <a:buNone/>
            </a:pPr>
            <a:endParaRPr lang="en-IN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IN" sz="2800" dirty="0" smtClean="0">
                <a:latin typeface="Comic Sans MS" pitchFamily="66" charset="0"/>
              </a:rPr>
              <a:t>	If PM delayed specimens for toxic analysis: aqueous humour or CSF.</a:t>
            </a:r>
            <a:endParaRPr lang="en-US" sz="2800" dirty="0" smtClean="0">
              <a:latin typeface="Comic Sans MS" pitchFamily="66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  <a:latin typeface="Comic Sans MS" pitchFamily="66" charset="0"/>
              </a:rPr>
              <a:t>Treatment</a:t>
            </a:r>
            <a:endParaRPr lang="en-US" sz="3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55000" lnSpcReduction="20000"/>
          </a:bodyPr>
          <a:lstStyle/>
          <a:p>
            <a:r>
              <a:rPr lang="en-IN" dirty="0" smtClean="0">
                <a:latin typeface="Comic Sans MS" pitchFamily="66" charset="0"/>
              </a:rPr>
              <a:t>Specific Antidotal Therapy: Regeneration of haemoglobin from methaemoglobin:</a:t>
            </a: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IN" dirty="0" smtClean="0">
                <a:latin typeface="Comic Sans MS" pitchFamily="66" charset="0"/>
              </a:rPr>
              <a:t>                                   Reduction</a:t>
            </a:r>
            <a:endParaRPr lang="en-US" dirty="0" smtClean="0">
              <a:latin typeface="Comic Sans MS" pitchFamily="66" charset="0"/>
            </a:endParaRPr>
          </a:p>
          <a:p>
            <a:r>
              <a:rPr lang="en-IN" dirty="0" err="1" smtClean="0">
                <a:latin typeface="Comic Sans MS" pitchFamily="66" charset="0"/>
              </a:rPr>
              <a:t>Methylene</a:t>
            </a:r>
            <a:r>
              <a:rPr lang="en-IN" dirty="0" smtClean="0">
                <a:latin typeface="Comic Sans MS" pitchFamily="66" charset="0"/>
              </a:rPr>
              <a:t> Blue                        </a:t>
            </a:r>
            <a:r>
              <a:rPr lang="en-IN" dirty="0" err="1" smtClean="0">
                <a:latin typeface="Comic Sans MS" pitchFamily="66" charset="0"/>
              </a:rPr>
              <a:t>Leuco</a:t>
            </a:r>
            <a:r>
              <a:rPr lang="en-IN" dirty="0" smtClean="0">
                <a:latin typeface="Comic Sans MS" pitchFamily="66" charset="0"/>
              </a:rPr>
              <a:t> </a:t>
            </a:r>
            <a:r>
              <a:rPr lang="en-IN" dirty="0" err="1" smtClean="0">
                <a:latin typeface="Comic Sans MS" pitchFamily="66" charset="0"/>
              </a:rPr>
              <a:t>Methylene</a:t>
            </a:r>
            <a:r>
              <a:rPr lang="en-IN" dirty="0" smtClean="0">
                <a:latin typeface="Comic Sans MS" pitchFamily="66" charset="0"/>
              </a:rPr>
              <a:t> Blue (reducing agent)</a:t>
            </a: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IN" dirty="0" smtClean="0">
                <a:latin typeface="Comic Sans MS" pitchFamily="66" charset="0"/>
              </a:rPr>
              <a:t>					↓ Activation of </a:t>
            </a: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IN" dirty="0" smtClean="0">
                <a:latin typeface="Comic Sans MS" pitchFamily="66" charset="0"/>
              </a:rPr>
              <a:t>		 Nitrite		              ↓ </a:t>
            </a:r>
            <a:r>
              <a:rPr lang="en-IN" dirty="0" err="1" smtClean="0">
                <a:latin typeface="Comic Sans MS" pitchFamily="66" charset="0"/>
              </a:rPr>
              <a:t>Diaphorase</a:t>
            </a:r>
            <a:r>
              <a:rPr lang="en-IN" dirty="0" smtClean="0">
                <a:latin typeface="Comic Sans MS" pitchFamily="66" charset="0"/>
              </a:rPr>
              <a:t> I and II 			+			</a:t>
            </a:r>
            <a:endParaRPr lang="en-US" dirty="0" smtClean="0">
              <a:latin typeface="Comic Sans MS" pitchFamily="66" charset="0"/>
            </a:endParaRPr>
          </a:p>
          <a:p>
            <a:r>
              <a:rPr lang="en-IN" dirty="0" smtClean="0">
                <a:latin typeface="Comic Sans MS" pitchFamily="66" charset="0"/>
              </a:rPr>
              <a:t>Haemoglobin (Fe</a:t>
            </a:r>
            <a:r>
              <a:rPr lang="en-IN" baseline="30000" dirty="0" smtClean="0">
                <a:latin typeface="Comic Sans MS" pitchFamily="66" charset="0"/>
              </a:rPr>
              <a:t>++</a:t>
            </a:r>
            <a:r>
              <a:rPr lang="en-IN" dirty="0" smtClean="0">
                <a:latin typeface="Comic Sans MS" pitchFamily="66" charset="0"/>
              </a:rPr>
              <a:t>) → Methaemoglonin (Fe</a:t>
            </a:r>
            <a:r>
              <a:rPr lang="en-IN" baseline="30000" dirty="0" smtClean="0">
                <a:latin typeface="Comic Sans MS" pitchFamily="66" charset="0"/>
              </a:rPr>
              <a:t>+++</a:t>
            </a:r>
            <a:r>
              <a:rPr lang="en-IN" dirty="0" smtClean="0">
                <a:latin typeface="Comic Sans MS" pitchFamily="66" charset="0"/>
              </a:rPr>
              <a:t>)  → Haemoglobin (Fe</a:t>
            </a:r>
            <a:r>
              <a:rPr lang="en-IN" baseline="30000" dirty="0" smtClean="0">
                <a:latin typeface="Comic Sans MS" pitchFamily="66" charset="0"/>
              </a:rPr>
              <a:t>++</a:t>
            </a:r>
            <a:r>
              <a:rPr lang="en-IN" dirty="0" smtClean="0">
                <a:latin typeface="Comic Sans MS" pitchFamily="66" charset="0"/>
              </a:rPr>
              <a:t>)</a:t>
            </a: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IN" dirty="0" smtClean="0">
                <a:latin typeface="Comic Sans MS" pitchFamily="66" charset="0"/>
              </a:rPr>
              <a:t>			Oxidation			Reduction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r>
              <a:rPr lang="en-IN" dirty="0" err="1" smtClean="0">
                <a:latin typeface="Comic Sans MS" pitchFamily="66" charset="0"/>
              </a:rPr>
              <a:t>Leuco</a:t>
            </a:r>
            <a:r>
              <a:rPr lang="en-IN" dirty="0" smtClean="0">
                <a:latin typeface="Comic Sans MS" pitchFamily="66" charset="0"/>
              </a:rPr>
              <a:t> </a:t>
            </a:r>
            <a:r>
              <a:rPr lang="en-IN" dirty="0" err="1" smtClean="0">
                <a:latin typeface="Comic Sans MS" pitchFamily="66" charset="0"/>
              </a:rPr>
              <a:t>methylene</a:t>
            </a:r>
            <a:r>
              <a:rPr lang="en-IN" dirty="0" smtClean="0">
                <a:latin typeface="Comic Sans MS" pitchFamily="66" charset="0"/>
              </a:rPr>
              <a:t> blue activates </a:t>
            </a:r>
            <a:r>
              <a:rPr lang="en-IN" dirty="0" err="1" smtClean="0">
                <a:latin typeface="Comic Sans MS" pitchFamily="66" charset="0"/>
              </a:rPr>
              <a:t>Diaphorase</a:t>
            </a:r>
            <a:r>
              <a:rPr lang="en-IN" dirty="0" smtClean="0">
                <a:latin typeface="Comic Sans MS" pitchFamily="66" charset="0"/>
              </a:rPr>
              <a:t> I and II, which facilitate reduction of methaemoglobin to haemoglobin.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r>
              <a:rPr lang="en-IN" dirty="0" err="1" smtClean="0">
                <a:latin typeface="Comic Sans MS" pitchFamily="66" charset="0"/>
              </a:rPr>
              <a:t>Methylene</a:t>
            </a:r>
            <a:r>
              <a:rPr lang="en-IN" dirty="0" smtClean="0">
                <a:latin typeface="Comic Sans MS" pitchFamily="66" charset="0"/>
              </a:rPr>
              <a:t> blue as 1% sol by slow iv injection @ 8.8 mg/kg in ruminants or 4.4 mg/kg in nonruminants. Repeat after 16-30 min if clinical response is not satisfactory.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r>
              <a:rPr lang="en-IN" dirty="0" smtClean="0">
                <a:latin typeface="Comic Sans MS" pitchFamily="66" charset="0"/>
              </a:rPr>
              <a:t>Ascorbic acid as reducing agent 5 – 20 mg/kg iv.</a:t>
            </a:r>
            <a:endParaRPr lang="en-US" dirty="0" smtClean="0">
              <a:latin typeface="Comic Sans MS" pitchFamily="66" charset="0"/>
            </a:endParaRP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667000" y="22860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FF0000"/>
                </a:solidFill>
                <a:latin typeface="Comic Sans MS" pitchFamily="66" charset="0"/>
              </a:rPr>
              <a:t>Supportive treatment</a:t>
            </a:r>
            <a:endParaRPr lang="en-US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400" dirty="0" smtClean="0">
                <a:latin typeface="Comic Sans MS" pitchFamily="66" charset="0"/>
              </a:rPr>
              <a:t>Blood transfusion.</a:t>
            </a:r>
          </a:p>
          <a:p>
            <a:pPr algn="just"/>
            <a:r>
              <a:rPr lang="en-IN" sz="2400" dirty="0" smtClean="0">
                <a:latin typeface="Comic Sans MS" pitchFamily="66" charset="0"/>
              </a:rPr>
              <a:t>Shock therapy (adrenaline to increase BP).</a:t>
            </a:r>
          </a:p>
          <a:p>
            <a:pPr algn="just">
              <a:buNone/>
            </a:pPr>
            <a:endParaRPr lang="en-IN" sz="2400" dirty="0" smtClean="0">
              <a:latin typeface="Comic Sans MS" pitchFamily="66" charset="0"/>
            </a:endParaRPr>
          </a:p>
          <a:p>
            <a:pPr algn="just"/>
            <a:r>
              <a:rPr lang="en-IN" sz="2400" dirty="0" smtClean="0">
                <a:latin typeface="Comic Sans MS" pitchFamily="66" charset="0"/>
              </a:rPr>
              <a:t>Broad spectrum antibiotics through large volumes of water into rumen to reduce ruminal microfloral reduction of nitrates to nitrites. </a:t>
            </a:r>
          </a:p>
          <a:p>
            <a:pPr algn="just">
              <a:buNone/>
            </a:pPr>
            <a:endParaRPr lang="en-IN" sz="2400" dirty="0" smtClean="0">
              <a:latin typeface="Comic Sans MS" pitchFamily="66" charset="0"/>
            </a:endParaRPr>
          </a:p>
          <a:p>
            <a:pPr algn="just"/>
            <a:r>
              <a:rPr lang="en-IN" sz="2400" dirty="0" smtClean="0">
                <a:latin typeface="Comic Sans MS" pitchFamily="66" charset="0"/>
              </a:rPr>
              <a:t>Mineral oil (liquid paraffin) or saline purgatives to expel nitrates/nitrites from GIT.</a:t>
            </a:r>
            <a:endParaRPr lang="en-US" sz="2400" dirty="0" smtClean="0">
              <a:latin typeface="Comic Sans MS" pitchFamily="66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41800" y="2992387"/>
            <a:ext cx="33060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Thank You </a:t>
            </a:r>
            <a:endParaRPr lang="en-US" sz="54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47800" y="685800"/>
            <a:ext cx="64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Berlin Sans FB" pitchFamily="34" charset="0"/>
              </a:rPr>
              <a:t>Plants containing </a:t>
            </a:r>
            <a:r>
              <a:rPr lang="en-IN" sz="3200" dirty="0" smtClean="0">
                <a:solidFill>
                  <a:srgbClr val="FF0000"/>
                </a:solidFill>
                <a:latin typeface="Berlin Sans FB" pitchFamily="34" charset="0"/>
              </a:rPr>
              <a:t>Nitrates/Nitrites</a:t>
            </a:r>
            <a:endParaRPr lang="en-US" sz="3200" dirty="0">
              <a:solidFill>
                <a:srgbClr val="FF0000"/>
              </a:solidFill>
              <a:latin typeface="Berlin Sans FB" pitchFamily="34" charset="0"/>
            </a:endParaRPr>
          </a:p>
        </p:txBody>
      </p:sp>
      <p:pic>
        <p:nvPicPr>
          <p:cNvPr id="7" name="Picture 2" descr="C:\Users\user\Desktop\Nitrate-Poison-Blog-Header-1536x89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0437" y="1880175"/>
            <a:ext cx="8246363" cy="4063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b="1" dirty="0" smtClean="0">
                <a:solidFill>
                  <a:schemeClr val="accent2"/>
                </a:solidFill>
                <a:latin typeface="Comic Sans MS" pitchFamily="66" charset="0"/>
              </a:rPr>
              <a:t>Sources</a:t>
            </a:r>
            <a:endParaRPr lang="en-US" sz="28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52578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IN" dirty="0" smtClean="0">
                <a:latin typeface="Comic Sans MS" pitchFamily="66" charset="0"/>
              </a:rPr>
              <a:t>Ingestion of nitrate/nitrite through </a:t>
            </a:r>
            <a:r>
              <a:rPr lang="en-IN" dirty="0" smtClean="0">
                <a:solidFill>
                  <a:srgbClr val="00B0F0"/>
                </a:solidFill>
                <a:latin typeface="Comic Sans MS" pitchFamily="66" charset="0"/>
              </a:rPr>
              <a:t>forage and plants</a:t>
            </a:r>
            <a:r>
              <a:rPr lang="en-IN" dirty="0" smtClean="0">
                <a:latin typeface="Comic Sans MS" pitchFamily="66" charset="0"/>
              </a:rPr>
              <a:t>.</a:t>
            </a:r>
          </a:p>
          <a:p>
            <a:pPr algn="just"/>
            <a:r>
              <a:rPr lang="en-IN" dirty="0" smtClean="0">
                <a:solidFill>
                  <a:srgbClr val="00B0F0"/>
                </a:solidFill>
                <a:latin typeface="Comic Sans MS" pitchFamily="66" charset="0"/>
              </a:rPr>
              <a:t>Improperly stored hay (damp) or silage</a:t>
            </a:r>
            <a:r>
              <a:rPr lang="en-IN" dirty="0" smtClean="0">
                <a:latin typeface="Comic Sans MS" pitchFamily="66" charset="0"/>
              </a:rPr>
              <a:t>: microbial reduction of nitrate to nitrite.</a:t>
            </a:r>
          </a:p>
          <a:p>
            <a:pPr algn="just"/>
            <a:endParaRPr lang="en-US" dirty="0" smtClean="0">
              <a:latin typeface="Comic Sans MS" pitchFamily="66" charset="0"/>
            </a:endParaRPr>
          </a:p>
          <a:p>
            <a:pPr algn="just"/>
            <a:r>
              <a:rPr lang="en-IN" dirty="0" smtClean="0">
                <a:latin typeface="Comic Sans MS" pitchFamily="66" charset="0"/>
              </a:rPr>
              <a:t>Phenoxy acetic acid derivative herbicides: </a:t>
            </a:r>
            <a:r>
              <a:rPr lang="en-IN" dirty="0" smtClean="0">
                <a:solidFill>
                  <a:srgbClr val="00B0F0"/>
                </a:solidFill>
                <a:latin typeface="Comic Sans MS" pitchFamily="66" charset="0"/>
              </a:rPr>
              <a:t>2,4-D and 2,4,5-T increase nitrate content of grasses.</a:t>
            </a:r>
          </a:p>
          <a:p>
            <a:pPr algn="just">
              <a:buNone/>
            </a:pPr>
            <a:endParaRPr lang="en-US" dirty="0" smtClean="0">
              <a:solidFill>
                <a:srgbClr val="00B0F0"/>
              </a:solidFill>
              <a:latin typeface="Comic Sans MS" pitchFamily="66" charset="0"/>
            </a:endParaRPr>
          </a:p>
          <a:p>
            <a:pPr algn="just"/>
            <a:r>
              <a:rPr lang="en-IN" dirty="0" smtClean="0">
                <a:latin typeface="Comic Sans MS" pitchFamily="66" charset="0"/>
              </a:rPr>
              <a:t>Agricultural Source: </a:t>
            </a:r>
            <a:r>
              <a:rPr lang="en-IN" dirty="0" smtClean="0">
                <a:solidFill>
                  <a:srgbClr val="00B0F0"/>
                </a:solidFill>
                <a:latin typeface="Comic Sans MS" pitchFamily="66" charset="0"/>
              </a:rPr>
              <a:t>Fertilizers: </a:t>
            </a:r>
            <a:r>
              <a:rPr lang="en-IN" dirty="0" smtClean="0">
                <a:latin typeface="Comic Sans MS" pitchFamily="66" charset="0"/>
              </a:rPr>
              <a:t>Runoff water from agricultural fields sprayed with nitrate fertilizers contaminating water in ponds.</a:t>
            </a:r>
          </a:p>
          <a:p>
            <a:pPr algn="just">
              <a:buNone/>
            </a:pPr>
            <a:endParaRPr lang="en-IN" dirty="0" smtClean="0">
              <a:latin typeface="Comic Sans MS" pitchFamily="66" charset="0"/>
            </a:endParaRPr>
          </a:p>
          <a:p>
            <a:pPr algn="just"/>
            <a:r>
              <a:rPr lang="en-IN" dirty="0" smtClean="0">
                <a:latin typeface="Comic Sans MS" pitchFamily="66" charset="0"/>
              </a:rPr>
              <a:t>Accidental ingestion of nitrate fertilizers.</a:t>
            </a:r>
            <a:endParaRPr lang="en-US" dirty="0" smtClean="0">
              <a:latin typeface="Comic Sans MS" pitchFamily="66" charset="0"/>
            </a:endParaRPr>
          </a:p>
          <a:p>
            <a:pPr algn="just"/>
            <a:r>
              <a:rPr lang="en-IN" dirty="0" smtClean="0">
                <a:latin typeface="Comic Sans MS" pitchFamily="66" charset="0"/>
              </a:rPr>
              <a:t>Chronic drinking of </a:t>
            </a:r>
            <a:r>
              <a:rPr lang="en-IN" dirty="0" smtClean="0">
                <a:solidFill>
                  <a:srgbClr val="00B0F0"/>
                </a:solidFill>
                <a:latin typeface="Comic Sans MS" pitchFamily="66" charset="0"/>
              </a:rPr>
              <a:t>well water </a:t>
            </a:r>
            <a:r>
              <a:rPr lang="en-IN" dirty="0" smtClean="0">
                <a:latin typeface="Comic Sans MS" pitchFamily="66" charset="0"/>
              </a:rPr>
              <a:t>in nitrate rich areas.</a:t>
            </a:r>
            <a:endParaRPr lang="en-US" dirty="0" smtClean="0">
              <a:latin typeface="Comic Sans MS" pitchFamily="66" charset="0"/>
            </a:endParaRPr>
          </a:p>
          <a:p>
            <a:pPr algn="just"/>
            <a:r>
              <a:rPr lang="en-IN" dirty="0" smtClean="0">
                <a:latin typeface="Comic Sans MS" pitchFamily="66" charset="0"/>
              </a:rPr>
              <a:t>Excess use of </a:t>
            </a:r>
            <a:r>
              <a:rPr lang="en-IN" dirty="0" smtClean="0">
                <a:solidFill>
                  <a:srgbClr val="00B0F0"/>
                </a:solidFill>
                <a:latin typeface="Comic Sans MS" pitchFamily="66" charset="0"/>
              </a:rPr>
              <a:t>Na nitrite </a:t>
            </a:r>
            <a:r>
              <a:rPr lang="en-IN" dirty="0" smtClean="0">
                <a:latin typeface="Comic Sans MS" pitchFamily="66" charset="0"/>
              </a:rPr>
              <a:t>in HCN poisoning.</a:t>
            </a:r>
          </a:p>
          <a:p>
            <a:pPr algn="just">
              <a:buNone/>
            </a:pPr>
            <a:endParaRPr lang="en-US" dirty="0" smtClean="0">
              <a:latin typeface="Comic Sans MS" pitchFamily="66" charset="0"/>
            </a:endParaRPr>
          </a:p>
          <a:p>
            <a:pPr algn="just"/>
            <a:r>
              <a:rPr lang="en-IN" dirty="0" smtClean="0">
                <a:latin typeface="Comic Sans MS" pitchFamily="66" charset="0"/>
              </a:rPr>
              <a:t>Drinking refuge water from meat processing plants: nitrates/nitrites used in pickling and curing brines for preserving meats.</a:t>
            </a:r>
            <a:endParaRPr lang="en-US" dirty="0" smtClean="0">
              <a:latin typeface="Comic Sans MS" pitchFamily="66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IN" i="1" dirty="0" err="1" smtClean="0">
                <a:latin typeface="Comic Sans MS" pitchFamily="66" charset="0"/>
              </a:rPr>
              <a:t>Amaranthus</a:t>
            </a:r>
            <a:r>
              <a:rPr lang="en-IN" i="1" dirty="0" smtClean="0">
                <a:latin typeface="Comic Sans MS" pitchFamily="66" charset="0"/>
              </a:rPr>
              <a:t>, </a:t>
            </a:r>
          </a:p>
          <a:p>
            <a:pPr algn="just"/>
            <a:r>
              <a:rPr lang="en-IN" i="1" dirty="0" err="1" smtClean="0">
                <a:latin typeface="Comic Sans MS" pitchFamily="66" charset="0"/>
              </a:rPr>
              <a:t>Astragalus</a:t>
            </a:r>
            <a:r>
              <a:rPr lang="en-IN" i="1" dirty="0" smtClean="0">
                <a:latin typeface="Comic Sans MS" pitchFamily="66" charset="0"/>
              </a:rPr>
              <a:t>, </a:t>
            </a:r>
          </a:p>
          <a:p>
            <a:pPr algn="just"/>
            <a:r>
              <a:rPr lang="en-IN" i="1" dirty="0" err="1" smtClean="0">
                <a:latin typeface="Comic Sans MS" pitchFamily="66" charset="0"/>
              </a:rPr>
              <a:t>Brassica</a:t>
            </a:r>
            <a:r>
              <a:rPr lang="en-IN" i="1" dirty="0" smtClean="0">
                <a:latin typeface="Comic Sans MS" pitchFamily="66" charset="0"/>
              </a:rPr>
              <a:t>, </a:t>
            </a:r>
          </a:p>
          <a:p>
            <a:pPr algn="just"/>
            <a:r>
              <a:rPr lang="en-IN" i="1" dirty="0" smtClean="0">
                <a:latin typeface="Comic Sans MS" pitchFamily="66" charset="0"/>
              </a:rPr>
              <a:t>Ipomoea, </a:t>
            </a:r>
          </a:p>
          <a:p>
            <a:pPr algn="just"/>
            <a:r>
              <a:rPr lang="en-IN" i="1" dirty="0" smtClean="0">
                <a:latin typeface="Comic Sans MS" pitchFamily="66" charset="0"/>
              </a:rPr>
              <a:t>Sorghum, </a:t>
            </a:r>
          </a:p>
          <a:p>
            <a:pPr algn="just"/>
            <a:r>
              <a:rPr lang="en-IN" i="1" dirty="0" err="1" smtClean="0">
                <a:latin typeface="Comic Sans MS" pitchFamily="66" charset="0"/>
              </a:rPr>
              <a:t>Chenopodium</a:t>
            </a:r>
            <a:r>
              <a:rPr lang="en-IN" i="1" dirty="0" smtClean="0">
                <a:latin typeface="Comic Sans MS" pitchFamily="66" charset="0"/>
              </a:rPr>
              <a:t> </a:t>
            </a:r>
            <a:r>
              <a:rPr lang="en-IN" dirty="0" err="1" smtClean="0">
                <a:latin typeface="Comic Sans MS" pitchFamily="66" charset="0"/>
              </a:rPr>
              <a:t>Spp</a:t>
            </a:r>
            <a:r>
              <a:rPr lang="en-IN" dirty="0" smtClean="0">
                <a:latin typeface="Comic Sans MS" pitchFamily="66" charset="0"/>
              </a:rPr>
              <a:t>, </a:t>
            </a:r>
          </a:p>
          <a:p>
            <a:pPr algn="just"/>
            <a:r>
              <a:rPr lang="en-IN" dirty="0" smtClean="0">
                <a:latin typeface="Comic Sans MS" pitchFamily="66" charset="0"/>
              </a:rPr>
              <a:t>Beta </a:t>
            </a:r>
            <a:r>
              <a:rPr lang="en-IN" dirty="0" err="1" smtClean="0">
                <a:latin typeface="Comic Sans MS" pitchFamily="66" charset="0"/>
              </a:rPr>
              <a:t>vulgaris</a:t>
            </a:r>
            <a:r>
              <a:rPr lang="en-IN" dirty="0" smtClean="0">
                <a:latin typeface="Comic Sans MS" pitchFamily="66" charset="0"/>
              </a:rPr>
              <a:t>, </a:t>
            </a:r>
          </a:p>
          <a:p>
            <a:pPr algn="just"/>
            <a:r>
              <a:rPr lang="en-IN" dirty="0" err="1" smtClean="0">
                <a:latin typeface="Comic Sans MS" pitchFamily="66" charset="0"/>
              </a:rPr>
              <a:t>Zea</a:t>
            </a:r>
            <a:r>
              <a:rPr lang="en-IN" i="1" dirty="0" err="1" smtClean="0">
                <a:latin typeface="Comic Sans MS" pitchFamily="66" charset="0"/>
              </a:rPr>
              <a:t>mays</a:t>
            </a:r>
            <a:r>
              <a:rPr lang="en-IN" i="1" dirty="0" smtClean="0">
                <a:latin typeface="Comic Sans MS" pitchFamily="66" charset="0"/>
              </a:rPr>
              <a:t> </a:t>
            </a:r>
            <a:r>
              <a:rPr lang="en-IN" dirty="0" smtClean="0">
                <a:latin typeface="Comic Sans MS" pitchFamily="66" charset="0"/>
              </a:rPr>
              <a:t>etc.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Comic Sans MS" pitchFamily="66" charset="0"/>
              </a:rPr>
              <a:t>barley, </a:t>
            </a:r>
          </a:p>
          <a:p>
            <a:r>
              <a:rPr lang="en-US" dirty="0" smtClean="0">
                <a:latin typeface="Comic Sans MS" pitchFamily="66" charset="0"/>
              </a:rPr>
              <a:t>wheat,</a:t>
            </a:r>
          </a:p>
          <a:p>
            <a:r>
              <a:rPr lang="en-US" dirty="0" smtClean="0">
                <a:latin typeface="Comic Sans MS" pitchFamily="66" charset="0"/>
              </a:rPr>
              <a:t> rye</a:t>
            </a:r>
          </a:p>
          <a:p>
            <a:pPr algn="just"/>
            <a:r>
              <a:rPr lang="en-US" dirty="0" smtClean="0">
                <a:latin typeface="Comic Sans MS" pitchFamily="66" charset="0"/>
              </a:rPr>
              <a:t>Sudan grasses, </a:t>
            </a:r>
          </a:p>
          <a:p>
            <a:pPr algn="just"/>
            <a:r>
              <a:rPr lang="en-US" dirty="0" smtClean="0">
                <a:latin typeface="Comic Sans MS" pitchFamily="66" charset="0"/>
              </a:rPr>
              <a:t>corn, </a:t>
            </a:r>
          </a:p>
          <a:p>
            <a:pPr algn="just"/>
            <a:r>
              <a:rPr lang="en-US" dirty="0" smtClean="0">
                <a:latin typeface="Comic Sans MS" pitchFamily="66" charset="0"/>
              </a:rPr>
              <a:t>beets, </a:t>
            </a:r>
          </a:p>
          <a:p>
            <a:pPr algn="just"/>
            <a:r>
              <a:rPr lang="en-US" dirty="0" smtClean="0">
                <a:latin typeface="Comic Sans MS" pitchFamily="66" charset="0"/>
              </a:rPr>
              <a:t>rape, </a:t>
            </a:r>
          </a:p>
          <a:p>
            <a:pPr algn="just"/>
            <a:r>
              <a:rPr lang="en-US" dirty="0" smtClean="0">
                <a:latin typeface="Comic Sans MS" pitchFamily="66" charset="0"/>
              </a:rPr>
              <a:t>docks, </a:t>
            </a:r>
          </a:p>
          <a:p>
            <a:pPr algn="just"/>
            <a:r>
              <a:rPr lang="en-US" dirty="0" smtClean="0">
                <a:latin typeface="Comic Sans MS" pitchFamily="66" charset="0"/>
              </a:rPr>
              <a:t>sweet clover </a:t>
            </a:r>
          </a:p>
          <a:p>
            <a:pPr algn="just"/>
            <a:r>
              <a:rPr lang="en-US" dirty="0" smtClean="0">
                <a:latin typeface="Comic Sans MS" pitchFamily="66" charset="0"/>
              </a:rPr>
              <a:t>nightshades. </a:t>
            </a:r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800" dirty="0" smtClean="0">
                <a:solidFill>
                  <a:schemeClr val="accent2"/>
                </a:solidFill>
                <a:latin typeface="Comic Sans MS" pitchFamily="66" charset="0"/>
              </a:rPr>
              <a:t>Sources : Nitrate rich plants</a:t>
            </a:r>
            <a:endParaRPr lang="en-US" sz="28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  <a:latin typeface="Comic Sans MS" pitchFamily="66" charset="0"/>
              </a:rPr>
              <a:t>Species Variation</a:t>
            </a:r>
            <a:endParaRPr lang="en-US" sz="3200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/>
          </a:bodyPr>
          <a:lstStyle/>
          <a:p>
            <a:pPr algn="just"/>
            <a:r>
              <a:rPr lang="en-IN" sz="2200" dirty="0" smtClean="0">
                <a:solidFill>
                  <a:srgbClr val="00B050"/>
                </a:solidFill>
                <a:latin typeface="Comic Sans MS" pitchFamily="66" charset="0"/>
              </a:rPr>
              <a:t>Ruminants are more sensitive </a:t>
            </a:r>
            <a:r>
              <a:rPr lang="en-IN" sz="2200" dirty="0" smtClean="0">
                <a:latin typeface="Comic Sans MS" pitchFamily="66" charset="0"/>
              </a:rPr>
              <a:t>than nonruminants: Ruminal microfloral reduction of nitrate to nitrite (intermediate of ammonia formation).</a:t>
            </a:r>
          </a:p>
          <a:p>
            <a:pPr algn="just"/>
            <a:r>
              <a:rPr lang="en-IN" sz="2200" dirty="0" smtClean="0">
                <a:latin typeface="Comic Sans MS" pitchFamily="66" charset="0"/>
              </a:rPr>
              <a:t> </a:t>
            </a:r>
            <a:r>
              <a:rPr lang="en-IN" sz="2200" dirty="0" smtClean="0">
                <a:solidFill>
                  <a:srgbClr val="FF0000"/>
                </a:solidFill>
                <a:latin typeface="Comic Sans MS" pitchFamily="66" charset="0"/>
              </a:rPr>
              <a:t>Cattle are the most susceptible.</a:t>
            </a:r>
          </a:p>
          <a:p>
            <a:pPr algn="just">
              <a:buNone/>
            </a:pPr>
            <a:r>
              <a:rPr lang="en-IN" sz="22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  <a:p>
            <a:pPr algn="just"/>
            <a:r>
              <a:rPr lang="en-IN" sz="2200" dirty="0" smtClean="0">
                <a:latin typeface="Comic Sans MS" pitchFamily="66" charset="0"/>
              </a:rPr>
              <a:t>Among nonruminants: Young pigs: reduction of nitrate to nitrite by intestinal microflora, but not in adults (age limited pathway).</a:t>
            </a:r>
          </a:p>
          <a:p>
            <a:pPr algn="just"/>
            <a:r>
              <a:rPr lang="en-IN" sz="2200" dirty="0" smtClean="0">
                <a:latin typeface="Comic Sans MS" pitchFamily="66" charset="0"/>
              </a:rPr>
              <a:t> Simultaneous </a:t>
            </a:r>
            <a:r>
              <a:rPr lang="en-IN" sz="2200" dirty="0" smtClean="0">
                <a:solidFill>
                  <a:srgbClr val="0070C0"/>
                </a:solidFill>
                <a:latin typeface="Comic Sans MS" pitchFamily="66" charset="0"/>
              </a:rPr>
              <a:t>feeding on subabul </a:t>
            </a:r>
            <a:r>
              <a:rPr lang="en-IN" sz="2200" dirty="0" smtClean="0">
                <a:latin typeface="Comic Sans MS" pitchFamily="66" charset="0"/>
              </a:rPr>
              <a:t>increases nitrate toxicity: favours conversion of nitrate to nitrite.</a:t>
            </a:r>
          </a:p>
          <a:p>
            <a:pPr algn="just">
              <a:buNone/>
            </a:pPr>
            <a:endParaRPr lang="en-IN" sz="2200" dirty="0" smtClean="0">
              <a:latin typeface="Comic Sans MS" pitchFamily="66" charset="0"/>
            </a:endParaRPr>
          </a:p>
          <a:p>
            <a:pPr algn="just"/>
            <a:r>
              <a:rPr lang="en-IN" sz="2200" dirty="0" smtClean="0">
                <a:latin typeface="Comic Sans MS" pitchFamily="66" charset="0"/>
              </a:rPr>
              <a:t> Pre-existing anaemia aggravates nitrate toxicity.</a:t>
            </a:r>
          </a:p>
          <a:p>
            <a:pPr algn="just"/>
            <a:r>
              <a:rPr lang="en-IN" sz="2200" dirty="0" smtClean="0">
                <a:latin typeface="Comic Sans MS" pitchFamily="66" charset="0"/>
              </a:rPr>
              <a:t>Cereal based/concentrate diets reduce nitrate toxicity (carbohydrate rich diets).</a:t>
            </a:r>
            <a:endParaRPr lang="en-US" sz="2200" dirty="0" smtClean="0">
              <a:latin typeface="Comic Sans MS" pitchFamily="66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IN" sz="3200" dirty="0" smtClean="0">
                <a:solidFill>
                  <a:schemeClr val="accent2"/>
                </a:solidFill>
                <a:latin typeface="Comic Sans MS" pitchFamily="66" charset="0"/>
              </a:rPr>
              <a:t>Toxicokinetics</a:t>
            </a:r>
            <a:endParaRPr lang="en-US" sz="3200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IN" dirty="0" smtClean="0">
                <a:latin typeface="Comic Sans MS" pitchFamily="66" charset="0"/>
              </a:rPr>
              <a:t>Normally nitrates ingested in limited quantities are utilized for synthesis of proteins through reduction to nitrite and formation of ammonia with the help of ruminal microflora.</a:t>
            </a:r>
          </a:p>
          <a:p>
            <a:pPr algn="just">
              <a:buNone/>
            </a:pPr>
            <a:endParaRPr lang="en-US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en-IN" dirty="0" smtClean="0">
                <a:latin typeface="Comic Sans MS" pitchFamily="66" charset="0"/>
              </a:rPr>
              <a:t>	     </a:t>
            </a:r>
            <a:r>
              <a:rPr lang="en-IN" sz="2100" dirty="0" err="1" smtClean="0">
                <a:latin typeface="Comic Sans MS" pitchFamily="66" charset="0"/>
              </a:rPr>
              <a:t>Ruminal</a:t>
            </a:r>
            <a:r>
              <a:rPr lang="en-IN" sz="2100" dirty="0" smtClean="0">
                <a:latin typeface="Comic Sans MS" pitchFamily="66" charset="0"/>
              </a:rPr>
              <a:t> </a:t>
            </a:r>
            <a:r>
              <a:rPr lang="en-IN" sz="2100" dirty="0" err="1" smtClean="0">
                <a:latin typeface="Comic Sans MS" pitchFamily="66" charset="0"/>
              </a:rPr>
              <a:t>microfolora</a:t>
            </a:r>
            <a:r>
              <a:rPr lang="en-IN" dirty="0" smtClean="0">
                <a:latin typeface="Comic Sans MS" pitchFamily="66" charset="0"/>
              </a:rPr>
              <a:t>	                               </a:t>
            </a:r>
            <a:r>
              <a:rPr lang="en-IN" sz="2100" dirty="0" err="1" smtClean="0">
                <a:latin typeface="Comic Sans MS" pitchFamily="66" charset="0"/>
              </a:rPr>
              <a:t>Ruminal</a:t>
            </a:r>
            <a:r>
              <a:rPr lang="en-IN" sz="2100" dirty="0" smtClean="0">
                <a:latin typeface="Comic Sans MS" pitchFamily="66" charset="0"/>
              </a:rPr>
              <a:t> microflora</a:t>
            </a:r>
            <a:endParaRPr lang="en-US" sz="2100" dirty="0" smtClean="0">
              <a:latin typeface="Comic Sans MS" pitchFamily="66" charset="0"/>
            </a:endParaRPr>
          </a:p>
          <a:p>
            <a:pPr algn="just"/>
            <a:r>
              <a:rPr lang="en-IN" dirty="0" smtClean="0">
                <a:latin typeface="Comic Sans MS" pitchFamily="66" charset="0"/>
              </a:rPr>
              <a:t>Nitrate            nitrite          NH</a:t>
            </a:r>
            <a:r>
              <a:rPr lang="en-IN" sz="2300" dirty="0" smtClean="0">
                <a:latin typeface="Comic Sans MS" pitchFamily="66" charset="0"/>
              </a:rPr>
              <a:t>2</a:t>
            </a:r>
            <a:r>
              <a:rPr lang="en-IN" dirty="0" smtClean="0">
                <a:latin typeface="Comic Sans MS" pitchFamily="66" charset="0"/>
              </a:rPr>
              <a:t>OH          Ammonia          						</a:t>
            </a:r>
          </a:p>
          <a:p>
            <a:pPr lvl="8" algn="just">
              <a:buNone/>
            </a:pPr>
            <a:r>
              <a:rPr lang="en-IN" dirty="0" smtClean="0">
                <a:latin typeface="Comic Sans MS" pitchFamily="66" charset="0"/>
              </a:rPr>
              <a:t>                                   Rate limiting reaction</a:t>
            </a:r>
            <a:endParaRPr lang="en-US" dirty="0" smtClean="0">
              <a:latin typeface="Comic Sans MS" pitchFamily="66" charset="0"/>
            </a:endParaRPr>
          </a:p>
          <a:p>
            <a:pPr algn="just"/>
            <a:endParaRPr lang="en-IN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en-IN" dirty="0" smtClean="0">
                <a:latin typeface="Comic Sans MS" pitchFamily="66" charset="0"/>
              </a:rPr>
              <a:t>						              Protein synthesis</a:t>
            </a:r>
          </a:p>
          <a:p>
            <a:pPr algn="just">
              <a:buNone/>
            </a:pPr>
            <a:endParaRPr lang="en-US" dirty="0" smtClean="0">
              <a:latin typeface="Comic Sans MS" pitchFamily="66" charset="0"/>
            </a:endParaRPr>
          </a:p>
          <a:p>
            <a:pPr algn="just"/>
            <a:r>
              <a:rPr lang="en-IN" dirty="0" smtClean="0">
                <a:latin typeface="Comic Sans MS" pitchFamily="66" charset="0"/>
              </a:rPr>
              <a:t>If excess nitrates are ingested or the reduction of nitrate exceeds the ruminal microbial reduction of nitrite to ammonia, nitrites accumulate in rumen and absorbed resulting in toxicity.</a:t>
            </a:r>
            <a:endParaRPr lang="en-US" dirty="0" smtClean="0">
              <a:latin typeface="Comic Sans MS" pitchFamily="66" charset="0"/>
            </a:endParaRP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133600" y="33528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191000" y="33528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477000" y="33528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7544594" y="3885406"/>
            <a:ext cx="76120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 smtClean="0">
                <a:solidFill>
                  <a:schemeClr val="accent2"/>
                </a:solidFill>
                <a:latin typeface="Comic Sans MS" pitchFamily="66" charset="0"/>
              </a:rPr>
              <a:t>Mechanisms of </a:t>
            </a:r>
            <a:r>
              <a:rPr lang="en-IN" sz="3200" dirty="0" err="1" smtClean="0">
                <a:solidFill>
                  <a:schemeClr val="accent2"/>
                </a:solidFill>
                <a:latin typeface="Comic Sans MS" pitchFamily="66" charset="0"/>
              </a:rPr>
              <a:t>Toxicosis</a:t>
            </a:r>
            <a:endParaRPr lang="en-US" sz="3200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sz="2400" b="1" dirty="0" err="1" smtClean="0">
                <a:solidFill>
                  <a:srgbClr val="0070C0"/>
                </a:solidFill>
                <a:latin typeface="Comic Sans MS" pitchFamily="66" charset="0"/>
              </a:rPr>
              <a:t>Mathaemoglobinaemia</a:t>
            </a:r>
            <a:r>
              <a:rPr lang="en-IN" sz="2400" b="1" dirty="0" smtClean="0">
                <a:solidFill>
                  <a:srgbClr val="0070C0"/>
                </a:solidFill>
                <a:latin typeface="Comic Sans MS" pitchFamily="66" charset="0"/>
              </a:rPr>
              <a:t> and Vascular Shock.</a:t>
            </a:r>
          </a:p>
          <a:p>
            <a:pPr algn="just">
              <a:buNone/>
            </a:pPr>
            <a:endParaRPr lang="en-US" sz="2400" b="1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algn="just"/>
            <a:r>
              <a:rPr lang="en-IN" sz="2400" dirty="0" smtClean="0">
                <a:latin typeface="Comic Sans MS" pitchFamily="66" charset="0"/>
              </a:rPr>
              <a:t>Nitrite combines with Haemoglobin: tissue hypoxia/anoxia. Tissue death due to </a:t>
            </a:r>
            <a:r>
              <a:rPr lang="en-IN" sz="2400" dirty="0" err="1" smtClean="0">
                <a:latin typeface="Comic Sans MS" pitchFamily="66" charset="0"/>
              </a:rPr>
              <a:t>oxystarvation</a:t>
            </a:r>
            <a:r>
              <a:rPr lang="en-IN" sz="2400" dirty="0" smtClean="0">
                <a:latin typeface="Comic Sans MS" pitchFamily="66" charset="0"/>
              </a:rPr>
              <a:t>.</a:t>
            </a:r>
            <a:endParaRPr lang="en-US" sz="2400" dirty="0" smtClean="0">
              <a:latin typeface="Comic Sans MS" pitchFamily="66" charset="0"/>
            </a:endParaRPr>
          </a:p>
          <a:p>
            <a:pPr algn="just"/>
            <a:endParaRPr lang="en-US" sz="2400" dirty="0" smtClean="0">
              <a:latin typeface="Comic Sans MS" pitchFamily="66" charset="0"/>
            </a:endParaRPr>
          </a:p>
          <a:p>
            <a:pPr algn="just"/>
            <a:r>
              <a:rPr lang="en-IN" sz="2400" dirty="0" smtClean="0">
                <a:solidFill>
                  <a:srgbClr val="0070C0"/>
                </a:solidFill>
                <a:latin typeface="Comic Sans MS" pitchFamily="66" charset="0"/>
              </a:rPr>
              <a:t>Hypotension: </a:t>
            </a:r>
            <a:r>
              <a:rPr lang="en-IN" sz="2400" dirty="0" smtClean="0">
                <a:latin typeface="Comic Sans MS" pitchFamily="66" charset="0"/>
              </a:rPr>
              <a:t>Nitrite ions (NO</a:t>
            </a:r>
            <a:r>
              <a:rPr lang="en-IN" sz="2400" baseline="30000" dirty="0" smtClean="0">
                <a:latin typeface="Comic Sans MS" pitchFamily="66" charset="0"/>
              </a:rPr>
              <a:t>-</a:t>
            </a:r>
            <a:r>
              <a:rPr lang="en-IN" sz="2400" dirty="0" smtClean="0">
                <a:latin typeface="Comic Sans MS" pitchFamily="66" charset="0"/>
              </a:rPr>
              <a:t>) formed from nitrate relax vascular smooth muscles: Dilatation of blood vessels: pooling of blood in large blood vessels: decreased venous return: reduced cardiac out put (Vascular shock).</a:t>
            </a:r>
            <a:endParaRPr lang="en-US" sz="2400" dirty="0" smtClean="0">
              <a:latin typeface="Comic Sans MS" pitchFamily="66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3100" b="1" dirty="0" smtClean="0">
                <a:solidFill>
                  <a:srgbClr val="FF0000"/>
                </a:solidFill>
                <a:latin typeface="Comic Sans MS" pitchFamily="66" charset="0"/>
              </a:rPr>
              <a:t>Clinical Signs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sz="2400" dirty="0" smtClean="0">
                <a:latin typeface="Comic Sans MS" pitchFamily="66" charset="0"/>
              </a:rPr>
              <a:t>Acute: Signs appear if 20-40% haemoglobin is converted to methaemoglobin. </a:t>
            </a:r>
          </a:p>
          <a:p>
            <a:pPr algn="just"/>
            <a:r>
              <a:rPr lang="en-IN" sz="2400" dirty="0" smtClean="0">
                <a:latin typeface="Comic Sans MS" pitchFamily="66" charset="0"/>
              </a:rPr>
              <a:t>The signs are respiratory distress (hypoxia/anoxia), gasping, rapid respiration and heart rates, rapid and weak pulse, terminal convulsions, coma and death.</a:t>
            </a:r>
          </a:p>
          <a:p>
            <a:pPr algn="just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1" descr="C:\Users\user\Desktop\nitra goat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0" y="4267200"/>
            <a:ext cx="3629025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7696200" cy="4525963"/>
          </a:xfrm>
        </p:spPr>
        <p:txBody>
          <a:bodyPr>
            <a:normAutofit/>
          </a:bodyPr>
          <a:lstStyle/>
          <a:p>
            <a:pPr algn="just"/>
            <a:r>
              <a:rPr lang="en-IN" sz="2400" dirty="0" smtClean="0">
                <a:solidFill>
                  <a:srgbClr val="FF0000"/>
                </a:solidFill>
                <a:latin typeface="Comic Sans MS" pitchFamily="66" charset="0"/>
              </a:rPr>
              <a:t>Other signs: </a:t>
            </a:r>
            <a:r>
              <a:rPr lang="en-IN" sz="2400" dirty="0" smtClean="0">
                <a:latin typeface="Comic Sans MS" pitchFamily="66" charset="0"/>
              </a:rPr>
              <a:t>Salivation, diarrhoea, colic, muscular weakness, ataxia. </a:t>
            </a:r>
          </a:p>
          <a:p>
            <a:pPr algn="just">
              <a:buNone/>
            </a:pPr>
            <a:endParaRPr lang="en-IN" sz="2400" dirty="0" smtClean="0">
              <a:latin typeface="Comic Sans MS" pitchFamily="66" charset="0"/>
            </a:endParaRPr>
          </a:p>
          <a:p>
            <a:pPr algn="just"/>
            <a:r>
              <a:rPr lang="en-IN" sz="2400" dirty="0" smtClean="0">
                <a:solidFill>
                  <a:srgbClr val="FF0000"/>
                </a:solidFill>
                <a:latin typeface="Comic Sans MS" pitchFamily="66" charset="0"/>
              </a:rPr>
              <a:t>Pregnant animals: </a:t>
            </a:r>
            <a:r>
              <a:rPr lang="en-IN" sz="2400" dirty="0" smtClean="0">
                <a:latin typeface="Comic Sans MS" pitchFamily="66" charset="0"/>
              </a:rPr>
              <a:t>abortion (due to decrease in progesterone concentration) and also the nitrites cross placenta and cause foetal death.</a:t>
            </a:r>
          </a:p>
          <a:p>
            <a:pPr algn="just">
              <a:buNone/>
            </a:pPr>
            <a:endParaRPr lang="en-US" sz="2400" dirty="0" smtClean="0">
              <a:latin typeface="Comic Sans MS" pitchFamily="66" charset="0"/>
            </a:endParaRPr>
          </a:p>
          <a:p>
            <a:pPr algn="just"/>
            <a:r>
              <a:rPr lang="en-IN" sz="2400" dirty="0" smtClean="0">
                <a:solidFill>
                  <a:srgbClr val="FF0000"/>
                </a:solidFill>
                <a:latin typeface="Comic Sans MS" pitchFamily="66" charset="0"/>
              </a:rPr>
              <a:t>Chronic: </a:t>
            </a:r>
            <a:r>
              <a:rPr lang="en-IN" sz="2400" dirty="0" smtClean="0">
                <a:latin typeface="Comic Sans MS" pitchFamily="66" charset="0"/>
              </a:rPr>
              <a:t>Hypothyroidism, Vitamin A deficiency, infertility, immunosuppression.</a:t>
            </a:r>
            <a:endParaRPr lang="en-US" sz="2400" dirty="0" smtClean="0">
              <a:latin typeface="Comic Sans MS" pitchFamily="66" charset="0"/>
            </a:endParaRPr>
          </a:p>
          <a:p>
            <a:endParaRPr lang="en-US" dirty="0"/>
          </a:p>
        </p:txBody>
      </p:sp>
      <p:sp>
        <p:nvSpPr>
          <p:cNvPr id="2050" name="AutoShape 2" descr="Confirmation of acute nitrate poisoning differentiating from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" name="AutoShape 4" descr="Confirmation of acute nitrate poisoning differentiating from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516</Words>
  <Application>Microsoft Office PowerPoint</Application>
  <PresentationFormat>On-screen Show (4:3)</PresentationFormat>
  <Paragraphs>102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Berlin Sans FB</vt:lpstr>
      <vt:lpstr>Calibri</vt:lpstr>
      <vt:lpstr>Comic Sans MS</vt:lpstr>
      <vt:lpstr>Office Theme</vt:lpstr>
      <vt:lpstr>Unit I Lecture 2: Plants containing nitrates/ nitrites </vt:lpstr>
      <vt:lpstr>PowerPoint Presentation</vt:lpstr>
      <vt:lpstr>Sources</vt:lpstr>
      <vt:lpstr>Sources : Nitrate rich plants</vt:lpstr>
      <vt:lpstr>Species Variation</vt:lpstr>
      <vt:lpstr>Toxicokinetics</vt:lpstr>
      <vt:lpstr>Mechanisms of Toxicosis</vt:lpstr>
      <vt:lpstr>Clinical Signs </vt:lpstr>
      <vt:lpstr>PowerPoint Presentation</vt:lpstr>
      <vt:lpstr>PowerPoint Presentation</vt:lpstr>
      <vt:lpstr>Treatment</vt:lpstr>
      <vt:lpstr>Supportive treatment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Nitrates/Nitrites</dc:title>
  <dc:creator>user</dc:creator>
  <cp:lastModifiedBy>Dr. Nirbhay Kumar</cp:lastModifiedBy>
  <cp:revision>63</cp:revision>
  <dcterms:created xsi:type="dcterms:W3CDTF">2006-08-16T00:00:00Z</dcterms:created>
  <dcterms:modified xsi:type="dcterms:W3CDTF">2020-05-25T19:04:40Z</dcterms:modified>
</cp:coreProperties>
</file>