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78" r:id="rId2"/>
    <p:sldId id="275" r:id="rId3"/>
    <p:sldId id="257" r:id="rId4"/>
    <p:sldId id="276" r:id="rId5"/>
    <p:sldId id="269" r:id="rId6"/>
    <p:sldId id="270" r:id="rId7"/>
    <p:sldId id="271" r:id="rId8"/>
    <p:sldId id="272" r:id="rId9"/>
    <p:sldId id="273" r:id="rId10"/>
    <p:sldId id="274" r:id="rId11"/>
    <p:sldId id="263" r:id="rId12"/>
    <p:sldId id="264" r:id="rId13"/>
    <p:sldId id="265" r:id="rId14"/>
    <p:sldId id="266" r:id="rId15"/>
    <p:sldId id="267" r:id="rId16"/>
    <p:sldId id="268" r:id="rId17"/>
    <p:sldId id="277" r:id="rId1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1" d="100"/>
          <a:sy n="61" d="100"/>
        </p:scale>
        <p:origin x="1368" y="60"/>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5/26/2020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5/26/2020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5/26/2020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5/26/2020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5/26/2020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5/26/2020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5/26/2020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5/26/2020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5/26/2020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5/26/2020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5/26/2020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5/26/2020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jpeg"/><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9.jpeg"/><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819400"/>
            <a:ext cx="7772400" cy="1470025"/>
          </a:xfrm>
        </p:spPr>
        <p:txBody>
          <a:bodyPr>
            <a:noAutofit/>
          </a:bodyPr>
          <a:lstStyle/>
          <a:p>
            <a:r>
              <a:rPr lang="en-IN" sz="2800" b="1" dirty="0" smtClean="0">
                <a:solidFill>
                  <a:srgbClr val="FF0000"/>
                </a:solidFill>
                <a:latin typeface="Comic Sans MS" panose="030F0702030302020204" pitchFamily="66" charset="0"/>
              </a:rPr>
              <a:t>Unit </a:t>
            </a:r>
            <a:r>
              <a:rPr lang="en-IN" sz="2800" b="1" dirty="0" smtClean="0">
                <a:solidFill>
                  <a:srgbClr val="FF0000"/>
                </a:solidFill>
                <a:latin typeface="Comic Sans MS" panose="030F0702030302020204" pitchFamily="66" charset="0"/>
              </a:rPr>
              <a:t>I</a:t>
            </a:r>
            <a:r>
              <a:rPr lang="en-IN" sz="2800" b="1" dirty="0" smtClean="0">
                <a:solidFill>
                  <a:srgbClr val="FF0000"/>
                </a:solidFill>
                <a:latin typeface="Comic Sans MS" panose="030F0702030302020204" pitchFamily="66" charset="0"/>
              </a:rPr>
              <a:t/>
            </a:r>
            <a:br>
              <a:rPr lang="en-IN" sz="2800" b="1" dirty="0" smtClean="0">
                <a:solidFill>
                  <a:srgbClr val="FF0000"/>
                </a:solidFill>
                <a:latin typeface="Comic Sans MS" panose="030F0702030302020204" pitchFamily="66" charset="0"/>
              </a:rPr>
            </a:br>
            <a:r>
              <a:rPr lang="en-IN" sz="2800" b="1" dirty="0" smtClean="0">
                <a:solidFill>
                  <a:srgbClr val="FF0000"/>
                </a:solidFill>
                <a:latin typeface="Comic Sans MS" panose="030F0702030302020204" pitchFamily="66" charset="0"/>
              </a:rPr>
              <a:t>Lecture </a:t>
            </a:r>
            <a:r>
              <a:rPr lang="en-IN" sz="2800" b="1" dirty="0" smtClean="0">
                <a:solidFill>
                  <a:srgbClr val="FF0000"/>
                </a:solidFill>
                <a:latin typeface="Comic Sans MS" panose="030F0702030302020204" pitchFamily="66" charset="0"/>
              </a:rPr>
              <a:t>3: </a:t>
            </a:r>
            <a:r>
              <a:rPr lang="en-US" sz="2800" b="1" dirty="0">
                <a:solidFill>
                  <a:srgbClr val="FF0000"/>
                </a:solidFill>
                <a:latin typeface="Comic Sans MS" panose="030F0702030302020204" pitchFamily="66" charset="0"/>
              </a:rPr>
              <a:t>Plants containing </a:t>
            </a:r>
            <a:r>
              <a:rPr lang="en-US" sz="2800" b="1" dirty="0" smtClean="0">
                <a:solidFill>
                  <a:srgbClr val="FF0000"/>
                </a:solidFill>
                <a:latin typeface="Comic Sans MS" panose="030F0702030302020204" pitchFamily="66" charset="0"/>
              </a:rPr>
              <a:t>lectins</a:t>
            </a:r>
            <a:r>
              <a:rPr lang="en-IN" sz="2800" b="1" dirty="0">
                <a:solidFill>
                  <a:srgbClr val="FF0000"/>
                </a:solidFill>
                <a:latin typeface="Comic Sans MS" panose="030F0702030302020204" pitchFamily="66" charset="0"/>
              </a:rPr>
              <a:t/>
            </a:r>
            <a:br>
              <a:rPr lang="en-IN" sz="2800" b="1" dirty="0">
                <a:solidFill>
                  <a:srgbClr val="FF0000"/>
                </a:solidFill>
                <a:latin typeface="Comic Sans MS" panose="030F0702030302020204" pitchFamily="66" charset="0"/>
              </a:rPr>
            </a:br>
            <a:endParaRPr lang="en-US" sz="2800" b="1" dirty="0">
              <a:solidFill>
                <a:srgbClr val="FF0000"/>
              </a:solidFill>
              <a:latin typeface="Comic Sans MS" panose="030F0702030302020204" pitchFamily="66" charset="0"/>
            </a:endParaRPr>
          </a:p>
        </p:txBody>
      </p:sp>
      <p:sp>
        <p:nvSpPr>
          <p:cNvPr id="3" name="Subtitle 2"/>
          <p:cNvSpPr>
            <a:spLocks noGrp="1"/>
          </p:cNvSpPr>
          <p:nvPr>
            <p:ph type="subTitle" idx="1"/>
          </p:nvPr>
        </p:nvSpPr>
        <p:spPr>
          <a:xfrm>
            <a:off x="1219200" y="4374579"/>
            <a:ext cx="6781800" cy="1896046"/>
          </a:xfrm>
        </p:spPr>
        <p:txBody>
          <a:bodyPr>
            <a:noAutofit/>
          </a:bodyPr>
          <a:lstStyle/>
          <a:p>
            <a:r>
              <a:rPr lang="en-IN" sz="2400" dirty="0" smtClean="0">
                <a:solidFill>
                  <a:srgbClr val="003366"/>
                </a:solidFill>
                <a:latin typeface="Comic Sans MS" panose="030F0702030302020204" pitchFamily="66" charset="0"/>
              </a:rPr>
              <a:t>Dr. </a:t>
            </a:r>
            <a:r>
              <a:rPr lang="en-IN" sz="2400" dirty="0" err="1" smtClean="0">
                <a:solidFill>
                  <a:srgbClr val="003366"/>
                </a:solidFill>
                <a:latin typeface="Comic Sans MS" panose="030F0702030302020204" pitchFamily="66" charset="0"/>
              </a:rPr>
              <a:t>Kumari</a:t>
            </a:r>
            <a:r>
              <a:rPr lang="en-IN" sz="2400" dirty="0" smtClean="0">
                <a:solidFill>
                  <a:srgbClr val="003366"/>
                </a:solidFill>
                <a:latin typeface="Comic Sans MS" panose="030F0702030302020204" pitchFamily="66" charset="0"/>
              </a:rPr>
              <a:t> </a:t>
            </a:r>
            <a:r>
              <a:rPr lang="en-IN" sz="2400" dirty="0" err="1" smtClean="0">
                <a:solidFill>
                  <a:srgbClr val="003366"/>
                </a:solidFill>
                <a:latin typeface="Comic Sans MS" panose="030F0702030302020204" pitchFamily="66" charset="0"/>
              </a:rPr>
              <a:t>Anjana</a:t>
            </a:r>
            <a:endParaRPr lang="en-IN" sz="2400" dirty="0" smtClean="0">
              <a:solidFill>
                <a:srgbClr val="003366"/>
              </a:solidFill>
              <a:latin typeface="Comic Sans MS" panose="030F0702030302020204" pitchFamily="66" charset="0"/>
            </a:endParaRPr>
          </a:p>
          <a:p>
            <a:r>
              <a:rPr lang="en-IN" sz="2400" dirty="0" err="1" smtClean="0">
                <a:solidFill>
                  <a:srgbClr val="003366"/>
                </a:solidFill>
                <a:latin typeface="Comic Sans MS" panose="030F0702030302020204" pitchFamily="66" charset="0"/>
              </a:rPr>
              <a:t>Asstt</a:t>
            </a:r>
            <a:r>
              <a:rPr lang="en-IN" sz="2400" dirty="0" smtClean="0">
                <a:solidFill>
                  <a:srgbClr val="003366"/>
                </a:solidFill>
                <a:latin typeface="Comic Sans MS" panose="030F0702030302020204" pitchFamily="66" charset="0"/>
              </a:rPr>
              <a:t>. </a:t>
            </a:r>
            <a:r>
              <a:rPr lang="en-IN" sz="2400" dirty="0" err="1" smtClean="0">
                <a:solidFill>
                  <a:srgbClr val="003366"/>
                </a:solidFill>
                <a:latin typeface="Comic Sans MS" panose="030F0702030302020204" pitchFamily="66" charset="0"/>
              </a:rPr>
              <a:t>Prof.</a:t>
            </a:r>
            <a:r>
              <a:rPr lang="en-IN" sz="2400" dirty="0" smtClean="0">
                <a:solidFill>
                  <a:srgbClr val="003366"/>
                </a:solidFill>
                <a:latin typeface="Comic Sans MS" panose="030F0702030302020204" pitchFamily="66" charset="0"/>
              </a:rPr>
              <a:t> cum Jr. Scientist</a:t>
            </a:r>
          </a:p>
          <a:p>
            <a:r>
              <a:rPr lang="en-IN" sz="2400" dirty="0" err="1" smtClean="0">
                <a:solidFill>
                  <a:srgbClr val="003366"/>
                </a:solidFill>
                <a:latin typeface="Comic Sans MS" panose="030F0702030302020204" pitchFamily="66" charset="0"/>
              </a:rPr>
              <a:t>Deptt</a:t>
            </a:r>
            <a:r>
              <a:rPr lang="en-IN" sz="2400" dirty="0" smtClean="0">
                <a:solidFill>
                  <a:srgbClr val="003366"/>
                </a:solidFill>
                <a:latin typeface="Comic Sans MS" panose="030F0702030302020204" pitchFamily="66" charset="0"/>
              </a:rPr>
              <a:t>. Of </a:t>
            </a:r>
            <a:r>
              <a:rPr lang="en-IN" sz="2400" dirty="0" err="1" smtClean="0">
                <a:solidFill>
                  <a:srgbClr val="003366"/>
                </a:solidFill>
                <a:latin typeface="Comic Sans MS" panose="030F0702030302020204" pitchFamily="66" charset="0"/>
              </a:rPr>
              <a:t>Vety</a:t>
            </a:r>
            <a:r>
              <a:rPr lang="en-IN" sz="2400" dirty="0" smtClean="0">
                <a:solidFill>
                  <a:srgbClr val="003366"/>
                </a:solidFill>
                <a:latin typeface="Comic Sans MS" panose="030F0702030302020204" pitchFamily="66" charset="0"/>
              </a:rPr>
              <a:t>. Pharmacology and Toxicology</a:t>
            </a:r>
          </a:p>
          <a:p>
            <a:r>
              <a:rPr lang="en-IN" sz="2400" dirty="0" smtClean="0">
                <a:solidFill>
                  <a:srgbClr val="003366"/>
                </a:solidFill>
                <a:latin typeface="Comic Sans MS" panose="030F0702030302020204" pitchFamily="66" charset="0"/>
              </a:rPr>
              <a:t>B.V.C, </a:t>
            </a:r>
            <a:r>
              <a:rPr lang="en-IN" sz="2400" dirty="0" err="1" smtClean="0">
                <a:solidFill>
                  <a:srgbClr val="003366"/>
                </a:solidFill>
                <a:latin typeface="Comic Sans MS" panose="030F0702030302020204" pitchFamily="66" charset="0"/>
              </a:rPr>
              <a:t>BASU,Patna</a:t>
            </a:r>
            <a:endParaRPr lang="en-US" sz="2400" dirty="0">
              <a:solidFill>
                <a:srgbClr val="003366"/>
              </a:solidFill>
              <a:latin typeface="Comic Sans MS" panose="030F0702030302020204" pitchFamily="66" charset="0"/>
            </a:endParaRP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flipH="1">
            <a:off x="381000" y="533400"/>
            <a:ext cx="678170" cy="716661"/>
          </a:xfrm>
          <a:prstGeom prst="rect">
            <a:avLst/>
          </a:prstGeom>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94544" y="609600"/>
            <a:ext cx="968456" cy="987552"/>
          </a:xfrm>
          <a:prstGeom prst="rect">
            <a:avLst/>
          </a:prstGeom>
        </p:spPr>
      </p:pic>
      <p:sp>
        <p:nvSpPr>
          <p:cNvPr id="6" name="Title 1"/>
          <p:cNvSpPr txBox="1">
            <a:spLocks/>
          </p:cNvSpPr>
          <p:nvPr/>
        </p:nvSpPr>
        <p:spPr>
          <a:xfrm>
            <a:off x="685800" y="815975"/>
            <a:ext cx="7772400" cy="1470025"/>
          </a:xfrm>
          <a:prstGeom prst="rect">
            <a:avLst/>
          </a:prstGeom>
        </p:spPr>
        <p:txBody>
          <a:bodyPr vert="horz" lIns="91440" tIns="45720" rIns="91440" bIns="45720" rtlCol="0" anchor="ctr">
            <a:normAutofit fontScale="85000" lnSpcReduction="10000"/>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IN" b="1" dirty="0" smtClean="0">
                <a:solidFill>
                  <a:srgbClr val="C00000"/>
                </a:solidFill>
                <a:latin typeface="Comic Sans MS" panose="030F0702030302020204" pitchFamily="66" charset="0"/>
              </a:rPr>
              <a:t>VPT-609 (</a:t>
            </a:r>
            <a:r>
              <a:rPr lang="en-IN" b="1" dirty="0">
                <a:solidFill>
                  <a:srgbClr val="C00000"/>
                </a:solidFill>
                <a:latin typeface="Comic Sans MS" panose="030F0702030302020204" pitchFamily="66" charset="0"/>
              </a:rPr>
              <a:t>2+0</a:t>
            </a:r>
            <a:r>
              <a:rPr lang="en-IN" b="1" dirty="0" smtClean="0">
                <a:solidFill>
                  <a:srgbClr val="C00000"/>
                </a:solidFill>
                <a:latin typeface="Comic Sans MS" panose="030F0702030302020204" pitchFamily="66" charset="0"/>
              </a:rPr>
              <a:t>)</a:t>
            </a:r>
          </a:p>
          <a:p>
            <a:r>
              <a:rPr lang="en-IN" b="1" dirty="0" smtClean="0">
                <a:solidFill>
                  <a:srgbClr val="C00000"/>
                </a:solidFill>
                <a:latin typeface="Comic Sans MS" panose="030F0702030302020204" pitchFamily="66" charset="0"/>
              </a:rPr>
              <a:t> Toxicology of Plants and Toxins</a:t>
            </a:r>
          </a:p>
        </p:txBody>
      </p:sp>
    </p:spTree>
    <p:extLst>
      <p:ext uri="{BB962C8B-B14F-4D97-AF65-F5344CB8AC3E}">
        <p14:creationId xmlns:p14="http://schemas.microsoft.com/office/powerpoint/2010/main" val="179444802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943100" y="762000"/>
            <a:ext cx="5257800" cy="584775"/>
          </a:xfrm>
          <a:prstGeom prst="rect">
            <a:avLst/>
          </a:prstGeom>
        </p:spPr>
        <p:txBody>
          <a:bodyPr wrap="square">
            <a:spAutoFit/>
          </a:bodyPr>
          <a:lstStyle/>
          <a:p>
            <a:pPr>
              <a:buNone/>
            </a:pPr>
            <a:r>
              <a:rPr lang="en-US" sz="3200" b="1" dirty="0" smtClean="0">
                <a:solidFill>
                  <a:srgbClr val="FF0000"/>
                </a:solidFill>
                <a:latin typeface="Century Gothic" pitchFamily="34" charset="0"/>
              </a:rPr>
              <a:t>Plants containing  lectins</a:t>
            </a:r>
            <a:endParaRPr lang="en-US" sz="3200" b="1" dirty="0">
              <a:solidFill>
                <a:srgbClr val="FF0000"/>
              </a:solidFill>
              <a:latin typeface="Century Gothic" pitchFamily="34" charset="0"/>
            </a:endParaRPr>
          </a:p>
        </p:txBody>
      </p:sp>
      <p:pic>
        <p:nvPicPr>
          <p:cNvPr id="8" name="Picture 2"/>
          <p:cNvPicPr>
            <a:picLocks noChangeAspect="1" noChangeArrowheads="1"/>
          </p:cNvPicPr>
          <p:nvPr/>
        </p:nvPicPr>
        <p:blipFill>
          <a:blip r:embed="rId2"/>
          <a:srcRect/>
          <a:stretch>
            <a:fillRect/>
          </a:stretch>
        </p:blipFill>
        <p:spPr bwMode="auto">
          <a:xfrm>
            <a:off x="4724400" y="1918137"/>
            <a:ext cx="4114800" cy="3903784"/>
          </a:xfrm>
          <a:prstGeom prst="rect">
            <a:avLst/>
          </a:prstGeom>
          <a:noFill/>
          <a:ln w="9525">
            <a:noFill/>
            <a:miter lim="800000"/>
            <a:headEnd/>
            <a:tailEnd/>
          </a:ln>
          <a:effectLst/>
        </p:spPr>
      </p:pic>
      <p:pic>
        <p:nvPicPr>
          <p:cNvPr id="9" name="Picture 2"/>
          <p:cNvPicPr>
            <a:picLocks noChangeAspect="1" noChangeArrowheads="1"/>
          </p:cNvPicPr>
          <p:nvPr/>
        </p:nvPicPr>
        <p:blipFill>
          <a:blip r:embed="rId3"/>
          <a:srcRect/>
          <a:stretch>
            <a:fillRect/>
          </a:stretch>
        </p:blipFill>
        <p:spPr bwMode="auto">
          <a:xfrm>
            <a:off x="361949" y="1904999"/>
            <a:ext cx="4210051" cy="3886201"/>
          </a:xfrm>
          <a:prstGeom prst="rect">
            <a:avLst/>
          </a:prstGeom>
          <a:noFill/>
          <a:ln w="9525">
            <a:noFill/>
            <a:miter lim="800000"/>
            <a:headEnd/>
            <a:tailEnd/>
          </a:ln>
          <a:effectLst/>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dirty="0" smtClean="0">
                <a:latin typeface="Comic Sans MS" pitchFamily="66" charset="0"/>
              </a:rPr>
              <a:t>Introduction</a:t>
            </a:r>
            <a:endParaRPr lang="en-US" sz="3600" dirty="0">
              <a:latin typeface="Comic Sans MS" pitchFamily="66" charset="0"/>
            </a:endParaRPr>
          </a:p>
        </p:txBody>
      </p:sp>
      <p:sp>
        <p:nvSpPr>
          <p:cNvPr id="3" name="Content Placeholder 2"/>
          <p:cNvSpPr>
            <a:spLocks noGrp="1"/>
          </p:cNvSpPr>
          <p:nvPr>
            <p:ph idx="1"/>
          </p:nvPr>
        </p:nvSpPr>
        <p:spPr>
          <a:xfrm>
            <a:off x="381000" y="1371600"/>
            <a:ext cx="8458200" cy="5257800"/>
          </a:xfrm>
        </p:spPr>
        <p:txBody>
          <a:bodyPr>
            <a:normAutofit lnSpcReduction="10000"/>
          </a:bodyPr>
          <a:lstStyle/>
          <a:p>
            <a:pPr algn="just"/>
            <a:r>
              <a:rPr lang="en-US" sz="2000" dirty="0" smtClean="0">
                <a:latin typeface="Comic Sans MS" pitchFamily="66" charset="0"/>
              </a:rPr>
              <a:t>Lectins are carbohydrate binding (</a:t>
            </a:r>
            <a:r>
              <a:rPr lang="en-US" sz="2000" dirty="0" err="1" smtClean="0">
                <a:latin typeface="Comic Sans MS" pitchFamily="66" charset="0"/>
              </a:rPr>
              <a:t>glyco</a:t>
            </a:r>
            <a:r>
              <a:rPr lang="en-US" sz="2000" dirty="0" smtClean="0">
                <a:latin typeface="Comic Sans MS" pitchFamily="66" charset="0"/>
              </a:rPr>
              <a:t>) proteins which are ubiquitous in nature.</a:t>
            </a:r>
          </a:p>
          <a:p>
            <a:pPr algn="just">
              <a:buNone/>
            </a:pPr>
            <a:endParaRPr lang="en-US" sz="2000" dirty="0" smtClean="0">
              <a:latin typeface="Comic Sans MS" pitchFamily="66" charset="0"/>
            </a:endParaRPr>
          </a:p>
          <a:p>
            <a:pPr algn="just"/>
            <a:r>
              <a:rPr lang="en-US" sz="2000" dirty="0" smtClean="0">
                <a:latin typeface="Comic Sans MS" pitchFamily="66" charset="0"/>
              </a:rPr>
              <a:t> In plants, they are distributed in various families and hence ingested daily in appreciable amounts by both humans and animals. </a:t>
            </a:r>
          </a:p>
          <a:p>
            <a:pPr algn="just">
              <a:buNone/>
            </a:pPr>
            <a:endParaRPr lang="en-US" sz="2000" dirty="0" smtClean="0">
              <a:latin typeface="Comic Sans MS" pitchFamily="66" charset="0"/>
            </a:endParaRPr>
          </a:p>
          <a:p>
            <a:pPr algn="just"/>
            <a:r>
              <a:rPr lang="en-US" sz="2000" dirty="0" smtClean="0">
                <a:latin typeface="Comic Sans MS" pitchFamily="66" charset="0"/>
              </a:rPr>
              <a:t>One of the most nutritionally important features of plant lectins is their ability to survive digestion by the gastrointestinal tract of consumers. </a:t>
            </a:r>
          </a:p>
          <a:p>
            <a:pPr algn="just">
              <a:buNone/>
            </a:pPr>
            <a:endParaRPr lang="en-US" sz="2000" dirty="0" smtClean="0">
              <a:latin typeface="Comic Sans MS" pitchFamily="66" charset="0"/>
            </a:endParaRPr>
          </a:p>
          <a:p>
            <a:pPr algn="just"/>
            <a:r>
              <a:rPr lang="en-US" sz="2000" dirty="0" smtClean="0">
                <a:latin typeface="Comic Sans MS" pitchFamily="66" charset="0"/>
              </a:rPr>
              <a:t>This allows the lectins to bind to membrane </a:t>
            </a:r>
            <a:r>
              <a:rPr lang="en-US" sz="2000" dirty="0" err="1" smtClean="0">
                <a:latin typeface="Comic Sans MS" pitchFamily="66" charset="0"/>
              </a:rPr>
              <a:t>glycosyl</a:t>
            </a:r>
            <a:r>
              <a:rPr lang="en-US" sz="2000" dirty="0" smtClean="0">
                <a:latin typeface="Comic Sans MS" pitchFamily="66" charset="0"/>
              </a:rPr>
              <a:t> groups of the cells lining the digestive tract.</a:t>
            </a:r>
          </a:p>
          <a:p>
            <a:pPr algn="just">
              <a:buNone/>
            </a:pPr>
            <a:r>
              <a:rPr lang="en-US" sz="2000" dirty="0" smtClean="0">
                <a:latin typeface="Comic Sans MS" pitchFamily="66" charset="0"/>
              </a:rPr>
              <a:t> </a:t>
            </a:r>
          </a:p>
          <a:p>
            <a:pPr algn="just"/>
            <a:r>
              <a:rPr lang="en-US" sz="2000" dirty="0" smtClean="0">
                <a:latin typeface="Comic Sans MS" pitchFamily="66" charset="0"/>
              </a:rPr>
              <a:t>As a result of this interaction a series of harmful local and systemic reactions are triggered placing this class of molecules as </a:t>
            </a:r>
            <a:r>
              <a:rPr lang="en-US" sz="2000" dirty="0" err="1" smtClean="0">
                <a:latin typeface="Comic Sans MS" pitchFamily="66" charset="0"/>
              </a:rPr>
              <a:t>antinutritive</a:t>
            </a:r>
            <a:r>
              <a:rPr lang="en-US" sz="2000" dirty="0" smtClean="0">
                <a:latin typeface="Comic Sans MS" pitchFamily="66" charset="0"/>
              </a:rPr>
              <a:t> and/or toxic substances.</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09600" y="1066800"/>
            <a:ext cx="8229600" cy="4602163"/>
          </a:xfrm>
        </p:spPr>
        <p:txBody>
          <a:bodyPr>
            <a:normAutofit fontScale="70000" lnSpcReduction="20000"/>
          </a:bodyPr>
          <a:lstStyle/>
          <a:p>
            <a:pPr algn="just"/>
            <a:r>
              <a:rPr lang="en-US" dirty="0" smtClean="0">
                <a:latin typeface="Comic Sans MS" pitchFamily="66" charset="0"/>
              </a:rPr>
              <a:t>Locally, they can affect the turnover and loss of gut epithelial cells, damage the luminal membranes of the epithelium, interfere with nutrient digestion and absorption, stimulate shifts in the bacterial flora and modulate the immune state of the digestive tract. </a:t>
            </a:r>
          </a:p>
          <a:p>
            <a:pPr algn="just">
              <a:buNone/>
            </a:pPr>
            <a:endParaRPr lang="en-US" dirty="0" smtClean="0">
              <a:latin typeface="Comic Sans MS" pitchFamily="66" charset="0"/>
            </a:endParaRPr>
          </a:p>
          <a:p>
            <a:pPr algn="just">
              <a:buNone/>
            </a:pPr>
            <a:endParaRPr lang="en-US" dirty="0" smtClean="0">
              <a:latin typeface="Comic Sans MS" pitchFamily="66" charset="0"/>
            </a:endParaRPr>
          </a:p>
          <a:p>
            <a:pPr algn="just"/>
            <a:r>
              <a:rPr lang="en-US" dirty="0" smtClean="0">
                <a:latin typeface="Comic Sans MS" pitchFamily="66" charset="0"/>
              </a:rPr>
              <a:t>Systemically, they can disrupt lipid, carbohydrate and protein metabolism, promote enlargement and/or atrophy of key internal organs and tissues and alter the hormonal and immunological status. </a:t>
            </a:r>
          </a:p>
          <a:p>
            <a:pPr algn="just">
              <a:buNone/>
            </a:pPr>
            <a:endParaRPr lang="en-US" dirty="0" smtClean="0">
              <a:latin typeface="Comic Sans MS" pitchFamily="66" charset="0"/>
            </a:endParaRPr>
          </a:p>
          <a:p>
            <a:pPr algn="just">
              <a:buNone/>
            </a:pPr>
            <a:endParaRPr lang="en-US" dirty="0" smtClean="0">
              <a:latin typeface="Comic Sans MS" pitchFamily="66" charset="0"/>
            </a:endParaRPr>
          </a:p>
          <a:p>
            <a:pPr algn="just"/>
            <a:r>
              <a:rPr lang="en-US" dirty="0" smtClean="0">
                <a:latin typeface="Comic Sans MS" pitchFamily="66" charset="0"/>
              </a:rPr>
              <a:t>At high intakes, lectins can seriously threaten the growth and health of consuming animals.</a:t>
            </a:r>
          </a:p>
          <a:p>
            <a:endParaRPr lang="en-US"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b="1" i="1" dirty="0" err="1" smtClean="0">
                <a:solidFill>
                  <a:srgbClr val="0070C0"/>
                </a:solidFill>
              </a:rPr>
              <a:t>Abrus</a:t>
            </a:r>
            <a:r>
              <a:rPr lang="en-IN" b="1" i="1" dirty="0" smtClean="0">
                <a:solidFill>
                  <a:srgbClr val="0070C0"/>
                </a:solidFill>
              </a:rPr>
              <a:t> </a:t>
            </a:r>
            <a:r>
              <a:rPr lang="en-IN" b="1" i="1" dirty="0" err="1" smtClean="0">
                <a:solidFill>
                  <a:srgbClr val="0070C0"/>
                </a:solidFill>
              </a:rPr>
              <a:t>precatorius</a:t>
            </a:r>
            <a:r>
              <a:rPr lang="en-IN" b="1" i="1" dirty="0" smtClean="0">
                <a:solidFill>
                  <a:srgbClr val="0070C0"/>
                </a:solidFill>
              </a:rPr>
              <a:t>   </a:t>
            </a:r>
            <a:r>
              <a:rPr lang="en-IN" dirty="0" smtClean="0">
                <a:solidFill>
                  <a:srgbClr val="0070C0"/>
                </a:solidFill>
              </a:rPr>
              <a:t>(Sui Poisoning)</a:t>
            </a:r>
            <a:r>
              <a:rPr lang="en-IN" dirty="0" smtClean="0"/>
              <a:t/>
            </a:r>
            <a:br>
              <a:rPr lang="en-IN" dirty="0" smtClean="0"/>
            </a:br>
            <a:endParaRPr lang="en-US" dirty="0"/>
          </a:p>
        </p:txBody>
      </p:sp>
      <p:sp>
        <p:nvSpPr>
          <p:cNvPr id="3" name="Content Placeholder 2"/>
          <p:cNvSpPr>
            <a:spLocks noGrp="1"/>
          </p:cNvSpPr>
          <p:nvPr>
            <p:ph sz="half" idx="1"/>
          </p:nvPr>
        </p:nvSpPr>
        <p:spPr>
          <a:xfrm>
            <a:off x="457200" y="1600200"/>
            <a:ext cx="5029200" cy="5105400"/>
          </a:xfrm>
        </p:spPr>
        <p:txBody>
          <a:bodyPr/>
          <a:lstStyle/>
          <a:p>
            <a:pPr>
              <a:buNone/>
            </a:pPr>
            <a:r>
              <a:rPr lang="en-US" dirty="0" smtClean="0">
                <a:solidFill>
                  <a:schemeClr val="accent1"/>
                </a:solidFill>
              </a:rPr>
              <a:t>Other name</a:t>
            </a:r>
          </a:p>
          <a:p>
            <a:r>
              <a:rPr lang="en-IN" b="1" dirty="0" smtClean="0"/>
              <a:t>Rosary pea,</a:t>
            </a:r>
          </a:p>
          <a:p>
            <a:r>
              <a:rPr lang="en-IN" b="1" dirty="0" err="1" smtClean="0"/>
              <a:t>Precatory</a:t>
            </a:r>
            <a:r>
              <a:rPr lang="en-IN" b="1" dirty="0" smtClean="0"/>
              <a:t> bean,</a:t>
            </a:r>
          </a:p>
          <a:p>
            <a:r>
              <a:rPr lang="en-IN" b="1" dirty="0" smtClean="0"/>
              <a:t>Jequirity bean</a:t>
            </a:r>
          </a:p>
          <a:p>
            <a:r>
              <a:rPr lang="en-IN" b="1" dirty="0" err="1" smtClean="0"/>
              <a:t>carb’s</a:t>
            </a:r>
            <a:r>
              <a:rPr lang="en-IN" b="1" dirty="0" smtClean="0"/>
              <a:t> eye</a:t>
            </a:r>
          </a:p>
          <a:p>
            <a:r>
              <a:rPr lang="en-IN" b="1" dirty="0" err="1" smtClean="0"/>
              <a:t>rati</a:t>
            </a:r>
            <a:endParaRPr lang="en-US" dirty="0"/>
          </a:p>
        </p:txBody>
      </p:sp>
      <p:pic>
        <p:nvPicPr>
          <p:cNvPr id="5" name="Content Placeholder 4" descr="Image result for abrus seeds"/>
          <p:cNvPicPr>
            <a:picLocks noGrp="1"/>
          </p:cNvPicPr>
          <p:nvPr>
            <p:ph sz="half" idx="2"/>
          </p:nvPr>
        </p:nvPicPr>
        <p:blipFill>
          <a:blip r:embed="rId2"/>
          <a:srcRect/>
          <a:stretch>
            <a:fillRect/>
          </a:stretch>
        </p:blipFill>
        <p:spPr bwMode="auto">
          <a:xfrm>
            <a:off x="5638800" y="1524000"/>
            <a:ext cx="2857500" cy="2590800"/>
          </a:xfrm>
          <a:prstGeom prst="rect">
            <a:avLst/>
          </a:prstGeom>
          <a:noFill/>
          <a:ln w="9525">
            <a:noFill/>
            <a:miter lim="800000"/>
            <a:headEnd/>
            <a:tailEnd/>
          </a:ln>
        </p:spPr>
      </p:pic>
      <p:pic>
        <p:nvPicPr>
          <p:cNvPr id="6" name="Picture 5" descr="Image result for abrus seeds"/>
          <p:cNvPicPr/>
          <p:nvPr/>
        </p:nvPicPr>
        <p:blipFill>
          <a:blip r:embed="rId3"/>
          <a:srcRect/>
          <a:stretch>
            <a:fillRect/>
          </a:stretch>
        </p:blipFill>
        <p:spPr bwMode="auto">
          <a:xfrm>
            <a:off x="5638800" y="4267200"/>
            <a:ext cx="2971800" cy="2305050"/>
          </a:xfrm>
          <a:prstGeom prst="rect">
            <a:avLst/>
          </a:prstGeom>
          <a:noFill/>
          <a:ln w="9525">
            <a:noFill/>
            <a:miter lim="800000"/>
            <a:headEnd/>
            <a:tailEnd/>
          </a:ln>
        </p:spPr>
      </p:pic>
      <p:sp>
        <p:nvSpPr>
          <p:cNvPr id="7" name="Rectangle 6"/>
          <p:cNvSpPr/>
          <p:nvPr/>
        </p:nvSpPr>
        <p:spPr>
          <a:xfrm>
            <a:off x="381000" y="5029200"/>
            <a:ext cx="4572000" cy="830997"/>
          </a:xfrm>
          <a:prstGeom prst="rect">
            <a:avLst/>
          </a:prstGeom>
        </p:spPr>
        <p:txBody>
          <a:bodyPr>
            <a:spAutoFit/>
          </a:bodyPr>
          <a:lstStyle/>
          <a:p>
            <a:pPr algn="just"/>
            <a:r>
              <a:rPr lang="en-IN" sz="2400" b="1" dirty="0" smtClean="0"/>
              <a:t>The seeds of </a:t>
            </a:r>
            <a:r>
              <a:rPr lang="en-IN" sz="2400" b="1" i="1" dirty="0" err="1" smtClean="0"/>
              <a:t>A.precatorious</a:t>
            </a:r>
            <a:r>
              <a:rPr lang="en-IN" sz="2400" b="1" i="1" dirty="0" smtClean="0"/>
              <a:t> </a:t>
            </a:r>
            <a:r>
              <a:rPr lang="en-IN" sz="2400" b="1" dirty="0" smtClean="0"/>
              <a:t>used as beads in jewellery/ornaments.</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304800" y="1295400"/>
            <a:ext cx="5105400" cy="4525963"/>
          </a:xfrm>
        </p:spPr>
        <p:txBody>
          <a:bodyPr>
            <a:normAutofit/>
          </a:bodyPr>
          <a:lstStyle/>
          <a:p>
            <a:r>
              <a:rPr lang="en-IN" sz="2200" b="1" dirty="0" smtClean="0"/>
              <a:t>Found throughout the tropics.</a:t>
            </a:r>
          </a:p>
          <a:p>
            <a:r>
              <a:rPr lang="en-IN" sz="2200" b="1" dirty="0" smtClean="0"/>
              <a:t>Twining perennial plant with yellow and red flowers and pod like fruits containing oval, shiny red and black seeds.</a:t>
            </a:r>
          </a:p>
          <a:p>
            <a:pPr algn="just"/>
            <a:r>
              <a:rPr lang="en-IN" sz="2200" b="1" dirty="0" smtClean="0"/>
              <a:t>The seeds of </a:t>
            </a:r>
            <a:r>
              <a:rPr lang="en-IN" sz="2200" b="1" i="1" dirty="0" err="1" smtClean="0"/>
              <a:t>A.precatorious</a:t>
            </a:r>
            <a:r>
              <a:rPr lang="en-IN" sz="2200" b="1" i="1" dirty="0" smtClean="0"/>
              <a:t> </a:t>
            </a:r>
            <a:r>
              <a:rPr lang="en-IN" sz="2200" b="1" dirty="0" smtClean="0"/>
              <a:t>used as beads in jewellery/ornaments.</a:t>
            </a:r>
          </a:p>
          <a:p>
            <a:pPr algn="just"/>
            <a:r>
              <a:rPr lang="en-IN" sz="2200" b="1" dirty="0" smtClean="0"/>
              <a:t>It contain a </a:t>
            </a:r>
            <a:r>
              <a:rPr lang="en-IN" sz="2200" b="1" dirty="0" err="1" smtClean="0">
                <a:solidFill>
                  <a:srgbClr val="C00000"/>
                </a:solidFill>
              </a:rPr>
              <a:t>toxalbumin</a:t>
            </a:r>
            <a:r>
              <a:rPr lang="en-IN" sz="2200" b="1" dirty="0" smtClean="0">
                <a:solidFill>
                  <a:srgbClr val="C00000"/>
                </a:solidFill>
              </a:rPr>
              <a:t>- </a:t>
            </a:r>
            <a:r>
              <a:rPr lang="en-IN" sz="2200" b="1" dirty="0" err="1" smtClean="0">
                <a:solidFill>
                  <a:srgbClr val="C00000"/>
                </a:solidFill>
              </a:rPr>
              <a:t>abrin</a:t>
            </a:r>
            <a:r>
              <a:rPr lang="en-IN" sz="2200" b="1" dirty="0" smtClean="0">
                <a:solidFill>
                  <a:srgbClr val="C00000"/>
                </a:solidFill>
              </a:rPr>
              <a:t> </a:t>
            </a:r>
            <a:r>
              <a:rPr lang="en-IN" sz="2200" b="1" dirty="0" smtClean="0"/>
              <a:t>which is one of the most poisonous </a:t>
            </a:r>
            <a:r>
              <a:rPr lang="en-IN" sz="2200" b="1" dirty="0" err="1" smtClean="0"/>
              <a:t>phytotoxins</a:t>
            </a:r>
            <a:r>
              <a:rPr lang="en-IN" sz="2200" b="1" dirty="0" smtClean="0"/>
              <a:t> (</a:t>
            </a:r>
            <a:r>
              <a:rPr lang="en-IN" sz="2200" b="1" dirty="0" err="1" smtClean="0"/>
              <a:t>i</a:t>
            </a:r>
            <a:r>
              <a:rPr lang="en-IN" sz="2200" b="1" dirty="0" smtClean="0"/>
              <a:t>/v median lethal dose in mice = 0.1 µg/kg). </a:t>
            </a:r>
          </a:p>
          <a:p>
            <a:pPr algn="just"/>
            <a:r>
              <a:rPr lang="en-IN" sz="2200" b="1" dirty="0" smtClean="0"/>
              <a:t>Used for malicious killing of animals. </a:t>
            </a:r>
          </a:p>
          <a:p>
            <a:endParaRPr lang="en-US" sz="2200" dirty="0"/>
          </a:p>
        </p:txBody>
      </p:sp>
      <p:pic>
        <p:nvPicPr>
          <p:cNvPr id="1026" name="Picture 2"/>
          <p:cNvPicPr>
            <a:picLocks noGrp="1" noChangeAspect="1" noChangeArrowheads="1"/>
          </p:cNvPicPr>
          <p:nvPr>
            <p:ph sz="half" idx="2"/>
          </p:nvPr>
        </p:nvPicPr>
        <p:blipFill>
          <a:blip r:embed="rId2"/>
          <a:srcRect/>
          <a:stretch>
            <a:fillRect/>
          </a:stretch>
        </p:blipFill>
        <p:spPr bwMode="auto">
          <a:xfrm>
            <a:off x="5715000" y="1295400"/>
            <a:ext cx="3219450" cy="3048000"/>
          </a:xfrm>
          <a:prstGeom prst="rect">
            <a:avLst/>
          </a:prstGeom>
          <a:noFill/>
          <a:ln w="9525">
            <a:noFill/>
            <a:miter lim="800000"/>
            <a:headEnd/>
            <a:tailEnd/>
          </a:ln>
          <a:effec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smtClean="0">
                <a:solidFill>
                  <a:srgbClr val="7030A0"/>
                </a:solidFill>
              </a:rPr>
              <a:t>Toxic principle</a:t>
            </a:r>
            <a:endParaRPr lang="en-US" sz="3200" dirty="0">
              <a:solidFill>
                <a:srgbClr val="7030A0"/>
              </a:solidFill>
            </a:endParaRPr>
          </a:p>
        </p:txBody>
      </p:sp>
      <p:sp>
        <p:nvSpPr>
          <p:cNvPr id="3" name="Content Placeholder 2"/>
          <p:cNvSpPr>
            <a:spLocks noGrp="1"/>
          </p:cNvSpPr>
          <p:nvPr>
            <p:ph idx="1"/>
          </p:nvPr>
        </p:nvSpPr>
        <p:spPr>
          <a:xfrm>
            <a:off x="457200" y="1371600"/>
            <a:ext cx="8229600" cy="4754563"/>
          </a:xfrm>
        </p:spPr>
        <p:txBody>
          <a:bodyPr>
            <a:normAutofit/>
          </a:bodyPr>
          <a:lstStyle/>
          <a:p>
            <a:pPr algn="just">
              <a:buNone/>
            </a:pPr>
            <a:r>
              <a:rPr lang="en-IN" sz="2200" b="1" dirty="0" err="1" smtClean="0">
                <a:solidFill>
                  <a:srgbClr val="C00000"/>
                </a:solidFill>
              </a:rPr>
              <a:t>Abrin</a:t>
            </a:r>
            <a:r>
              <a:rPr lang="en-IN" sz="2200" b="1" dirty="0" smtClean="0">
                <a:solidFill>
                  <a:srgbClr val="C00000"/>
                </a:solidFill>
              </a:rPr>
              <a:t>:</a:t>
            </a:r>
            <a:r>
              <a:rPr lang="en-IN" sz="2200" b="1" dirty="0" smtClean="0"/>
              <a:t> </a:t>
            </a:r>
          </a:p>
          <a:p>
            <a:pPr algn="just"/>
            <a:r>
              <a:rPr lang="en-IN" sz="2200" b="1" dirty="0" smtClean="0"/>
              <a:t>Toxic principle of </a:t>
            </a:r>
            <a:r>
              <a:rPr lang="en-IN" sz="2200" b="1" i="1" dirty="0" err="1" smtClean="0"/>
              <a:t>A.precatorious</a:t>
            </a:r>
            <a:r>
              <a:rPr lang="en-IN" sz="2200" b="1" i="1" dirty="0" smtClean="0"/>
              <a:t>.</a:t>
            </a:r>
          </a:p>
          <a:p>
            <a:pPr algn="just"/>
            <a:r>
              <a:rPr lang="en-IN" sz="2200" b="1" dirty="0" smtClean="0"/>
              <a:t> It is a  </a:t>
            </a:r>
            <a:r>
              <a:rPr lang="en-IN" sz="2200" b="1" dirty="0" err="1" smtClean="0">
                <a:solidFill>
                  <a:srgbClr val="C00000"/>
                </a:solidFill>
              </a:rPr>
              <a:t>toxalbumen</a:t>
            </a:r>
            <a:r>
              <a:rPr lang="en-IN" sz="2200" b="1" dirty="0" smtClean="0">
                <a:solidFill>
                  <a:srgbClr val="C00000"/>
                </a:solidFill>
              </a:rPr>
              <a:t>.</a:t>
            </a:r>
          </a:p>
          <a:p>
            <a:pPr algn="just"/>
            <a:r>
              <a:rPr lang="en-IN" sz="2200" b="1" dirty="0" smtClean="0">
                <a:solidFill>
                  <a:srgbClr val="C00000"/>
                </a:solidFill>
              </a:rPr>
              <a:t> It is similar to viper snake venom. </a:t>
            </a:r>
          </a:p>
          <a:p>
            <a:pPr algn="just"/>
            <a:r>
              <a:rPr lang="en-IN" sz="2200" b="1" dirty="0" smtClean="0"/>
              <a:t> Inhibit protein synthesis (cell death).</a:t>
            </a:r>
          </a:p>
          <a:p>
            <a:pPr algn="just"/>
            <a:endParaRPr lang="en-IN" sz="2200" b="1" dirty="0" smtClean="0"/>
          </a:p>
          <a:p>
            <a:pPr algn="just"/>
            <a:r>
              <a:rPr lang="en-IN" sz="2200" b="1" dirty="0" smtClean="0"/>
              <a:t>Other active principles are:</a:t>
            </a:r>
          </a:p>
          <a:p>
            <a:pPr algn="just">
              <a:buFont typeface="Wingdings" pitchFamily="2" charset="2"/>
              <a:buChar char="ü"/>
            </a:pPr>
            <a:r>
              <a:rPr lang="en-IN" sz="2200" b="1" dirty="0" err="1" smtClean="0"/>
              <a:t>Abrine</a:t>
            </a:r>
            <a:r>
              <a:rPr lang="en-IN" sz="2200" b="1" dirty="0" smtClean="0"/>
              <a:t> (N-methyl tryptophan)- an amino acid,</a:t>
            </a:r>
          </a:p>
          <a:p>
            <a:pPr algn="just">
              <a:buFont typeface="Wingdings" pitchFamily="2" charset="2"/>
              <a:buChar char="ü"/>
            </a:pPr>
            <a:r>
              <a:rPr lang="en-IN" sz="2200" b="1" dirty="0" err="1" smtClean="0"/>
              <a:t>Haemagglutinin</a:t>
            </a:r>
            <a:r>
              <a:rPr lang="en-IN" sz="2200" b="1" dirty="0" smtClean="0"/>
              <a:t>,</a:t>
            </a:r>
          </a:p>
          <a:p>
            <a:pPr algn="just">
              <a:buFont typeface="Wingdings" pitchFamily="2" charset="2"/>
              <a:buChar char="ü"/>
            </a:pPr>
            <a:r>
              <a:rPr lang="en-IN" sz="2200" b="1" dirty="0" err="1" smtClean="0"/>
              <a:t>Abralin</a:t>
            </a:r>
            <a:r>
              <a:rPr lang="en-IN" sz="2200" b="1" dirty="0" smtClean="0"/>
              <a:t>- a glycoside, </a:t>
            </a:r>
          </a:p>
          <a:p>
            <a:pPr algn="just">
              <a:buFont typeface="Wingdings" pitchFamily="2" charset="2"/>
              <a:buChar char="ü"/>
            </a:pPr>
            <a:r>
              <a:rPr lang="en-IN" sz="2200" b="1" dirty="0" smtClean="0"/>
              <a:t> </a:t>
            </a:r>
            <a:r>
              <a:rPr lang="en-IN" sz="2200" b="1" dirty="0" err="1" smtClean="0"/>
              <a:t>Lipolytic</a:t>
            </a:r>
            <a:r>
              <a:rPr lang="en-IN" sz="2200" b="1" dirty="0" smtClean="0"/>
              <a:t> enzyme.</a:t>
            </a:r>
          </a:p>
          <a:p>
            <a:endParaRPr lang="en-US" dirty="0"/>
          </a:p>
        </p:txBody>
      </p:sp>
      <p:pic>
        <p:nvPicPr>
          <p:cNvPr id="5" name="Picture 4" descr="Image result for abrus seeds"/>
          <p:cNvPicPr/>
          <p:nvPr/>
        </p:nvPicPr>
        <p:blipFill>
          <a:blip r:embed="rId2"/>
          <a:srcRect/>
          <a:stretch>
            <a:fillRect/>
          </a:stretch>
        </p:blipFill>
        <p:spPr bwMode="auto">
          <a:xfrm>
            <a:off x="5943600" y="1676400"/>
            <a:ext cx="2762250" cy="2486025"/>
          </a:xfrm>
          <a:prstGeom prst="rect">
            <a:avLst/>
          </a:prstGeom>
          <a:noFill/>
          <a:ln w="9525">
            <a:noFill/>
            <a:miter lim="800000"/>
            <a:headEnd/>
            <a:tailEnd/>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990600"/>
            <a:ext cx="5943600" cy="5410200"/>
          </a:xfrm>
        </p:spPr>
        <p:txBody>
          <a:bodyPr>
            <a:normAutofit/>
          </a:bodyPr>
          <a:lstStyle/>
          <a:p>
            <a:pPr algn="just"/>
            <a:r>
              <a:rPr lang="en-IN" sz="2200" b="1" dirty="0" smtClean="0"/>
              <a:t>The whole seeds when ingested are not toxic (except in poultry).</a:t>
            </a:r>
          </a:p>
          <a:p>
            <a:pPr algn="just">
              <a:buNone/>
            </a:pPr>
            <a:r>
              <a:rPr lang="en-IN" sz="2200" b="1" dirty="0" smtClean="0"/>
              <a:t> </a:t>
            </a:r>
          </a:p>
          <a:p>
            <a:pPr algn="just"/>
            <a:r>
              <a:rPr lang="en-IN" sz="2200" b="1" dirty="0" smtClean="0"/>
              <a:t>The powder of the seeds is toxic in all species (ruminants, horses and man). </a:t>
            </a:r>
          </a:p>
          <a:p>
            <a:pPr algn="just">
              <a:buNone/>
            </a:pPr>
            <a:endParaRPr lang="en-IN" sz="2200" b="1" dirty="0" smtClean="0"/>
          </a:p>
          <a:p>
            <a:pPr algn="just"/>
            <a:r>
              <a:rPr lang="en-IN" sz="2200" b="1" dirty="0" smtClean="0"/>
              <a:t>Powder of one seed can kill a small child or medium sized dog and 60 G seed powder can kill a horse.</a:t>
            </a:r>
          </a:p>
          <a:p>
            <a:pPr algn="just">
              <a:buNone/>
            </a:pPr>
            <a:r>
              <a:rPr lang="en-IN" sz="2200" b="1" dirty="0" smtClean="0"/>
              <a:t> </a:t>
            </a:r>
          </a:p>
          <a:p>
            <a:pPr algn="just"/>
            <a:r>
              <a:rPr lang="en-IN" sz="2200" b="1" dirty="0" smtClean="0"/>
              <a:t>Needles/spikes/ nails etc coated with the paste of crushed seeds and inserted into the body cavities or under the skin (sui poisoning) are used for malicious killing of cattle. </a:t>
            </a:r>
          </a:p>
          <a:p>
            <a:endParaRPr lang="en-IN" dirty="0"/>
          </a:p>
        </p:txBody>
      </p:sp>
      <p:pic>
        <p:nvPicPr>
          <p:cNvPr id="4" name="Picture 2"/>
          <p:cNvPicPr>
            <a:picLocks noChangeAspect="1" noChangeArrowheads="1"/>
          </p:cNvPicPr>
          <p:nvPr/>
        </p:nvPicPr>
        <p:blipFill>
          <a:blip r:embed="rId2"/>
          <a:srcRect/>
          <a:stretch>
            <a:fillRect/>
          </a:stretch>
        </p:blipFill>
        <p:spPr bwMode="auto">
          <a:xfrm>
            <a:off x="6705600" y="1219200"/>
            <a:ext cx="1828800" cy="2962275"/>
          </a:xfrm>
          <a:prstGeom prst="rect">
            <a:avLst/>
          </a:prstGeom>
          <a:noFill/>
          <a:ln w="9525">
            <a:noFill/>
            <a:miter lim="800000"/>
            <a:headEnd/>
            <a:tailEnd/>
          </a:ln>
          <a:effectLst/>
        </p:spPr>
      </p:pic>
      <p:sp>
        <p:nvSpPr>
          <p:cNvPr id="5" name="Title 1"/>
          <p:cNvSpPr>
            <a:spLocks noGrp="1"/>
          </p:cNvSpPr>
          <p:nvPr>
            <p:ph type="title"/>
          </p:nvPr>
        </p:nvSpPr>
        <p:spPr>
          <a:xfrm>
            <a:off x="6705600" y="4267200"/>
            <a:ext cx="1905000" cy="1371600"/>
          </a:xfrm>
        </p:spPr>
        <p:txBody>
          <a:bodyPr>
            <a:normAutofit fontScale="90000"/>
          </a:bodyPr>
          <a:lstStyle/>
          <a:p>
            <a:pPr algn="l"/>
            <a:r>
              <a:rPr lang="en-US" sz="2000" dirty="0" smtClean="0">
                <a:solidFill>
                  <a:srgbClr val="7030A0"/>
                </a:solidFill>
              </a:rPr>
              <a:t>2needle stuck into a wooden handle.</a:t>
            </a:r>
            <a:br>
              <a:rPr lang="en-US" sz="2000" dirty="0" smtClean="0">
                <a:solidFill>
                  <a:srgbClr val="7030A0"/>
                </a:solidFill>
              </a:rPr>
            </a:br>
            <a:r>
              <a:rPr lang="en-US" sz="2000" dirty="0" smtClean="0">
                <a:solidFill>
                  <a:srgbClr val="7030A0"/>
                </a:solidFill>
              </a:rPr>
              <a:t>Blown over the animals. Malicious killing.</a:t>
            </a:r>
            <a:endParaRPr lang="en-US" sz="2000" dirty="0">
              <a:solidFill>
                <a:srgbClr val="7030A0"/>
              </a:solidFill>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smtClean="0">
                <a:solidFill>
                  <a:srgbClr val="0070C0"/>
                </a:solidFill>
              </a:rPr>
              <a:t>Mechanism of toxicity</a:t>
            </a:r>
            <a:endParaRPr lang="en-IN" sz="3200" dirty="0">
              <a:solidFill>
                <a:srgbClr val="0070C0"/>
              </a:solidFill>
            </a:endParaRPr>
          </a:p>
        </p:txBody>
      </p:sp>
      <p:sp>
        <p:nvSpPr>
          <p:cNvPr id="3" name="Content Placeholder 2"/>
          <p:cNvSpPr>
            <a:spLocks noGrp="1"/>
          </p:cNvSpPr>
          <p:nvPr>
            <p:ph idx="1"/>
          </p:nvPr>
        </p:nvSpPr>
        <p:spPr>
          <a:xfrm>
            <a:off x="457200" y="1295400"/>
            <a:ext cx="8229600" cy="5105400"/>
          </a:xfrm>
        </p:spPr>
        <p:txBody>
          <a:bodyPr>
            <a:normAutofit fontScale="70000" lnSpcReduction="20000"/>
          </a:bodyPr>
          <a:lstStyle/>
          <a:p>
            <a:pPr algn="just"/>
            <a:r>
              <a:rPr lang="en-IN" sz="3100" dirty="0" err="1" smtClean="0"/>
              <a:t>Abrin</a:t>
            </a:r>
            <a:r>
              <a:rPr lang="en-IN" sz="3100" dirty="0" smtClean="0"/>
              <a:t> acts as a </a:t>
            </a:r>
            <a:r>
              <a:rPr lang="en-IN" sz="3100" dirty="0" err="1" smtClean="0"/>
              <a:t>proteolytic</a:t>
            </a:r>
            <a:r>
              <a:rPr lang="en-IN" sz="3100" dirty="0" smtClean="0"/>
              <a:t> enzyme and has the highest </a:t>
            </a:r>
            <a:r>
              <a:rPr lang="en-IN" sz="3100" dirty="0" smtClean="0">
                <a:solidFill>
                  <a:srgbClr val="C00000"/>
                </a:solidFill>
              </a:rPr>
              <a:t>inhibitory effect on protein synthesis </a:t>
            </a:r>
            <a:r>
              <a:rPr lang="en-IN" sz="3100" dirty="0" smtClean="0"/>
              <a:t>by acting on </a:t>
            </a:r>
            <a:r>
              <a:rPr lang="en-IN" sz="3100" dirty="0" err="1" smtClean="0"/>
              <a:t>ribosomes</a:t>
            </a:r>
            <a:r>
              <a:rPr lang="en-IN" sz="3100" dirty="0" smtClean="0"/>
              <a:t> of the cells.</a:t>
            </a:r>
          </a:p>
          <a:p>
            <a:pPr algn="just">
              <a:buNone/>
            </a:pPr>
            <a:endParaRPr lang="en-IN" sz="3100" dirty="0" smtClean="0"/>
          </a:p>
          <a:p>
            <a:pPr algn="just"/>
            <a:r>
              <a:rPr lang="en-IN" sz="3100" dirty="0" smtClean="0"/>
              <a:t> It also causes agglutination of RBC (binds to glycoprotein’s of the RBC membranes-bridges between the cells).</a:t>
            </a:r>
          </a:p>
          <a:p>
            <a:pPr>
              <a:buNone/>
            </a:pPr>
            <a:endParaRPr lang="en-IN" sz="3100" b="1" dirty="0" smtClean="0"/>
          </a:p>
          <a:p>
            <a:pPr algn="just"/>
            <a:r>
              <a:rPr lang="en-IN" sz="3100" dirty="0" smtClean="0"/>
              <a:t> </a:t>
            </a:r>
            <a:r>
              <a:rPr lang="en-IN" sz="3100" dirty="0" err="1" smtClean="0"/>
              <a:t>Abrin</a:t>
            </a:r>
            <a:r>
              <a:rPr lang="en-IN" sz="3100" dirty="0" smtClean="0"/>
              <a:t> due to its peculiar binding potential is also selectively transported (suicide transport) by the nerves.</a:t>
            </a:r>
          </a:p>
          <a:p>
            <a:pPr algn="just"/>
            <a:endParaRPr lang="en-IN" sz="2200" dirty="0" smtClean="0"/>
          </a:p>
          <a:p>
            <a:pPr algn="just"/>
            <a:endParaRPr lang="en-IN" sz="2200" dirty="0" smtClean="0"/>
          </a:p>
          <a:p>
            <a:pPr algn="just">
              <a:buNone/>
            </a:pPr>
            <a:endParaRPr lang="en-IN" sz="2200" dirty="0" smtClean="0"/>
          </a:p>
          <a:p>
            <a:pPr algn="just">
              <a:buNone/>
            </a:pPr>
            <a:endParaRPr lang="en-IN" sz="2200" dirty="0" smtClean="0"/>
          </a:p>
          <a:p>
            <a:pPr>
              <a:buNone/>
            </a:pPr>
            <a:r>
              <a:rPr lang="en-IN" b="1" dirty="0" smtClean="0">
                <a:solidFill>
                  <a:srgbClr val="C00000"/>
                </a:solidFill>
              </a:rPr>
              <a:t>Clinical sign:</a:t>
            </a:r>
          </a:p>
          <a:p>
            <a:pPr>
              <a:buNone/>
            </a:pPr>
            <a:r>
              <a:rPr lang="en-IN" b="1" dirty="0" smtClean="0"/>
              <a:t>	</a:t>
            </a:r>
            <a:r>
              <a:rPr lang="en-IN" dirty="0" smtClean="0"/>
              <a:t>Animals die within 2-4 days after exhibiting salivation, stiffness of joints, ataxia, </a:t>
            </a:r>
            <a:r>
              <a:rPr lang="en-IN" dirty="0" err="1" smtClean="0"/>
              <a:t>incoordination</a:t>
            </a:r>
            <a:r>
              <a:rPr lang="en-IN" dirty="0" smtClean="0"/>
              <a:t>, muscular spasms, hyperthermia and convulsions, with extremely painful swelling at the site of implant. </a:t>
            </a:r>
          </a:p>
          <a:p>
            <a:endParaRPr lang="en-IN"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66800"/>
            <a:ext cx="8229600" cy="5059363"/>
          </a:xfrm>
        </p:spPr>
        <p:txBody>
          <a:bodyPr>
            <a:normAutofit fontScale="85000" lnSpcReduction="20000"/>
          </a:bodyPr>
          <a:lstStyle/>
          <a:p>
            <a:pPr>
              <a:buNone/>
            </a:pPr>
            <a:r>
              <a:rPr lang="en-IN" dirty="0" smtClean="0">
                <a:solidFill>
                  <a:srgbClr val="C00000"/>
                </a:solidFill>
              </a:rPr>
              <a:t>PM lesions:</a:t>
            </a:r>
          </a:p>
          <a:p>
            <a:pPr>
              <a:buNone/>
            </a:pPr>
            <a:r>
              <a:rPr lang="en-IN" dirty="0" smtClean="0"/>
              <a:t>	Congestion of visceral organs and </a:t>
            </a:r>
            <a:r>
              <a:rPr lang="en-IN" dirty="0" err="1" smtClean="0"/>
              <a:t>petechial</a:t>
            </a:r>
            <a:r>
              <a:rPr lang="en-IN" dirty="0" smtClean="0"/>
              <a:t> haemorrhages throughout the body are seen on PM.</a:t>
            </a:r>
          </a:p>
          <a:p>
            <a:pPr>
              <a:buNone/>
            </a:pPr>
            <a:endParaRPr lang="en-IN" dirty="0" smtClean="0"/>
          </a:p>
          <a:p>
            <a:pPr>
              <a:buNone/>
            </a:pPr>
            <a:endParaRPr lang="en-IN" dirty="0" smtClean="0"/>
          </a:p>
          <a:p>
            <a:pPr>
              <a:buNone/>
            </a:pPr>
            <a:endParaRPr lang="en-IN" dirty="0" smtClean="0"/>
          </a:p>
          <a:p>
            <a:pPr>
              <a:buNone/>
            </a:pPr>
            <a:r>
              <a:rPr lang="en-IN" dirty="0" smtClean="0">
                <a:solidFill>
                  <a:srgbClr val="C00000"/>
                </a:solidFill>
              </a:rPr>
              <a:t>Treatment: </a:t>
            </a:r>
          </a:p>
          <a:p>
            <a:pPr>
              <a:buNone/>
            </a:pPr>
            <a:r>
              <a:rPr lang="en-IN" smtClean="0"/>
              <a:t>	No </a:t>
            </a:r>
            <a:r>
              <a:rPr lang="en-IN" dirty="0" smtClean="0"/>
              <a:t>specific antidote.</a:t>
            </a:r>
          </a:p>
          <a:p>
            <a:pPr>
              <a:buNone/>
            </a:pPr>
            <a:r>
              <a:rPr lang="en-IN" dirty="0" smtClean="0"/>
              <a:t>	Remove the source (from GIT by emesis, gastric   </a:t>
            </a:r>
            <a:r>
              <a:rPr lang="en-IN" dirty="0" err="1" smtClean="0"/>
              <a:t>lavage</a:t>
            </a:r>
            <a:r>
              <a:rPr lang="en-IN" dirty="0" smtClean="0"/>
              <a:t>, demulcents, saline purgatives etc.) and </a:t>
            </a:r>
            <a:r>
              <a:rPr lang="en-IN" dirty="0" err="1" smtClean="0"/>
              <a:t>i</a:t>
            </a:r>
            <a:r>
              <a:rPr lang="en-IN" dirty="0" smtClean="0"/>
              <a:t>/v infusion of fluids and electrolytes.</a:t>
            </a:r>
          </a:p>
          <a:p>
            <a:pPr>
              <a:buNone/>
            </a:pPr>
            <a:r>
              <a:rPr lang="en-IN" b="1" dirty="0" smtClean="0"/>
              <a:t> </a:t>
            </a:r>
          </a:p>
          <a:p>
            <a:endParaRPr lang="en-IN" b="1"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28600"/>
            <a:ext cx="7772400" cy="838199"/>
          </a:xfrm>
        </p:spPr>
        <p:txBody>
          <a:bodyPr>
            <a:normAutofit fontScale="90000"/>
          </a:bodyPr>
          <a:lstStyle/>
          <a:p>
            <a:pPr algn="l"/>
            <a:r>
              <a:rPr lang="en-IN" sz="4000" i="1" dirty="0" smtClean="0">
                <a:solidFill>
                  <a:srgbClr val="FF0000"/>
                </a:solidFill>
                <a:latin typeface="Berlin Sans FB" pitchFamily="34" charset="0"/>
              </a:rPr>
              <a:t/>
            </a:r>
            <a:br>
              <a:rPr lang="en-IN" sz="4000" i="1" dirty="0" smtClean="0">
                <a:solidFill>
                  <a:srgbClr val="FF0000"/>
                </a:solidFill>
                <a:latin typeface="Berlin Sans FB" pitchFamily="34" charset="0"/>
              </a:rPr>
            </a:br>
            <a:r>
              <a:rPr lang="en-IN" sz="4000" i="1" dirty="0" err="1" smtClean="0">
                <a:solidFill>
                  <a:srgbClr val="FF0000"/>
                </a:solidFill>
                <a:latin typeface="+mn-lt"/>
              </a:rPr>
              <a:t>Ricinus</a:t>
            </a:r>
            <a:r>
              <a:rPr lang="en-IN" sz="4000" i="1" dirty="0" smtClean="0">
                <a:solidFill>
                  <a:srgbClr val="FF0000"/>
                </a:solidFill>
                <a:latin typeface="+mn-lt"/>
              </a:rPr>
              <a:t> </a:t>
            </a:r>
            <a:r>
              <a:rPr lang="en-IN" sz="4000" i="1" dirty="0" err="1" smtClean="0">
                <a:solidFill>
                  <a:srgbClr val="FF0000"/>
                </a:solidFill>
                <a:latin typeface="+mn-lt"/>
              </a:rPr>
              <a:t>communis</a:t>
            </a:r>
            <a:r>
              <a:rPr lang="en-IN" sz="4000" i="1" dirty="0" smtClean="0">
                <a:solidFill>
                  <a:srgbClr val="FF0000"/>
                </a:solidFill>
                <a:latin typeface="+mn-lt"/>
              </a:rPr>
              <a:t> </a:t>
            </a:r>
            <a:r>
              <a:rPr lang="en-IN" sz="4000" dirty="0" smtClean="0">
                <a:solidFill>
                  <a:srgbClr val="0070C0"/>
                </a:solidFill>
                <a:latin typeface="+mn-lt"/>
              </a:rPr>
              <a:t>(Castor or </a:t>
            </a:r>
            <a:r>
              <a:rPr lang="en-IN" sz="4000" dirty="0" err="1" smtClean="0">
                <a:solidFill>
                  <a:srgbClr val="0070C0"/>
                </a:solidFill>
                <a:latin typeface="+mn-lt"/>
              </a:rPr>
              <a:t>Arandi</a:t>
            </a:r>
            <a:r>
              <a:rPr lang="en-IN" sz="4000" dirty="0" smtClean="0">
                <a:solidFill>
                  <a:srgbClr val="0070C0"/>
                </a:solidFill>
                <a:latin typeface="+mn-lt"/>
              </a:rPr>
              <a:t>)   </a:t>
            </a:r>
            <a:r>
              <a:rPr lang="en-IN" dirty="0" smtClean="0"/>
              <a:t/>
            </a:r>
            <a:br>
              <a:rPr lang="en-IN" dirty="0" smtClean="0"/>
            </a:br>
            <a:endParaRPr lang="en-IN" dirty="0"/>
          </a:p>
        </p:txBody>
      </p:sp>
      <p:sp>
        <p:nvSpPr>
          <p:cNvPr id="3" name="Subtitle 2"/>
          <p:cNvSpPr>
            <a:spLocks noGrp="1"/>
          </p:cNvSpPr>
          <p:nvPr>
            <p:ph type="subTitle" idx="1"/>
          </p:nvPr>
        </p:nvSpPr>
        <p:spPr>
          <a:xfrm>
            <a:off x="381000" y="1219200"/>
            <a:ext cx="6019800" cy="5486400"/>
          </a:xfrm>
        </p:spPr>
        <p:txBody>
          <a:bodyPr>
            <a:normAutofit fontScale="92500"/>
          </a:bodyPr>
          <a:lstStyle/>
          <a:p>
            <a:pPr algn="just">
              <a:buFont typeface="Arial" pitchFamily="34" charset="0"/>
              <a:buChar char="•"/>
            </a:pPr>
            <a:r>
              <a:rPr lang="en-IN" sz="2200" dirty="0" smtClean="0">
                <a:solidFill>
                  <a:schemeClr val="tx1"/>
                </a:solidFill>
              </a:rPr>
              <a:t>The castor bean is an ornamental plant and is commonly found in jungles and wastelands in tropical areas. </a:t>
            </a:r>
          </a:p>
          <a:p>
            <a:pPr algn="just">
              <a:buFont typeface="Arial" pitchFamily="34" charset="0"/>
              <a:buChar char="•"/>
            </a:pPr>
            <a:r>
              <a:rPr lang="en-IN" sz="2200" dirty="0" smtClean="0">
                <a:solidFill>
                  <a:schemeClr val="tx1"/>
                </a:solidFill>
              </a:rPr>
              <a:t>It is also cultivated in India for castor oil. </a:t>
            </a:r>
          </a:p>
          <a:p>
            <a:pPr algn="just">
              <a:buFont typeface="Arial" pitchFamily="34" charset="0"/>
              <a:buChar char="•"/>
            </a:pPr>
            <a:r>
              <a:rPr lang="en-IN" sz="2200" dirty="0" smtClean="0">
                <a:solidFill>
                  <a:schemeClr val="tx1"/>
                </a:solidFill>
              </a:rPr>
              <a:t>All parts of the plant are toxic, but </a:t>
            </a:r>
            <a:r>
              <a:rPr lang="en-IN" sz="2200" b="1" dirty="0" smtClean="0">
                <a:solidFill>
                  <a:srgbClr val="00B050"/>
                </a:solidFill>
              </a:rPr>
              <a:t>seeds are particularly rich in toxin.</a:t>
            </a:r>
          </a:p>
          <a:p>
            <a:pPr algn="just">
              <a:buFont typeface="Arial" pitchFamily="34" charset="0"/>
              <a:buChar char="•"/>
            </a:pPr>
            <a:r>
              <a:rPr lang="en-IN" sz="2200" dirty="0" smtClean="0">
                <a:solidFill>
                  <a:schemeClr val="tx1"/>
                </a:solidFill>
              </a:rPr>
              <a:t> Seeds contain 56% oil (castor oil) and 26% proteins. </a:t>
            </a:r>
          </a:p>
          <a:p>
            <a:pPr algn="just">
              <a:buFont typeface="Arial" pitchFamily="34" charset="0"/>
              <a:buChar char="•"/>
            </a:pPr>
            <a:r>
              <a:rPr lang="en-IN" sz="2200" dirty="0" smtClean="0">
                <a:solidFill>
                  <a:schemeClr val="tx1"/>
                </a:solidFill>
              </a:rPr>
              <a:t>Poisoning results from accidental ingestion or feeding of cake. </a:t>
            </a:r>
          </a:p>
          <a:p>
            <a:pPr algn="just">
              <a:buFont typeface="Arial" pitchFamily="34" charset="0"/>
              <a:buChar char="•"/>
            </a:pPr>
            <a:r>
              <a:rPr lang="en-IN" sz="2200" dirty="0" smtClean="0">
                <a:solidFill>
                  <a:schemeClr val="tx1"/>
                </a:solidFill>
              </a:rPr>
              <a:t>Susceptible species: </a:t>
            </a:r>
          </a:p>
          <a:p>
            <a:pPr lvl="1" algn="just">
              <a:buFont typeface="Wingdings" pitchFamily="2" charset="2"/>
              <a:buChar char="ü"/>
            </a:pPr>
            <a:r>
              <a:rPr lang="en-IN" sz="1800" dirty="0" smtClean="0">
                <a:solidFill>
                  <a:schemeClr val="tx1"/>
                </a:solidFill>
              </a:rPr>
              <a:t>All animals are sensitive, </a:t>
            </a:r>
          </a:p>
          <a:p>
            <a:pPr lvl="1" algn="just">
              <a:buFont typeface="Wingdings" pitchFamily="2" charset="2"/>
              <a:buChar char="ü"/>
            </a:pPr>
            <a:r>
              <a:rPr lang="en-IN" sz="1800" dirty="0" smtClean="0">
                <a:solidFill>
                  <a:schemeClr val="tx1"/>
                </a:solidFill>
              </a:rPr>
              <a:t>But horses are the most susceptible species.</a:t>
            </a:r>
          </a:p>
          <a:p>
            <a:pPr lvl="1" algn="just">
              <a:buFont typeface="Wingdings" pitchFamily="2" charset="2"/>
              <a:buChar char="ü"/>
            </a:pPr>
            <a:r>
              <a:rPr lang="en-IN" sz="1800" dirty="0" smtClean="0">
                <a:solidFill>
                  <a:schemeClr val="tx1"/>
                </a:solidFill>
              </a:rPr>
              <a:t>Ducks and hens are still more resistant.</a:t>
            </a:r>
          </a:p>
          <a:p>
            <a:pPr algn="just">
              <a:buFont typeface="Arial" pitchFamily="34" charset="0"/>
              <a:buChar char="•"/>
            </a:pPr>
            <a:r>
              <a:rPr lang="en-IN" sz="2200" dirty="0" smtClean="0">
                <a:solidFill>
                  <a:schemeClr val="tx1"/>
                </a:solidFill>
              </a:rPr>
              <a:t>It is used for malicious killing of animals. </a:t>
            </a:r>
          </a:p>
          <a:p>
            <a:pPr algn="just">
              <a:buFont typeface="Arial" pitchFamily="34" charset="0"/>
              <a:buChar char="•"/>
            </a:pPr>
            <a:r>
              <a:rPr lang="en-IN" sz="2200" dirty="0" smtClean="0">
                <a:solidFill>
                  <a:schemeClr val="tx1"/>
                </a:solidFill>
              </a:rPr>
              <a:t>In horses ricin may be lethal at a dose as low as 0.007 g/kg, while in others 0.3 g/kg may not be lethal.</a:t>
            </a:r>
          </a:p>
          <a:p>
            <a:pPr algn="just">
              <a:buFont typeface="Arial" pitchFamily="34" charset="0"/>
              <a:buChar char="•"/>
            </a:pPr>
            <a:endParaRPr lang="en-IN" sz="2000" dirty="0" smtClean="0">
              <a:solidFill>
                <a:schemeClr val="tx1"/>
              </a:solidFill>
              <a:latin typeface="Berlin Sans FB" pitchFamily="34" charset="0"/>
            </a:endParaRPr>
          </a:p>
          <a:p>
            <a:endParaRPr lang="en-IN" dirty="0"/>
          </a:p>
        </p:txBody>
      </p:sp>
      <p:pic>
        <p:nvPicPr>
          <p:cNvPr id="7169" name="Picture 1" descr="H:\plant photo for slide\download (3).jpg"/>
          <p:cNvPicPr>
            <a:picLocks noChangeAspect="1" noChangeArrowheads="1"/>
          </p:cNvPicPr>
          <p:nvPr/>
        </p:nvPicPr>
        <p:blipFill>
          <a:blip r:embed="rId2"/>
          <a:srcRect/>
          <a:stretch>
            <a:fillRect/>
          </a:stretch>
        </p:blipFill>
        <p:spPr bwMode="auto">
          <a:xfrm>
            <a:off x="6400800" y="4191000"/>
            <a:ext cx="2543175" cy="2200275"/>
          </a:xfrm>
          <a:prstGeom prst="rect">
            <a:avLst/>
          </a:prstGeom>
          <a:noFill/>
        </p:spPr>
      </p:pic>
      <p:pic>
        <p:nvPicPr>
          <p:cNvPr id="7170" name="Picture 2"/>
          <p:cNvPicPr>
            <a:picLocks noChangeAspect="1" noChangeArrowheads="1"/>
          </p:cNvPicPr>
          <p:nvPr/>
        </p:nvPicPr>
        <p:blipFill>
          <a:blip r:embed="rId3"/>
          <a:srcRect/>
          <a:stretch>
            <a:fillRect/>
          </a:stretch>
        </p:blipFill>
        <p:spPr bwMode="auto">
          <a:xfrm>
            <a:off x="6400800" y="1371600"/>
            <a:ext cx="2533650" cy="2619375"/>
          </a:xfrm>
          <a:prstGeom prst="rect">
            <a:avLst/>
          </a:prstGeom>
          <a:noFill/>
          <a:ln w="9525">
            <a:noFill/>
            <a:miter lim="800000"/>
            <a:headEnd/>
            <a:tailEnd/>
          </a:ln>
          <a:effectLst/>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304800"/>
            <a:ext cx="5410200" cy="1146175"/>
          </a:xfrm>
        </p:spPr>
        <p:txBody>
          <a:bodyPr>
            <a:normAutofit/>
          </a:bodyPr>
          <a:lstStyle/>
          <a:p>
            <a:r>
              <a:rPr lang="en-IN" sz="3200" dirty="0" smtClean="0">
                <a:solidFill>
                  <a:srgbClr val="0070C0"/>
                </a:solidFill>
                <a:latin typeface="Berlin Sans FB" pitchFamily="34" charset="0"/>
              </a:rPr>
              <a:t>Toxic principles</a:t>
            </a:r>
            <a:endParaRPr lang="en-IN" sz="3200" dirty="0">
              <a:solidFill>
                <a:srgbClr val="0070C0"/>
              </a:solidFill>
              <a:latin typeface="Berlin Sans FB" pitchFamily="34" charset="0"/>
            </a:endParaRPr>
          </a:p>
        </p:txBody>
      </p:sp>
      <p:sp>
        <p:nvSpPr>
          <p:cNvPr id="3" name="Subtitle 2"/>
          <p:cNvSpPr>
            <a:spLocks noGrp="1"/>
          </p:cNvSpPr>
          <p:nvPr>
            <p:ph type="subTitle" idx="1"/>
          </p:nvPr>
        </p:nvSpPr>
        <p:spPr>
          <a:xfrm>
            <a:off x="533400" y="1447800"/>
            <a:ext cx="8077200" cy="4953000"/>
          </a:xfrm>
        </p:spPr>
        <p:txBody>
          <a:bodyPr>
            <a:normAutofit fontScale="62500" lnSpcReduction="20000"/>
          </a:bodyPr>
          <a:lstStyle/>
          <a:p>
            <a:pPr algn="just">
              <a:buFont typeface="Arial" pitchFamily="34" charset="0"/>
              <a:buChar char="•"/>
            </a:pPr>
            <a:r>
              <a:rPr lang="en-IN" dirty="0" smtClean="0">
                <a:solidFill>
                  <a:schemeClr val="tx1"/>
                </a:solidFill>
              </a:rPr>
              <a:t>The </a:t>
            </a:r>
            <a:r>
              <a:rPr lang="en-IN" dirty="0" err="1" smtClean="0">
                <a:solidFill>
                  <a:schemeClr val="tx1"/>
                </a:solidFill>
              </a:rPr>
              <a:t>pomace</a:t>
            </a:r>
            <a:r>
              <a:rPr lang="en-IN" dirty="0" smtClean="0">
                <a:solidFill>
                  <a:schemeClr val="tx1"/>
                </a:solidFill>
              </a:rPr>
              <a:t> or castor cake (residue left after oil extraction of the seeds) contains the </a:t>
            </a:r>
            <a:r>
              <a:rPr lang="en-IN" dirty="0" err="1" smtClean="0">
                <a:solidFill>
                  <a:schemeClr val="tx1"/>
                </a:solidFill>
              </a:rPr>
              <a:t>phytotoxin</a:t>
            </a:r>
            <a:r>
              <a:rPr lang="en-IN" dirty="0" smtClean="0">
                <a:solidFill>
                  <a:schemeClr val="tx1"/>
                </a:solidFill>
              </a:rPr>
              <a:t> </a:t>
            </a:r>
            <a:r>
              <a:rPr lang="en-IN" dirty="0" err="1" smtClean="0">
                <a:solidFill>
                  <a:schemeClr val="tx1"/>
                </a:solidFill>
              </a:rPr>
              <a:t>ricins</a:t>
            </a:r>
            <a:r>
              <a:rPr lang="en-IN" dirty="0" smtClean="0">
                <a:solidFill>
                  <a:schemeClr val="tx1"/>
                </a:solidFill>
              </a:rPr>
              <a:t>: </a:t>
            </a:r>
            <a:r>
              <a:rPr lang="en-IN" dirty="0" smtClean="0">
                <a:solidFill>
                  <a:srgbClr val="FF0000"/>
                </a:solidFill>
              </a:rPr>
              <a:t>ricin I and ricin II </a:t>
            </a:r>
            <a:r>
              <a:rPr lang="en-IN" dirty="0" smtClean="0">
                <a:solidFill>
                  <a:schemeClr val="tx1"/>
                </a:solidFill>
              </a:rPr>
              <a:t>(</a:t>
            </a:r>
            <a:r>
              <a:rPr lang="en-IN" dirty="0" err="1" smtClean="0">
                <a:solidFill>
                  <a:schemeClr val="tx1"/>
                </a:solidFill>
              </a:rPr>
              <a:t>lectins</a:t>
            </a:r>
            <a:r>
              <a:rPr lang="en-IN" dirty="0" smtClean="0">
                <a:solidFill>
                  <a:schemeClr val="tx1"/>
                </a:solidFill>
              </a:rPr>
              <a:t> absorbed from GIT). </a:t>
            </a:r>
          </a:p>
          <a:p>
            <a:pPr algn="just"/>
            <a:endParaRPr lang="en-IN" dirty="0" smtClean="0">
              <a:solidFill>
                <a:schemeClr val="tx1"/>
              </a:solidFill>
            </a:endParaRPr>
          </a:p>
          <a:p>
            <a:pPr algn="just">
              <a:buFont typeface="Arial" pitchFamily="34" charset="0"/>
              <a:buChar char="•"/>
            </a:pPr>
            <a:r>
              <a:rPr lang="en-IN" dirty="0" smtClean="0">
                <a:solidFill>
                  <a:srgbClr val="7030A0"/>
                </a:solidFill>
              </a:rPr>
              <a:t>Ricin II is more toxin than ricin I. </a:t>
            </a:r>
          </a:p>
          <a:p>
            <a:pPr algn="just"/>
            <a:endParaRPr lang="en-IN" dirty="0" smtClean="0">
              <a:solidFill>
                <a:schemeClr val="tx1"/>
              </a:solidFill>
            </a:endParaRPr>
          </a:p>
          <a:p>
            <a:pPr algn="just">
              <a:buFont typeface="Arial" pitchFamily="34" charset="0"/>
              <a:buChar char="•"/>
            </a:pPr>
            <a:r>
              <a:rPr lang="en-IN" dirty="0" smtClean="0">
                <a:solidFill>
                  <a:schemeClr val="tx1"/>
                </a:solidFill>
              </a:rPr>
              <a:t> Ricin (</a:t>
            </a:r>
            <a:r>
              <a:rPr lang="en-IN" dirty="0" err="1" smtClean="0">
                <a:solidFill>
                  <a:schemeClr val="tx1"/>
                </a:solidFill>
              </a:rPr>
              <a:t>toxalbumins</a:t>
            </a:r>
            <a:r>
              <a:rPr lang="en-IN" dirty="0" smtClean="0">
                <a:solidFill>
                  <a:schemeClr val="tx1"/>
                </a:solidFill>
              </a:rPr>
              <a:t>) consists of two peptide chains –</a:t>
            </a:r>
            <a:r>
              <a:rPr lang="en-IN" dirty="0" smtClean="0">
                <a:solidFill>
                  <a:srgbClr val="FFC000"/>
                </a:solidFill>
              </a:rPr>
              <a:t>chain A and Chain B joined by sulphide bonds. </a:t>
            </a:r>
          </a:p>
          <a:p>
            <a:pPr algn="just"/>
            <a:endParaRPr lang="en-IN" dirty="0" smtClean="0">
              <a:solidFill>
                <a:schemeClr val="tx1"/>
              </a:solidFill>
            </a:endParaRPr>
          </a:p>
          <a:p>
            <a:pPr algn="just">
              <a:buFont typeface="Arial" pitchFamily="34" charset="0"/>
              <a:buChar char="•"/>
            </a:pPr>
            <a:r>
              <a:rPr lang="en-IN" dirty="0" smtClean="0">
                <a:solidFill>
                  <a:schemeClr val="tx1"/>
                </a:solidFill>
              </a:rPr>
              <a:t>The castor seeds also contain several; other toxic and non toxic proteins            and alkaloids, some of which have not been clearly defined.</a:t>
            </a:r>
          </a:p>
          <a:p>
            <a:pPr algn="just"/>
            <a:r>
              <a:rPr lang="en-IN" dirty="0" smtClean="0">
                <a:solidFill>
                  <a:schemeClr val="tx1"/>
                </a:solidFill>
              </a:rPr>
              <a:t> </a:t>
            </a:r>
          </a:p>
          <a:p>
            <a:pPr algn="just">
              <a:buFont typeface="Arial" pitchFamily="34" charset="0"/>
              <a:buChar char="•"/>
            </a:pPr>
            <a:r>
              <a:rPr lang="en-IN" dirty="0" smtClean="0">
                <a:solidFill>
                  <a:schemeClr val="tx1"/>
                </a:solidFill>
              </a:rPr>
              <a:t>Castor beans contain:</a:t>
            </a:r>
          </a:p>
          <a:p>
            <a:pPr algn="just">
              <a:buFont typeface="Wingdings" pitchFamily="2" charset="2"/>
              <a:buChar char="ü"/>
            </a:pPr>
            <a:r>
              <a:rPr lang="en-IN" dirty="0" smtClean="0">
                <a:solidFill>
                  <a:schemeClr val="tx1"/>
                </a:solidFill>
              </a:rPr>
              <a:t>  a toxic alkaloid </a:t>
            </a:r>
            <a:r>
              <a:rPr lang="en-IN" dirty="0" err="1" smtClean="0">
                <a:solidFill>
                  <a:schemeClr val="tx1"/>
                </a:solidFill>
              </a:rPr>
              <a:t>ricinine</a:t>
            </a:r>
            <a:r>
              <a:rPr lang="en-IN" dirty="0" smtClean="0">
                <a:solidFill>
                  <a:schemeClr val="tx1"/>
                </a:solidFill>
              </a:rPr>
              <a:t>, </a:t>
            </a:r>
          </a:p>
          <a:p>
            <a:pPr algn="just">
              <a:buFont typeface="Wingdings" pitchFamily="2" charset="2"/>
              <a:buChar char="ü"/>
            </a:pPr>
            <a:r>
              <a:rPr lang="en-IN" dirty="0" smtClean="0">
                <a:solidFill>
                  <a:schemeClr val="tx1"/>
                </a:solidFill>
              </a:rPr>
              <a:t>  an irritant and purgative </a:t>
            </a:r>
            <a:r>
              <a:rPr lang="en-IN" dirty="0" err="1" smtClean="0">
                <a:solidFill>
                  <a:schemeClr val="tx1"/>
                </a:solidFill>
              </a:rPr>
              <a:t>ricinoleic</a:t>
            </a:r>
            <a:r>
              <a:rPr lang="en-IN" dirty="0" smtClean="0">
                <a:solidFill>
                  <a:schemeClr val="tx1"/>
                </a:solidFill>
              </a:rPr>
              <a:t> acid, </a:t>
            </a:r>
          </a:p>
          <a:p>
            <a:pPr algn="just">
              <a:buFont typeface="Wingdings" pitchFamily="2" charset="2"/>
              <a:buChar char="ü"/>
            </a:pPr>
            <a:r>
              <a:rPr lang="en-IN" dirty="0" smtClean="0">
                <a:solidFill>
                  <a:schemeClr val="tx1"/>
                </a:solidFill>
              </a:rPr>
              <a:t>  a powerful </a:t>
            </a:r>
            <a:r>
              <a:rPr lang="en-IN" dirty="0" err="1" smtClean="0">
                <a:solidFill>
                  <a:schemeClr val="tx1"/>
                </a:solidFill>
              </a:rPr>
              <a:t>haemaglutinin</a:t>
            </a:r>
            <a:r>
              <a:rPr lang="en-IN" dirty="0" smtClean="0">
                <a:solidFill>
                  <a:schemeClr val="tx1"/>
                </a:solidFill>
              </a:rPr>
              <a:t> RCA</a:t>
            </a:r>
          </a:p>
          <a:p>
            <a:pPr algn="just"/>
            <a:r>
              <a:rPr lang="en-IN" dirty="0" smtClean="0">
                <a:solidFill>
                  <a:schemeClr val="tx1"/>
                </a:solidFill>
              </a:rPr>
              <a:t>       (</a:t>
            </a:r>
            <a:r>
              <a:rPr lang="en-IN" i="1" dirty="0" err="1" smtClean="0">
                <a:solidFill>
                  <a:schemeClr val="tx1"/>
                </a:solidFill>
              </a:rPr>
              <a:t>Ricinus</a:t>
            </a:r>
            <a:r>
              <a:rPr lang="en-IN" i="1" dirty="0" smtClean="0">
                <a:solidFill>
                  <a:schemeClr val="tx1"/>
                </a:solidFill>
              </a:rPr>
              <a:t> </a:t>
            </a:r>
            <a:r>
              <a:rPr lang="en-IN" i="1" dirty="0" err="1" smtClean="0">
                <a:solidFill>
                  <a:schemeClr val="tx1"/>
                </a:solidFill>
              </a:rPr>
              <a:t>communis</a:t>
            </a:r>
            <a:r>
              <a:rPr lang="en-IN" dirty="0" smtClean="0">
                <a:solidFill>
                  <a:schemeClr val="tx1"/>
                </a:solidFill>
              </a:rPr>
              <a:t> agglutinin). </a:t>
            </a:r>
          </a:p>
          <a:p>
            <a:endParaRPr lang="en-IN" dirty="0"/>
          </a:p>
        </p:txBody>
      </p:sp>
      <p:pic>
        <p:nvPicPr>
          <p:cNvPr id="6145" name="Picture 1"/>
          <p:cNvPicPr>
            <a:picLocks noChangeAspect="1" noChangeArrowheads="1"/>
          </p:cNvPicPr>
          <p:nvPr/>
        </p:nvPicPr>
        <p:blipFill>
          <a:blip r:embed="rId2"/>
          <a:srcRect/>
          <a:stretch>
            <a:fillRect/>
          </a:stretch>
        </p:blipFill>
        <p:spPr bwMode="auto">
          <a:xfrm>
            <a:off x="5562600" y="4495800"/>
            <a:ext cx="3057525" cy="1905000"/>
          </a:xfrm>
          <a:prstGeom prst="rect">
            <a:avLst/>
          </a:prstGeom>
          <a:noFill/>
          <a:ln w="9525">
            <a:noFill/>
            <a:miter lim="800000"/>
            <a:headEnd/>
            <a:tailEnd/>
          </a:ln>
          <a:effec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762000"/>
            <a:ext cx="8458200" cy="5867400"/>
          </a:xfrm>
        </p:spPr>
        <p:txBody>
          <a:bodyPr>
            <a:noAutofit/>
          </a:bodyPr>
          <a:lstStyle/>
          <a:p>
            <a:pPr algn="just"/>
            <a:r>
              <a:rPr lang="en-IN" sz="2000" dirty="0" smtClean="0"/>
              <a:t>Poisoning by ingestion of the castor bean is due to </a:t>
            </a:r>
            <a:r>
              <a:rPr lang="en-IN" sz="2000" dirty="0" smtClean="0">
                <a:solidFill>
                  <a:srgbClr val="C00000"/>
                </a:solidFill>
              </a:rPr>
              <a:t>ricin, not RCA, </a:t>
            </a:r>
            <a:r>
              <a:rPr lang="en-IN" sz="2000" dirty="0" smtClean="0"/>
              <a:t>because RCA does not penetrate intestinal wall and does not affect red blood cells unless given intravenously. </a:t>
            </a:r>
          </a:p>
          <a:p>
            <a:pPr algn="just"/>
            <a:r>
              <a:rPr lang="en-IN" sz="2000" dirty="0" smtClean="0"/>
              <a:t>If </a:t>
            </a:r>
            <a:r>
              <a:rPr lang="en-IN" sz="2000" dirty="0" smtClean="0">
                <a:solidFill>
                  <a:srgbClr val="00B050"/>
                </a:solidFill>
              </a:rPr>
              <a:t>RCA is injected </a:t>
            </a:r>
            <a:r>
              <a:rPr lang="en-IN" sz="2000" dirty="0" smtClean="0"/>
              <a:t>into blood, it will cause the RBCs to agglutinate and burst by haemolysis. </a:t>
            </a:r>
          </a:p>
          <a:p>
            <a:pPr algn="just"/>
            <a:r>
              <a:rPr lang="en-IN" sz="2000" dirty="0" smtClean="0"/>
              <a:t>Ricin toxin :</a:t>
            </a:r>
          </a:p>
          <a:p>
            <a:pPr algn="just">
              <a:buFont typeface="Wingdings" pitchFamily="2" charset="2"/>
              <a:buChar char="ü"/>
            </a:pPr>
            <a:r>
              <a:rPr lang="en-IN" sz="2000" dirty="0" smtClean="0"/>
              <a:t>It is plant proteins, is one of the most powerful </a:t>
            </a:r>
            <a:r>
              <a:rPr lang="en-IN" sz="2000" dirty="0" err="1" smtClean="0"/>
              <a:t>phytotoxins</a:t>
            </a:r>
            <a:r>
              <a:rPr lang="en-IN" sz="2000" dirty="0" smtClean="0"/>
              <a:t> . </a:t>
            </a:r>
          </a:p>
          <a:p>
            <a:pPr algn="just">
              <a:buFont typeface="Wingdings" pitchFamily="2" charset="2"/>
              <a:buChar char="ü"/>
            </a:pPr>
            <a:r>
              <a:rPr lang="en-IN" sz="2000" dirty="0" smtClean="0"/>
              <a:t>1 mg of pure toxin can be isolated from 1gm of seeds. </a:t>
            </a:r>
          </a:p>
          <a:p>
            <a:pPr algn="just">
              <a:buFont typeface="Wingdings" pitchFamily="2" charset="2"/>
              <a:buChar char="ü"/>
            </a:pPr>
            <a:r>
              <a:rPr lang="en-IN" sz="2000" dirty="0" smtClean="0"/>
              <a:t>It is heat labile and destroyed by heating. </a:t>
            </a:r>
          </a:p>
          <a:p>
            <a:pPr algn="just">
              <a:buFont typeface="Wingdings" pitchFamily="2" charset="2"/>
              <a:buChar char="ü"/>
            </a:pPr>
            <a:r>
              <a:rPr lang="en-IN" sz="2000" dirty="0" smtClean="0"/>
              <a:t>Aging also reduces toxicity of </a:t>
            </a:r>
            <a:r>
              <a:rPr lang="en-IN" sz="2000" dirty="0" err="1" smtClean="0"/>
              <a:t>phytotoxins</a:t>
            </a:r>
            <a:r>
              <a:rPr lang="en-IN" sz="2000" dirty="0" smtClean="0"/>
              <a:t>. </a:t>
            </a:r>
          </a:p>
          <a:p>
            <a:pPr algn="just">
              <a:buFont typeface="Wingdings" pitchFamily="2" charset="2"/>
              <a:buChar char="ü"/>
            </a:pPr>
            <a:r>
              <a:rPr lang="en-IN" sz="2000" dirty="0" smtClean="0"/>
              <a:t>Ricin resembles bacterial </a:t>
            </a:r>
            <a:r>
              <a:rPr lang="en-IN" sz="2000" dirty="0" err="1" smtClean="0"/>
              <a:t>exotoxins</a:t>
            </a:r>
            <a:r>
              <a:rPr lang="en-IN" sz="2000" dirty="0" smtClean="0"/>
              <a:t>, animals can be </a:t>
            </a:r>
            <a:r>
              <a:rPr lang="en-IN" sz="2000" dirty="0" err="1" smtClean="0">
                <a:solidFill>
                  <a:srgbClr val="C00000"/>
                </a:solidFill>
              </a:rPr>
              <a:t>hyperimmunized</a:t>
            </a:r>
            <a:r>
              <a:rPr lang="en-IN" sz="2000" dirty="0" smtClean="0"/>
              <a:t> to it. </a:t>
            </a:r>
          </a:p>
          <a:p>
            <a:pPr algn="just">
              <a:buFont typeface="Wingdings" pitchFamily="2" charset="2"/>
              <a:buChar char="ü"/>
            </a:pPr>
            <a:r>
              <a:rPr lang="en-IN" sz="2000" dirty="0" smtClean="0"/>
              <a:t>Heat (about 56ºC) destroys the toxic fraction (</a:t>
            </a:r>
            <a:r>
              <a:rPr lang="en-IN" sz="2000" dirty="0" err="1" smtClean="0"/>
              <a:t>toxophore</a:t>
            </a:r>
            <a:r>
              <a:rPr lang="en-IN" sz="2000" dirty="0" smtClean="0"/>
              <a:t>) and leaves an immunizing fraction (</a:t>
            </a:r>
            <a:r>
              <a:rPr lang="en-IN" sz="2000" dirty="0" err="1" smtClean="0"/>
              <a:t>haptophore</a:t>
            </a:r>
            <a:r>
              <a:rPr lang="en-IN" sz="2000" dirty="0" smtClean="0"/>
              <a:t>). </a:t>
            </a:r>
          </a:p>
          <a:p>
            <a:pPr algn="just">
              <a:buFont typeface="Wingdings" pitchFamily="2" charset="2"/>
              <a:buChar char="ü"/>
            </a:pPr>
            <a:r>
              <a:rPr lang="en-IN" sz="2000" dirty="0" smtClean="0"/>
              <a:t>Boiling of the meal or whole seeds makes them nontoxic. </a:t>
            </a:r>
          </a:p>
          <a:p>
            <a:pPr algn="just">
              <a:buFont typeface="Wingdings" pitchFamily="2" charset="2"/>
              <a:buChar char="ü"/>
            </a:pPr>
            <a:r>
              <a:rPr lang="en-IN" sz="2000" dirty="0" smtClean="0"/>
              <a:t>Immunity can be developed in cattle and calves by feeding increasing amounts of castor beans.</a:t>
            </a:r>
            <a:endParaRPr lang="en-IN" sz="2000"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43000" y="274638"/>
            <a:ext cx="6781800" cy="1143000"/>
          </a:xfrm>
        </p:spPr>
        <p:txBody>
          <a:bodyPr>
            <a:normAutofit/>
          </a:bodyPr>
          <a:lstStyle/>
          <a:p>
            <a:r>
              <a:rPr lang="en-IN" sz="3200" b="1" dirty="0" smtClean="0">
                <a:solidFill>
                  <a:srgbClr val="0070C0"/>
                </a:solidFill>
              </a:rPr>
              <a:t>Mechanism of toxicity</a:t>
            </a:r>
            <a:endParaRPr lang="en-IN" sz="3200" dirty="0">
              <a:solidFill>
                <a:srgbClr val="0070C0"/>
              </a:solidFill>
            </a:endParaRPr>
          </a:p>
        </p:txBody>
      </p:sp>
      <p:sp>
        <p:nvSpPr>
          <p:cNvPr id="3" name="Content Placeholder 2"/>
          <p:cNvSpPr>
            <a:spLocks noGrp="1"/>
          </p:cNvSpPr>
          <p:nvPr>
            <p:ph idx="1"/>
          </p:nvPr>
        </p:nvSpPr>
        <p:spPr>
          <a:xfrm>
            <a:off x="304800" y="1371600"/>
            <a:ext cx="8610600" cy="5029200"/>
          </a:xfrm>
        </p:spPr>
        <p:txBody>
          <a:bodyPr>
            <a:normAutofit/>
          </a:bodyPr>
          <a:lstStyle/>
          <a:p>
            <a:pPr algn="just"/>
            <a:r>
              <a:rPr lang="en-IN" sz="2200" dirty="0" smtClean="0"/>
              <a:t>Exact mechanism of toxic action of ricin is not known. </a:t>
            </a:r>
          </a:p>
          <a:p>
            <a:pPr algn="just"/>
            <a:r>
              <a:rPr lang="en-IN" sz="2200" dirty="0" smtClean="0"/>
              <a:t>But ricin appears to induces hydrolytic fragmentation or </a:t>
            </a:r>
            <a:r>
              <a:rPr lang="en-IN" sz="2200" dirty="0" err="1" smtClean="0"/>
              <a:t>ribosomes</a:t>
            </a:r>
            <a:r>
              <a:rPr lang="en-IN" sz="2200" dirty="0" smtClean="0"/>
              <a:t> and their inactivation and thus inhibits protein synthesis. </a:t>
            </a:r>
          </a:p>
          <a:p>
            <a:pPr algn="just">
              <a:buNone/>
            </a:pPr>
            <a:endParaRPr lang="en-IN" sz="2200" dirty="0" smtClean="0"/>
          </a:p>
          <a:p>
            <a:pPr algn="just"/>
            <a:r>
              <a:rPr lang="en-IN" sz="2200" dirty="0" smtClean="0"/>
              <a:t>Chain A of ricin inactivates the 60S ribosomal subunit of cells and blocks protein synthesis  and is endocytosed into the cell cytosol after chainB binds to a terminal galactose residue on the cell membrane.</a:t>
            </a:r>
          </a:p>
          <a:p>
            <a:pPr algn="just"/>
            <a:r>
              <a:rPr lang="en-IN" sz="2200" dirty="0" smtClean="0"/>
              <a:t>Ricin also damages:</a:t>
            </a:r>
          </a:p>
          <a:p>
            <a:pPr algn="just">
              <a:buNone/>
            </a:pPr>
            <a:r>
              <a:rPr lang="en-IN" sz="2200" dirty="0" smtClean="0"/>
              <a:t>	GI mucosa    -     impairs digestion and absorption of nutrients.   </a:t>
            </a:r>
          </a:p>
          <a:p>
            <a:pPr algn="just">
              <a:buNone/>
            </a:pPr>
            <a:r>
              <a:rPr lang="en-IN" sz="2200" dirty="0" smtClean="0"/>
              <a:t>	</a:t>
            </a:r>
            <a:r>
              <a:rPr lang="en-IN" sz="2200" dirty="0" err="1" smtClean="0"/>
              <a:t>Hepatocytes</a:t>
            </a:r>
            <a:r>
              <a:rPr lang="en-IN" sz="2200" dirty="0" smtClean="0"/>
              <a:t> -    liver damage, hepatitis.</a:t>
            </a:r>
          </a:p>
          <a:p>
            <a:pPr algn="just">
              <a:buNone/>
            </a:pPr>
            <a:r>
              <a:rPr lang="en-IN" sz="2200" dirty="0" smtClean="0"/>
              <a:t>      Renal tubules -  nephrosis. </a:t>
            </a:r>
          </a:p>
          <a:p>
            <a:endParaRPr lang="en-IN"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600" b="1" dirty="0" smtClean="0">
                <a:solidFill>
                  <a:srgbClr val="0070C0"/>
                </a:solidFill>
              </a:rPr>
              <a:t>Clinical signs</a:t>
            </a:r>
            <a:endParaRPr lang="en-IN" sz="3600" dirty="0">
              <a:solidFill>
                <a:srgbClr val="0070C0"/>
              </a:solidFill>
            </a:endParaRPr>
          </a:p>
        </p:txBody>
      </p:sp>
      <p:sp>
        <p:nvSpPr>
          <p:cNvPr id="3" name="Content Placeholder 2"/>
          <p:cNvSpPr>
            <a:spLocks noGrp="1"/>
          </p:cNvSpPr>
          <p:nvPr>
            <p:ph idx="1"/>
          </p:nvPr>
        </p:nvSpPr>
        <p:spPr>
          <a:xfrm>
            <a:off x="152400" y="1371600"/>
            <a:ext cx="8763000" cy="5257800"/>
          </a:xfrm>
        </p:spPr>
        <p:txBody>
          <a:bodyPr>
            <a:normAutofit/>
          </a:bodyPr>
          <a:lstStyle/>
          <a:p>
            <a:pPr algn="just"/>
            <a:r>
              <a:rPr lang="en-IN" sz="2000" dirty="0" smtClean="0"/>
              <a:t>A characteristic latent period (2-3 days) between ingestion of castor beans or cake and the onset of clinical signs. </a:t>
            </a:r>
          </a:p>
          <a:p>
            <a:pPr algn="just">
              <a:buNone/>
            </a:pPr>
            <a:r>
              <a:rPr lang="en-IN" sz="2000" dirty="0" smtClean="0"/>
              <a:t>  </a:t>
            </a:r>
          </a:p>
          <a:p>
            <a:pPr algn="just"/>
            <a:r>
              <a:rPr lang="en-IN" sz="2000" dirty="0" smtClean="0"/>
              <a:t>The general signs : nausea, vomiting, signs of abdominal pain (grinding of teeth, humping of back) and gradually development of diarrhoea. It is followed by sever gastroenteritis, bloody diarrhoea, dehydration and icterus in fatal cases.</a:t>
            </a:r>
          </a:p>
          <a:p>
            <a:pPr algn="just">
              <a:buNone/>
            </a:pPr>
            <a:endParaRPr lang="en-IN" sz="2000" dirty="0" smtClean="0"/>
          </a:p>
          <a:p>
            <a:pPr algn="just"/>
            <a:r>
              <a:rPr lang="en-IN" sz="2000" dirty="0" smtClean="0"/>
              <a:t>Horses – main clinical signs are dullness, incoordination,  profuse sweating, muscular spasms and tumultuous heart (beating with such force shaking the entire body), watery diarrhoea and abdominal cramps.</a:t>
            </a:r>
          </a:p>
          <a:p>
            <a:pPr algn="just">
              <a:buNone/>
            </a:pPr>
            <a:endParaRPr lang="en-IN" sz="2000" dirty="0" smtClean="0"/>
          </a:p>
          <a:p>
            <a:pPr algn="just"/>
            <a:r>
              <a:rPr lang="en-IN" sz="2000" dirty="0" smtClean="0"/>
              <a:t>All animals show profuse watery diarrhoea, icterus, colic, </a:t>
            </a:r>
            <a:r>
              <a:rPr lang="en-IN" sz="2000" dirty="0" err="1" smtClean="0"/>
              <a:t>oliguria</a:t>
            </a:r>
            <a:r>
              <a:rPr lang="en-IN" sz="2000" dirty="0" smtClean="0"/>
              <a:t>, prostration, convulsions and death. </a:t>
            </a:r>
          </a:p>
          <a:p>
            <a:pPr algn="just"/>
            <a:r>
              <a:rPr lang="en-IN" sz="2000" dirty="0" smtClean="0"/>
              <a:t>Animals may develop immunity by injection of the toxin in gradual increasing doses. </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600" dirty="0" smtClean="0">
                <a:solidFill>
                  <a:srgbClr val="00B050"/>
                </a:solidFill>
                <a:latin typeface="Berlin Sans FB" pitchFamily="34" charset="0"/>
              </a:rPr>
              <a:t>Treatment</a:t>
            </a:r>
            <a:endParaRPr lang="en-IN" sz="3600" dirty="0">
              <a:solidFill>
                <a:srgbClr val="00B050"/>
              </a:solidFill>
              <a:latin typeface="Berlin Sans FB" pitchFamily="34" charset="0"/>
            </a:endParaRPr>
          </a:p>
        </p:txBody>
      </p:sp>
      <p:sp>
        <p:nvSpPr>
          <p:cNvPr id="3" name="Content Placeholder 2"/>
          <p:cNvSpPr>
            <a:spLocks noGrp="1"/>
          </p:cNvSpPr>
          <p:nvPr>
            <p:ph idx="1"/>
          </p:nvPr>
        </p:nvSpPr>
        <p:spPr/>
        <p:txBody>
          <a:bodyPr>
            <a:normAutofit/>
          </a:bodyPr>
          <a:lstStyle/>
          <a:p>
            <a:pPr algn="just"/>
            <a:r>
              <a:rPr lang="en-IN" sz="2200" dirty="0" smtClean="0"/>
              <a:t>Cattle become immune by feeding the increasing amounts of the bean. </a:t>
            </a:r>
          </a:p>
          <a:p>
            <a:pPr algn="just"/>
            <a:r>
              <a:rPr lang="en-IN" sz="2200" dirty="0" smtClean="0"/>
              <a:t>The solutions of the toxin become nontoxic, but retain immunogenic properties by heating (coagulation). </a:t>
            </a:r>
          </a:p>
          <a:p>
            <a:pPr algn="just"/>
            <a:r>
              <a:rPr lang="en-IN" sz="2200" dirty="0" smtClean="0"/>
              <a:t>Treatment consists of giving anti- recin serum (from previously hyper immunized animal).</a:t>
            </a:r>
          </a:p>
          <a:p>
            <a:pPr algn="just"/>
            <a:r>
              <a:rPr lang="en-IN" sz="2200" dirty="0" smtClean="0"/>
              <a:t>Removal of the poison (gastric lavage and saline purgatives). </a:t>
            </a:r>
          </a:p>
          <a:p>
            <a:pPr algn="just"/>
            <a:r>
              <a:rPr lang="en-IN" sz="2200" dirty="0" smtClean="0"/>
              <a:t>Fluid and electrolyte therapy, saline diuretics and urinary alkalizers.</a:t>
            </a: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3141800" y="2992387"/>
            <a:ext cx="3306034" cy="923330"/>
          </a:xfrm>
          <a:prstGeom prst="rect">
            <a:avLst/>
          </a:prstGeom>
          <a:noFill/>
        </p:spPr>
        <p:txBody>
          <a:bodyPr wrap="none" lIns="91440" tIns="45720" rIns="91440" bIns="45720">
            <a:spAutoFit/>
          </a:bodyPr>
          <a:lstStyle/>
          <a:p>
            <a:pPr algn="ctr"/>
            <a:r>
              <a:rPr lang="en-US" sz="5400" b="1" cap="none" spc="0" dirty="0" smtClean="0">
                <a:ln w="18415" cmpd="sng">
                  <a:solidFill>
                    <a:srgbClr val="FFFFFF"/>
                  </a:solidFill>
                  <a:prstDash val="solid"/>
                </a:ln>
                <a:solidFill>
                  <a:srgbClr val="FF0000"/>
                </a:solidFill>
                <a:effectLst>
                  <a:outerShdw blurRad="63500" dir="3600000" algn="tl" rotWithShape="0">
                    <a:srgbClr val="000000">
                      <a:alpha val="70000"/>
                    </a:srgbClr>
                  </a:outerShdw>
                </a:effectLst>
              </a:rPr>
              <a:t>Thank You </a:t>
            </a:r>
            <a:endParaRPr lang="en-US" sz="5400" b="1" cap="none" spc="0" dirty="0">
              <a:ln w="18415" cmpd="sng">
                <a:solidFill>
                  <a:srgbClr val="FFFFFF"/>
                </a:solidFill>
                <a:prstDash val="solid"/>
              </a:ln>
              <a:solidFill>
                <a:srgbClr val="FF0000"/>
              </a:solidFill>
              <a:effectLst>
                <a:outerShdw blurRad="63500" dir="3600000" algn="tl" rotWithShape="0">
                  <a:srgbClr val="000000">
                    <a:alpha val="70000"/>
                  </a:srgbClr>
                </a:outerShdw>
              </a:effectLst>
            </a:endParaRPr>
          </a:p>
        </p:txBody>
      </p:sp>
    </p:spTree>
  </p:cSld>
  <p:clrMapOvr>
    <a:masterClrMapping/>
  </p:clrMapOvr>
  <p:transition>
    <p:wipe dir="d"/>
  </p:transition>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67</TotalTime>
  <Words>1231</Words>
  <Application>Microsoft Office PowerPoint</Application>
  <PresentationFormat>On-screen Show (4:3)</PresentationFormat>
  <Paragraphs>141</Paragraphs>
  <Slides>17</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17</vt:i4>
      </vt:variant>
    </vt:vector>
  </HeadingPairs>
  <TitlesOfParts>
    <vt:vector size="24" baseType="lpstr">
      <vt:lpstr>Arial</vt:lpstr>
      <vt:lpstr>Berlin Sans FB</vt:lpstr>
      <vt:lpstr>Calibri</vt:lpstr>
      <vt:lpstr>Century Gothic</vt:lpstr>
      <vt:lpstr>Comic Sans MS</vt:lpstr>
      <vt:lpstr>Wingdings</vt:lpstr>
      <vt:lpstr>Office Theme</vt:lpstr>
      <vt:lpstr>Unit I Lecture 3: Plants containing lectins </vt:lpstr>
      <vt:lpstr>PowerPoint Presentation</vt:lpstr>
      <vt:lpstr>Introduction</vt:lpstr>
      <vt:lpstr>PowerPoint Presentation</vt:lpstr>
      <vt:lpstr>Abrus precatorius   (Sui Poisoning) </vt:lpstr>
      <vt:lpstr>PowerPoint Presentation</vt:lpstr>
      <vt:lpstr>Toxic principle</vt:lpstr>
      <vt:lpstr>2needle stuck into a wooden handle. Blown over the animals. Malicious killing.</vt:lpstr>
      <vt:lpstr>Mechanism of toxicity</vt:lpstr>
      <vt:lpstr>PowerPoint Presentation</vt:lpstr>
      <vt:lpstr> Ricinus communis (Castor or Arandi)    </vt:lpstr>
      <vt:lpstr>Toxic principles</vt:lpstr>
      <vt:lpstr>PowerPoint Presentation</vt:lpstr>
      <vt:lpstr>Mechanism of toxicity</vt:lpstr>
      <vt:lpstr>Clinical signs</vt:lpstr>
      <vt:lpstr>Treatment</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user</dc:creator>
  <cp:lastModifiedBy>Dr. Nirbhay Kumar</cp:lastModifiedBy>
  <cp:revision>9</cp:revision>
  <dcterms:created xsi:type="dcterms:W3CDTF">2006-08-16T00:00:00Z</dcterms:created>
  <dcterms:modified xsi:type="dcterms:W3CDTF">2020-05-25T19:05:53Z</dcterms:modified>
</cp:coreProperties>
</file>