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80" r:id="rId2"/>
    <p:sldId id="274" r:id="rId3"/>
    <p:sldId id="275" r:id="rId4"/>
    <p:sldId id="277" r:id="rId5"/>
    <p:sldId id="269" r:id="rId6"/>
    <p:sldId id="270" r:id="rId7"/>
    <p:sldId id="271" r:id="rId8"/>
    <p:sldId id="278" r:id="rId9"/>
    <p:sldId id="272" r:id="rId10"/>
    <p:sldId id="279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1" d="100"/>
          <a:sy n="61" d="100"/>
        </p:scale>
        <p:origin x="1368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819400"/>
            <a:ext cx="7772400" cy="1470025"/>
          </a:xfrm>
        </p:spPr>
        <p:txBody>
          <a:bodyPr>
            <a:noAutofit/>
          </a:bodyPr>
          <a:lstStyle/>
          <a:p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Unit </a:t>
            </a:r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I</a:t>
            </a:r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/>
            </a:r>
            <a:b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</a:br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Lecture </a:t>
            </a:r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5: </a:t>
            </a:r>
            <a:r>
              <a:rPr lang="en-US" sz="2800" b="1" dirty="0">
                <a:solidFill>
                  <a:srgbClr val="FF0000"/>
                </a:solidFill>
                <a:latin typeface="Comic Sans MS" panose="030F0702030302020204" pitchFamily="66" charset="0"/>
              </a:rPr>
              <a:t>Plants containing </a:t>
            </a:r>
            <a:r>
              <a:rPr lang="en-US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oxalates</a:t>
            </a:r>
            <a:r>
              <a:rPr lang="en-IN" sz="2800" b="1" dirty="0">
                <a:solidFill>
                  <a:srgbClr val="FF0000"/>
                </a:solidFill>
                <a:latin typeface="Comic Sans MS" panose="030F0702030302020204" pitchFamily="66" charset="0"/>
              </a:rPr>
              <a:t/>
            </a:r>
            <a:br>
              <a:rPr lang="en-IN" sz="2800" b="1" dirty="0">
                <a:solidFill>
                  <a:srgbClr val="FF0000"/>
                </a:solidFill>
                <a:latin typeface="Comic Sans MS" panose="030F0702030302020204" pitchFamily="66" charset="0"/>
              </a:rPr>
            </a:br>
            <a:endParaRPr lang="en-US" sz="2800" b="1" dirty="0">
              <a:solidFill>
                <a:srgbClr val="FF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19200" y="4374579"/>
            <a:ext cx="6781800" cy="1896046"/>
          </a:xfrm>
        </p:spPr>
        <p:txBody>
          <a:bodyPr>
            <a:noAutofit/>
          </a:bodyPr>
          <a:lstStyle/>
          <a:p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Dr.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Kumari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Anjana</a:t>
            </a:r>
            <a:endParaRPr lang="en-IN" sz="2400" dirty="0" smtClean="0">
              <a:solidFill>
                <a:srgbClr val="003366"/>
              </a:solidFill>
              <a:latin typeface="Comic Sans MS" panose="030F0702030302020204" pitchFamily="66" charset="0"/>
            </a:endParaRPr>
          </a:p>
          <a:p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Asstt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.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Prof.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 cum Jr. Scientist</a:t>
            </a:r>
          </a:p>
          <a:p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Deptt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. Of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Vety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. Pharmacology and Toxicology</a:t>
            </a:r>
          </a:p>
          <a:p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B.V.C,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BASU,Patna</a:t>
            </a:r>
            <a:endParaRPr lang="en-US" sz="2400" dirty="0">
              <a:solidFill>
                <a:srgbClr val="003366"/>
              </a:solidFill>
              <a:latin typeface="Comic Sans MS" panose="030F0702030302020204" pitchFamily="66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381000" y="533400"/>
            <a:ext cx="678170" cy="71666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4544" y="609600"/>
            <a:ext cx="968456" cy="987552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685800" y="815975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85000" lnSpcReduction="10000"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N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VPT-609 (</a:t>
            </a:r>
            <a:r>
              <a:rPr lang="en-IN" b="1" dirty="0">
                <a:solidFill>
                  <a:srgbClr val="C00000"/>
                </a:solidFill>
                <a:latin typeface="Comic Sans MS" panose="030F0702030302020204" pitchFamily="66" charset="0"/>
              </a:rPr>
              <a:t>2+0</a:t>
            </a:r>
            <a:r>
              <a:rPr lang="en-IN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)</a:t>
            </a:r>
          </a:p>
          <a:p>
            <a:r>
              <a:rPr lang="en-IN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 Toxicology of Plants and Toxins</a:t>
            </a:r>
          </a:p>
        </p:txBody>
      </p:sp>
    </p:spTree>
    <p:extLst>
      <p:ext uri="{BB962C8B-B14F-4D97-AF65-F5344CB8AC3E}">
        <p14:creationId xmlns:p14="http://schemas.microsoft.com/office/powerpoint/2010/main" val="33478483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981200" y="906463"/>
            <a:ext cx="54102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  <a:latin typeface="Berlin Sans FB Demi" pitchFamily="34" charset="0"/>
              </a:rPr>
              <a:t>Plants containing </a:t>
            </a:r>
            <a:r>
              <a:rPr lang="en-IN" sz="3200" b="1" dirty="0" smtClean="0">
                <a:solidFill>
                  <a:srgbClr val="FF0000"/>
                </a:solidFill>
              </a:rPr>
              <a:t>oxalates</a:t>
            </a:r>
            <a:endParaRPr lang="en-US" sz="3200" b="1" dirty="0">
              <a:solidFill>
                <a:srgbClr val="FF0000"/>
              </a:solidFill>
              <a:latin typeface="Berlin Sans FB Demi" pitchFamily="34" charset="0"/>
            </a:endParaRPr>
          </a:p>
        </p:txBody>
      </p:sp>
      <p:pic>
        <p:nvPicPr>
          <p:cNvPr id="8" name="Picture 2" descr="C:\Users\user\Desktop\409px-Atriplex_spp_Sturm29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00364" y="2201863"/>
            <a:ext cx="3971636" cy="3276600"/>
          </a:xfrm>
          <a:prstGeom prst="rect">
            <a:avLst/>
          </a:prstGeom>
          <a:noFill/>
        </p:spPr>
      </p:pic>
      <p:sp>
        <p:nvSpPr>
          <p:cNvPr id="8194" name="AutoShape 2" descr="Rumex X patientia Sturm55.jpg"/>
          <p:cNvSpPr>
            <a:spLocks noChangeAspect="1" noChangeArrowheads="1"/>
          </p:cNvSpPr>
          <p:nvPr/>
        </p:nvSpPr>
        <p:spPr bwMode="auto">
          <a:xfrm>
            <a:off x="155575" y="-304800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196" name="AutoShape 4" descr="Rumex X patientia Sturm55.jpg"/>
          <p:cNvSpPr>
            <a:spLocks noChangeAspect="1" noChangeArrowheads="1"/>
          </p:cNvSpPr>
          <p:nvPr/>
        </p:nvSpPr>
        <p:spPr bwMode="auto">
          <a:xfrm>
            <a:off x="155575" y="-304800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8197" name="Picture 5" descr="C:\Users\user\Downloads\Rumex_X_patientia_Sturm55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724400" y="2210156"/>
            <a:ext cx="3429000" cy="3420707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304800"/>
            <a:ext cx="7772400" cy="761999"/>
          </a:xfrm>
        </p:spPr>
        <p:txBody>
          <a:bodyPr>
            <a:normAutofit/>
          </a:bodyPr>
          <a:lstStyle/>
          <a:p>
            <a:r>
              <a:rPr lang="en-IN" sz="3600" b="1" dirty="0" smtClean="0">
                <a:solidFill>
                  <a:srgbClr val="FF0000"/>
                </a:solidFill>
                <a:latin typeface="Comic Sans MS" pitchFamily="66" charset="0"/>
              </a:rPr>
              <a:t>Oxalates</a:t>
            </a:r>
            <a:endParaRPr lang="en-IN" sz="36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7200" y="1219200"/>
            <a:ext cx="8305800" cy="5486400"/>
          </a:xfrm>
        </p:spPr>
        <p:txBody>
          <a:bodyPr>
            <a:normAutofit fontScale="55000" lnSpcReduction="20000"/>
          </a:bodyPr>
          <a:lstStyle/>
          <a:p>
            <a:pPr algn="just"/>
            <a:r>
              <a:rPr lang="en-IN" sz="3600" b="1" dirty="0" smtClean="0">
                <a:solidFill>
                  <a:schemeClr val="accent1"/>
                </a:solidFill>
                <a:latin typeface="Comic Sans MS" pitchFamily="66" charset="0"/>
              </a:rPr>
              <a:t>Source:</a:t>
            </a:r>
            <a:r>
              <a:rPr lang="en-IN" sz="3600" dirty="0" smtClean="0">
                <a:solidFill>
                  <a:schemeClr val="accent1"/>
                </a:solidFill>
                <a:latin typeface="Comic Sans MS" pitchFamily="66" charset="0"/>
              </a:rPr>
              <a:t> </a:t>
            </a:r>
          </a:p>
          <a:p>
            <a:pPr algn="just"/>
            <a:endParaRPr lang="en-IN" sz="4000" dirty="0" smtClean="0">
              <a:solidFill>
                <a:schemeClr val="accent1"/>
              </a:solidFill>
            </a:endParaRPr>
          </a:p>
          <a:p>
            <a:pPr algn="just">
              <a:buFont typeface="Arial" pitchFamily="34" charset="0"/>
              <a:buChar char="•"/>
            </a:pP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Primarily results from ingestion of plants rich in oxalates.</a:t>
            </a:r>
          </a:p>
          <a:p>
            <a:pPr algn="just"/>
            <a:endParaRPr lang="en-IN" sz="4000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Plants containing &gt; </a:t>
            </a:r>
            <a:r>
              <a:rPr lang="en-IN" sz="4000" b="1" dirty="0" smtClean="0">
                <a:solidFill>
                  <a:schemeClr val="tx1"/>
                </a:solidFill>
                <a:latin typeface="Comic Sans MS" pitchFamily="66" charset="0"/>
              </a:rPr>
              <a:t>10% oxalates</a:t>
            </a: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 (on DMB) are toxic.</a:t>
            </a:r>
          </a:p>
          <a:p>
            <a:pPr algn="just"/>
            <a:endParaRPr lang="en-IN" sz="4000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Oxalate rich plants are very palatable to livestock. </a:t>
            </a:r>
          </a:p>
          <a:p>
            <a:pPr algn="just"/>
            <a:endParaRPr lang="en-IN" sz="4000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Large amounts of oxalic acid are formed on damp hay/straw or silage infested with </a:t>
            </a:r>
            <a:r>
              <a:rPr lang="en-IN" sz="4000" i="1" dirty="0" err="1" smtClean="0">
                <a:solidFill>
                  <a:schemeClr val="tx1"/>
                </a:solidFill>
                <a:latin typeface="Comic Sans MS" pitchFamily="66" charset="0"/>
              </a:rPr>
              <a:t>Aspergilus</a:t>
            </a:r>
            <a:r>
              <a:rPr lang="en-IN" sz="4000" i="1" dirty="0" smtClean="0">
                <a:solidFill>
                  <a:schemeClr val="tx1"/>
                </a:solidFill>
                <a:latin typeface="Comic Sans MS" pitchFamily="66" charset="0"/>
              </a:rPr>
              <a:t> </a:t>
            </a:r>
            <a:r>
              <a:rPr lang="en-IN" sz="4000" i="1" dirty="0" err="1" smtClean="0">
                <a:solidFill>
                  <a:schemeClr val="tx1"/>
                </a:solidFill>
                <a:latin typeface="Comic Sans MS" pitchFamily="66" charset="0"/>
              </a:rPr>
              <a:t>niger</a:t>
            </a:r>
            <a:r>
              <a:rPr lang="en-IN" sz="4000" i="1" dirty="0" smtClean="0">
                <a:solidFill>
                  <a:schemeClr val="tx1"/>
                </a:solidFill>
                <a:latin typeface="Comic Sans MS" pitchFamily="66" charset="0"/>
              </a:rPr>
              <a:t> </a:t>
            </a: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or</a:t>
            </a:r>
            <a:r>
              <a:rPr lang="en-IN" sz="4000" i="1" dirty="0" smtClean="0">
                <a:solidFill>
                  <a:schemeClr val="tx1"/>
                </a:solidFill>
                <a:latin typeface="Comic Sans MS" pitchFamily="66" charset="0"/>
              </a:rPr>
              <a:t> A. </a:t>
            </a:r>
            <a:r>
              <a:rPr lang="en-IN" sz="4000" i="1" dirty="0" err="1" smtClean="0">
                <a:solidFill>
                  <a:schemeClr val="tx1"/>
                </a:solidFill>
                <a:latin typeface="Comic Sans MS" pitchFamily="66" charset="0"/>
              </a:rPr>
              <a:t>Flavis</a:t>
            </a: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.</a:t>
            </a:r>
          </a:p>
          <a:p>
            <a:pPr algn="just"/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Fresh sugar beet tops contain large quantities of oxalates and nitrates. </a:t>
            </a:r>
          </a:p>
          <a:p>
            <a:pPr algn="just">
              <a:buFont typeface="Arial" pitchFamily="34" charset="0"/>
              <a:buChar char="•"/>
            </a:pP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The poisoning is commonly seen in sheep suddenly shifted to oxalate pastures, whereas, the </a:t>
            </a:r>
            <a:r>
              <a:rPr lang="en-IN" sz="4000" dirty="0" smtClean="0">
                <a:solidFill>
                  <a:srgbClr val="FF0000"/>
                </a:solidFill>
                <a:latin typeface="Comic Sans MS" pitchFamily="66" charset="0"/>
              </a:rPr>
              <a:t>sheep</a:t>
            </a:r>
            <a:r>
              <a:rPr lang="en-IN" sz="4000" dirty="0" smtClean="0">
                <a:solidFill>
                  <a:schemeClr val="tx1"/>
                </a:solidFill>
                <a:latin typeface="Comic Sans MS" pitchFamily="66" charset="0"/>
              </a:rPr>
              <a:t> accustomed to oxalates can consume large quantities of the grasses without ill effects.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2800" dirty="0" smtClean="0">
                <a:solidFill>
                  <a:srgbClr val="FF0000"/>
                </a:solidFill>
                <a:latin typeface="Comic Sans MS" pitchFamily="66" charset="0"/>
              </a:rPr>
              <a:t>Oxalate rich plants</a:t>
            </a:r>
            <a:endParaRPr lang="en-US" sz="28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343400" cy="4525963"/>
          </a:xfrm>
        </p:spPr>
        <p:txBody>
          <a:bodyPr>
            <a:normAutofit fontScale="92500" lnSpcReduction="10000"/>
          </a:bodyPr>
          <a:lstStyle/>
          <a:p>
            <a:pPr>
              <a:buNone/>
            </a:pPr>
            <a:r>
              <a:rPr lang="en-IN" dirty="0" smtClean="0">
                <a:solidFill>
                  <a:srgbClr val="00B050"/>
                </a:solidFill>
                <a:latin typeface="Comic Sans MS" pitchFamily="66" charset="0"/>
              </a:rPr>
              <a:t>The oxalate rich plants are:</a:t>
            </a:r>
          </a:p>
          <a:p>
            <a:r>
              <a:rPr lang="en-IN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Amaranthus</a:t>
            </a:r>
            <a:r>
              <a:rPr lang="en-IN" i="1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retrflexus</a:t>
            </a:r>
            <a:r>
              <a:rPr lang="en-IN" i="1" dirty="0" smtClean="0">
                <a:latin typeface="Comic Sans MS" pitchFamily="66" charset="0"/>
              </a:rPr>
              <a:t>,</a:t>
            </a:r>
          </a:p>
          <a:p>
            <a:r>
              <a:rPr lang="en-IN" i="1" dirty="0" err="1" smtClean="0">
                <a:latin typeface="Comic Sans MS" pitchFamily="66" charset="0"/>
              </a:rPr>
              <a:t>Atriplex</a:t>
            </a:r>
            <a:r>
              <a:rPr lang="en-IN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spps</a:t>
            </a:r>
            <a:r>
              <a:rPr lang="en-IN" dirty="0" smtClean="0">
                <a:latin typeface="Comic Sans MS" pitchFamily="66" charset="0"/>
              </a:rPr>
              <a:t>., </a:t>
            </a:r>
          </a:p>
          <a:p>
            <a:r>
              <a:rPr lang="en-IN" i="1" dirty="0" smtClean="0">
                <a:latin typeface="Comic Sans MS" pitchFamily="66" charset="0"/>
              </a:rPr>
              <a:t>Beta </a:t>
            </a:r>
            <a:r>
              <a:rPr lang="en-IN" i="1" dirty="0" err="1" smtClean="0">
                <a:latin typeface="Comic Sans MS" pitchFamily="66" charset="0"/>
              </a:rPr>
              <a:t>vulgaris</a:t>
            </a:r>
            <a:r>
              <a:rPr lang="en-IN" dirty="0" smtClean="0">
                <a:latin typeface="Comic Sans MS" pitchFamily="66" charset="0"/>
              </a:rPr>
              <a:t>,</a:t>
            </a:r>
          </a:p>
          <a:p>
            <a:r>
              <a:rPr lang="en-IN" i="1" dirty="0" err="1" smtClean="0">
                <a:latin typeface="Comic Sans MS" pitchFamily="66" charset="0"/>
              </a:rPr>
              <a:t>Calandrina</a:t>
            </a:r>
            <a:r>
              <a:rPr lang="en-IN" i="1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spp</a:t>
            </a:r>
            <a:r>
              <a:rPr lang="en-IN" dirty="0" smtClean="0">
                <a:latin typeface="Comic Sans MS" pitchFamily="66" charset="0"/>
              </a:rPr>
              <a:t>,</a:t>
            </a:r>
          </a:p>
          <a:p>
            <a:r>
              <a:rPr lang="en-IN" dirty="0" smtClean="0">
                <a:latin typeface="Comic Sans MS" pitchFamily="66" charset="0"/>
              </a:rPr>
              <a:t> </a:t>
            </a:r>
            <a:r>
              <a:rPr lang="en-IN" i="1" dirty="0" smtClean="0">
                <a:latin typeface="Comic Sans MS" pitchFamily="66" charset="0"/>
              </a:rPr>
              <a:t>Oxalis spp., </a:t>
            </a:r>
          </a:p>
          <a:p>
            <a:r>
              <a:rPr lang="en-IN" i="1" dirty="0" err="1" smtClean="0">
                <a:latin typeface="Comic Sans MS" pitchFamily="66" charset="0"/>
              </a:rPr>
              <a:t>Rumexs</a:t>
            </a:r>
            <a:r>
              <a:rPr lang="en-IN" i="1" dirty="0" smtClean="0">
                <a:latin typeface="Comic Sans MS" pitchFamily="66" charset="0"/>
              </a:rPr>
              <a:t> spp., </a:t>
            </a:r>
          </a:p>
          <a:p>
            <a:r>
              <a:rPr lang="en-IN" i="1" dirty="0" err="1" smtClean="0">
                <a:latin typeface="Comic Sans MS" pitchFamily="66" charset="0"/>
              </a:rPr>
              <a:t>Setaria</a:t>
            </a:r>
            <a:r>
              <a:rPr lang="en-IN" i="1" dirty="0" smtClean="0">
                <a:latin typeface="Comic Sans MS" pitchFamily="66" charset="0"/>
              </a:rPr>
              <a:t> spp. </a:t>
            </a:r>
          </a:p>
          <a:p>
            <a:r>
              <a:rPr lang="en-IN" dirty="0" smtClean="0">
                <a:latin typeface="Comic Sans MS" pitchFamily="66" charset="0"/>
              </a:rPr>
              <a:t>and</a:t>
            </a:r>
            <a:r>
              <a:rPr lang="en-IN" i="1" dirty="0" smtClean="0">
                <a:latin typeface="Comic Sans MS" pitchFamily="66" charset="0"/>
              </a:rPr>
              <a:t> </a:t>
            </a:r>
            <a:r>
              <a:rPr lang="en-IN" i="1" dirty="0" err="1" smtClean="0">
                <a:latin typeface="Comic Sans MS" pitchFamily="66" charset="0"/>
              </a:rPr>
              <a:t>Triantema</a:t>
            </a:r>
            <a:r>
              <a:rPr lang="en-IN" i="1" dirty="0" smtClean="0">
                <a:latin typeface="Comic Sans MS" pitchFamily="66" charset="0"/>
              </a:rPr>
              <a:t> spp.</a:t>
            </a:r>
            <a:r>
              <a:rPr lang="en-IN" dirty="0" smtClean="0">
                <a:latin typeface="Comic Sans MS" pitchFamily="66" charset="0"/>
              </a:rPr>
              <a:t> </a:t>
            </a:r>
          </a:p>
          <a:p>
            <a:endParaRPr lang="en-US" dirty="0"/>
          </a:p>
        </p:txBody>
      </p:sp>
      <p:pic>
        <p:nvPicPr>
          <p:cNvPr id="3074" name="Picture 2" descr="C:\Users\user\Desktop\409px-Atriplex_spp_Sturm29.jpg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5410200" y="1981200"/>
            <a:ext cx="3048000" cy="4114800"/>
          </a:xfrm>
          <a:prstGeom prst="rect">
            <a:avLst/>
          </a:prstGeom>
          <a:noFill/>
        </p:spPr>
      </p:pic>
      <p:sp>
        <p:nvSpPr>
          <p:cNvPr id="6" name="Rectangle 5"/>
          <p:cNvSpPr/>
          <p:nvPr/>
        </p:nvSpPr>
        <p:spPr>
          <a:xfrm>
            <a:off x="5867400" y="6324600"/>
            <a:ext cx="15333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i="1" dirty="0" err="1" smtClean="0"/>
              <a:t>Atriplex</a:t>
            </a:r>
            <a:r>
              <a:rPr lang="en-IN" dirty="0" smtClean="0"/>
              <a:t> </a:t>
            </a:r>
            <a:r>
              <a:rPr lang="en-IN" i="1" dirty="0" err="1" smtClean="0"/>
              <a:t>spps</a:t>
            </a:r>
            <a:r>
              <a:rPr lang="en-IN" dirty="0" smtClean="0"/>
              <a:t>., 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err="1" smtClean="0">
                <a:solidFill>
                  <a:srgbClr val="FF0000"/>
                </a:solidFill>
                <a:latin typeface="Comic Sans MS" pitchFamily="66" charset="0"/>
              </a:rPr>
              <a:t>Toxicokinetics</a:t>
            </a:r>
            <a:endParaRPr lang="en-IN" sz="32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00200"/>
            <a:ext cx="8458200" cy="4525963"/>
          </a:xfrm>
        </p:spPr>
        <p:txBody>
          <a:bodyPr>
            <a:normAutofit/>
          </a:bodyPr>
          <a:lstStyle/>
          <a:p>
            <a:pPr algn="just"/>
            <a:r>
              <a:rPr lang="en-IN" sz="2400" dirty="0" smtClean="0">
                <a:latin typeface="Comic Sans MS" pitchFamily="66" charset="0"/>
              </a:rPr>
              <a:t>Sodium or potassium oxalates and oxalic acid are soluble and calcium oxalate is insoluble in the rumen. </a:t>
            </a:r>
          </a:p>
          <a:p>
            <a:pPr algn="just">
              <a:buNone/>
            </a:pPr>
            <a:endParaRPr lang="en-IN" sz="2400" dirty="0" smtClean="0">
              <a:latin typeface="Comic Sans MS" pitchFamily="66" charset="0"/>
            </a:endParaRPr>
          </a:p>
          <a:p>
            <a:pPr algn="just"/>
            <a:r>
              <a:rPr lang="en-IN" sz="2400" dirty="0" smtClean="0">
                <a:latin typeface="Comic Sans MS" pitchFamily="66" charset="0"/>
              </a:rPr>
              <a:t>Soluble oxalates are detoxicated through conversion to carbonates and bicarbonates or formation of insoluble calcium oxalates, which are excreted through faeces. </a:t>
            </a:r>
          </a:p>
          <a:p>
            <a:pPr algn="just">
              <a:buNone/>
            </a:pPr>
            <a:endParaRPr lang="en-IN" sz="2400" dirty="0" smtClean="0">
              <a:latin typeface="Comic Sans MS" pitchFamily="66" charset="0"/>
            </a:endParaRPr>
          </a:p>
          <a:p>
            <a:pPr algn="just"/>
            <a:r>
              <a:rPr lang="en-IN" sz="2400" dirty="0" smtClean="0">
                <a:latin typeface="Comic Sans MS" pitchFamily="66" charset="0"/>
              </a:rPr>
              <a:t>However, if excess oxalates are ingested i.e. beyond the ruminal capacity of its detoxification, oxalates are absorbed unchanged and produce toxicity.</a:t>
            </a:r>
          </a:p>
          <a:p>
            <a:endParaRPr lang="en-IN" sz="2400" dirty="0"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838200"/>
          </a:xfrm>
        </p:spPr>
        <p:txBody>
          <a:bodyPr>
            <a:normAutofit fontScale="90000"/>
          </a:bodyPr>
          <a:lstStyle/>
          <a:p>
            <a:r>
              <a:rPr lang="en-IN" b="1" dirty="0" smtClean="0"/>
              <a:t/>
            </a:r>
            <a:br>
              <a:rPr lang="en-IN" b="1" dirty="0" smtClean="0"/>
            </a:br>
            <a: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  <a:t>Mechanism of </a:t>
            </a:r>
            <a:r>
              <a:rPr lang="en-IN" sz="3100" dirty="0" err="1" smtClean="0">
                <a:solidFill>
                  <a:srgbClr val="00B050"/>
                </a:solidFill>
                <a:latin typeface="Comic Sans MS" pitchFamily="66" charset="0"/>
              </a:rPr>
              <a:t>Toxicosis</a:t>
            </a:r>
            <a: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  <a:t/>
            </a:r>
            <a:b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</a:br>
            <a:r>
              <a:rPr lang="en-IN" dirty="0" smtClean="0"/>
              <a:t/>
            </a:r>
            <a:br>
              <a:rPr lang="en-IN" dirty="0" smtClean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638800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n-IN" sz="2800" dirty="0" smtClean="0">
                <a:latin typeface="Comic Sans MS" pitchFamily="66" charset="0"/>
              </a:rPr>
              <a:t>Calcium metabolism is upset (</a:t>
            </a:r>
            <a:r>
              <a:rPr lang="en-IN" sz="2800" dirty="0" smtClean="0">
                <a:solidFill>
                  <a:srgbClr val="FF0000"/>
                </a:solidFill>
                <a:latin typeface="Comic Sans MS" pitchFamily="66" charset="0"/>
              </a:rPr>
              <a:t>oxalates </a:t>
            </a:r>
            <a:r>
              <a:rPr lang="en-IN" sz="2800" dirty="0" err="1" smtClean="0">
                <a:solidFill>
                  <a:srgbClr val="FF0000"/>
                </a:solidFill>
                <a:latin typeface="Comic Sans MS" pitchFamily="66" charset="0"/>
              </a:rPr>
              <a:t>chelate</a:t>
            </a:r>
            <a:r>
              <a:rPr lang="en-IN" sz="2800" dirty="0" smtClean="0">
                <a:solidFill>
                  <a:srgbClr val="FF0000"/>
                </a:solidFill>
                <a:latin typeface="Comic Sans MS" pitchFamily="66" charset="0"/>
              </a:rPr>
              <a:t> Ca</a:t>
            </a:r>
            <a:r>
              <a:rPr lang="en-IN" sz="2800" baseline="30000" dirty="0" smtClean="0">
                <a:solidFill>
                  <a:srgbClr val="FF0000"/>
                </a:solidFill>
                <a:latin typeface="Comic Sans MS" pitchFamily="66" charset="0"/>
              </a:rPr>
              <a:t>++</a:t>
            </a:r>
            <a:r>
              <a:rPr lang="en-IN" sz="2800" dirty="0" smtClean="0">
                <a:solidFill>
                  <a:srgbClr val="FF0000"/>
                </a:solidFill>
                <a:latin typeface="Comic Sans MS" pitchFamily="66" charset="0"/>
              </a:rPr>
              <a:t> causing acute hypocalcaemia)</a:t>
            </a:r>
            <a:r>
              <a:rPr lang="en-IN" sz="2800" dirty="0" smtClean="0">
                <a:latin typeface="Comic Sans MS" pitchFamily="66" charset="0"/>
              </a:rPr>
              <a:t>, interfering with milk production in lactation in lactating animals and foetal bone growth in pregnant animals.</a:t>
            </a:r>
          </a:p>
          <a:p>
            <a:pPr algn="just">
              <a:buNone/>
            </a:pPr>
            <a:endParaRPr lang="en-IN" sz="2800" dirty="0" smtClean="0">
              <a:latin typeface="Comic Sans MS" pitchFamily="66" charset="0"/>
            </a:endParaRPr>
          </a:p>
          <a:p>
            <a:pPr algn="just"/>
            <a:r>
              <a:rPr lang="en-IN" sz="2800" dirty="0" smtClean="0">
                <a:latin typeface="Comic Sans MS" pitchFamily="66" charset="0"/>
              </a:rPr>
              <a:t>Blocking of renal tubules by calcium oxalate crystals – renal injury.</a:t>
            </a:r>
          </a:p>
          <a:p>
            <a:pPr algn="just">
              <a:buNone/>
            </a:pPr>
            <a:endParaRPr lang="en-IN" sz="2800" dirty="0" smtClean="0">
              <a:latin typeface="Comic Sans MS" pitchFamily="66" charset="0"/>
            </a:endParaRPr>
          </a:p>
          <a:p>
            <a:pPr algn="just"/>
            <a:r>
              <a:rPr lang="en-IN" sz="2800" dirty="0" smtClean="0">
                <a:latin typeface="Comic Sans MS" pitchFamily="66" charset="0"/>
              </a:rPr>
              <a:t>Failure of blood clotting mechanisms and haemolysis.</a:t>
            </a:r>
          </a:p>
          <a:p>
            <a:pPr algn="just">
              <a:buNone/>
            </a:pPr>
            <a:endParaRPr lang="en-IN" sz="2800" dirty="0" smtClean="0">
              <a:latin typeface="Comic Sans MS" pitchFamily="66" charset="0"/>
            </a:endParaRPr>
          </a:p>
          <a:p>
            <a:pPr algn="just"/>
            <a:r>
              <a:rPr lang="en-IN" sz="2800" dirty="0" smtClean="0">
                <a:latin typeface="Comic Sans MS" pitchFamily="66" charset="0"/>
              </a:rPr>
              <a:t>Oxalates also crystallize and cause neuronal damage in brain – CNS signs and paralysis.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382000" cy="5486400"/>
          </a:xfrm>
        </p:spPr>
        <p:txBody>
          <a:bodyPr>
            <a:normAutofit lnSpcReduction="10000"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Dullness,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anorexia,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anorexia,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lowered head,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keeps isolated from the herd,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salivation,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nasal discharge,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weakness,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rapid shallow breathing and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collapse.</a:t>
            </a: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838200"/>
          </a:xfrm>
        </p:spPr>
        <p:txBody>
          <a:bodyPr>
            <a:normAutofit fontScale="90000"/>
          </a:bodyPr>
          <a:lstStyle/>
          <a:p>
            <a:r>
              <a:rPr lang="en-IN" b="1" dirty="0" smtClean="0"/>
              <a:t/>
            </a:r>
            <a:br>
              <a:rPr lang="en-IN" b="1" dirty="0" smtClean="0"/>
            </a:br>
            <a:r>
              <a:rPr lang="en-IN" sz="3100" b="1" dirty="0" smtClean="0">
                <a:latin typeface="Comic Sans MS" pitchFamily="66" charset="0"/>
              </a:rPr>
              <a:t>Clinical Signs</a:t>
            </a:r>
            <a: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  <a:t/>
            </a:r>
            <a:b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</a:br>
            <a:r>
              <a:rPr lang="en-IN" dirty="0" smtClean="0"/>
              <a:t/>
            </a:r>
            <a:br>
              <a:rPr lang="en-IN" dirty="0" smtClean="0"/>
            </a:br>
            <a:endParaRPr lang="en-IN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>
                <a:solidFill>
                  <a:srgbClr val="FF0000"/>
                </a:solidFill>
                <a:latin typeface="Comic Sans MS" pitchFamily="66" charset="0"/>
              </a:rPr>
              <a:t>Necropsy</a:t>
            </a:r>
            <a:endParaRPr lang="en-US" sz="32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sz="2800" dirty="0" smtClean="0">
                <a:latin typeface="Comic Sans MS" pitchFamily="66" charset="0"/>
              </a:rPr>
              <a:t>Accumulation of calcium oxalate crystals in kidneys and urinary tract. </a:t>
            </a:r>
          </a:p>
          <a:p>
            <a:pPr>
              <a:buNone/>
            </a:pPr>
            <a:endParaRPr lang="en-IN" sz="2800" dirty="0" smtClean="0">
              <a:latin typeface="Comic Sans MS" pitchFamily="66" charset="0"/>
            </a:endParaRPr>
          </a:p>
          <a:p>
            <a:r>
              <a:rPr lang="en-IN" sz="2800" dirty="0" smtClean="0">
                <a:latin typeface="Comic Sans MS" pitchFamily="66" charset="0"/>
              </a:rPr>
              <a:t>Lungs filled with dark red blood. </a:t>
            </a:r>
            <a:endParaRPr lang="en-IN" sz="2800" smtClean="0">
              <a:latin typeface="Comic Sans MS" pitchFamily="66" charset="0"/>
            </a:endParaRPr>
          </a:p>
          <a:p>
            <a:pPr>
              <a:buNone/>
            </a:pPr>
            <a:endParaRPr lang="en-IN" sz="2800" dirty="0" smtClean="0">
              <a:latin typeface="Comic Sans MS" pitchFamily="66" charset="0"/>
            </a:endParaRPr>
          </a:p>
          <a:p>
            <a:r>
              <a:rPr lang="en-IN" sz="2800" dirty="0" err="1" smtClean="0">
                <a:latin typeface="Comic Sans MS" pitchFamily="66" charset="0"/>
              </a:rPr>
              <a:t>Petechial</a:t>
            </a:r>
            <a:r>
              <a:rPr lang="en-IN" sz="2800" dirty="0" smtClean="0">
                <a:latin typeface="Comic Sans MS" pitchFamily="66" charset="0"/>
              </a:rPr>
              <a:t> haemorrhages in visceral organs and heart.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525963"/>
          </a:xfrm>
        </p:spPr>
        <p:txBody>
          <a:bodyPr>
            <a:normAutofit fontScale="85000" lnSpcReduction="10000"/>
          </a:bodyPr>
          <a:lstStyle/>
          <a:p>
            <a:pPr algn="just"/>
            <a:r>
              <a:rPr lang="en-IN" dirty="0" smtClean="0">
                <a:latin typeface="Comic Sans MS" pitchFamily="66" charset="0"/>
              </a:rPr>
              <a:t>Shift to oxalate-free pastures.</a:t>
            </a:r>
          </a:p>
          <a:p>
            <a:pPr algn="just">
              <a:buNone/>
            </a:pPr>
            <a:r>
              <a:rPr lang="en-IN" dirty="0" smtClean="0">
                <a:latin typeface="Comic Sans MS" pitchFamily="66" charset="0"/>
              </a:rPr>
              <a:t> </a:t>
            </a:r>
          </a:p>
          <a:p>
            <a:pPr algn="just"/>
            <a:r>
              <a:rPr lang="en-IN" dirty="0" smtClean="0">
                <a:latin typeface="Comic Sans MS" pitchFamily="66" charset="0"/>
              </a:rPr>
              <a:t>Oral administration of </a:t>
            </a:r>
            <a:r>
              <a:rPr lang="en-IN" b="1" dirty="0" err="1" smtClean="0">
                <a:latin typeface="Comic Sans MS" pitchFamily="66" charset="0"/>
              </a:rPr>
              <a:t>dicalcium</a:t>
            </a:r>
            <a:r>
              <a:rPr lang="en-IN" b="1" dirty="0" smtClean="0">
                <a:latin typeface="Comic Sans MS" pitchFamily="66" charset="0"/>
              </a:rPr>
              <a:t> phosphate </a:t>
            </a:r>
            <a:r>
              <a:rPr lang="en-IN" dirty="0" smtClean="0">
                <a:latin typeface="Comic Sans MS" pitchFamily="66" charset="0"/>
              </a:rPr>
              <a:t>(25% in salt ration) or given as grain or alfalfa hay pellets containing 10% </a:t>
            </a:r>
            <a:r>
              <a:rPr lang="en-IN" dirty="0" err="1" smtClean="0">
                <a:latin typeface="Comic Sans MS" pitchFamily="66" charset="0"/>
              </a:rPr>
              <a:t>dicalcium</a:t>
            </a:r>
            <a:r>
              <a:rPr lang="en-IN" dirty="0" smtClean="0">
                <a:latin typeface="Comic Sans MS" pitchFamily="66" charset="0"/>
              </a:rPr>
              <a:t> phosphate @ 225 G/animals/day for </a:t>
            </a:r>
            <a:r>
              <a:rPr lang="en-IN" b="1" dirty="0" smtClean="0">
                <a:latin typeface="Comic Sans MS" pitchFamily="66" charset="0"/>
              </a:rPr>
              <a:t>elimination of oxalates (calcium oxalate) through faces. </a:t>
            </a:r>
          </a:p>
          <a:p>
            <a:pPr algn="just">
              <a:buNone/>
            </a:pPr>
            <a:endParaRPr lang="en-IN" dirty="0" smtClean="0">
              <a:latin typeface="Comic Sans MS" pitchFamily="66" charset="0"/>
            </a:endParaRPr>
          </a:p>
          <a:p>
            <a:pPr algn="just"/>
            <a:r>
              <a:rPr lang="en-IN" dirty="0" smtClean="0">
                <a:latin typeface="Comic Sans MS" pitchFamily="66" charset="0"/>
              </a:rPr>
              <a:t>Prior treatment with </a:t>
            </a:r>
            <a:r>
              <a:rPr lang="en-IN" dirty="0" err="1" smtClean="0">
                <a:latin typeface="Comic Sans MS" pitchFamily="66" charset="0"/>
              </a:rPr>
              <a:t>dicalcium</a:t>
            </a:r>
            <a:r>
              <a:rPr lang="en-IN" dirty="0" smtClean="0">
                <a:latin typeface="Comic Sans MS" pitchFamily="66" charset="0"/>
              </a:rPr>
              <a:t> phosphate before allowing sheep to graze in oxalate rich pastures, does not result in oxalate poisoning.</a:t>
            </a:r>
          </a:p>
          <a:p>
            <a:endParaRPr lang="en-IN" dirty="0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838200"/>
          </a:xfrm>
        </p:spPr>
        <p:txBody>
          <a:bodyPr>
            <a:normAutofit fontScale="90000"/>
          </a:bodyPr>
          <a:lstStyle/>
          <a:p>
            <a:r>
              <a:rPr lang="en-IN" b="1" dirty="0" smtClean="0"/>
              <a:t/>
            </a:r>
            <a:br>
              <a:rPr lang="en-IN" b="1" dirty="0" smtClean="0"/>
            </a:br>
            <a:r>
              <a:rPr lang="en-IN" sz="2800" b="1" dirty="0" smtClean="0">
                <a:solidFill>
                  <a:srgbClr val="FF0000"/>
                </a:solidFill>
              </a:rPr>
              <a:t> </a:t>
            </a:r>
            <a:br>
              <a:rPr lang="en-IN" sz="2800" b="1" dirty="0" smtClean="0">
                <a:solidFill>
                  <a:srgbClr val="FF0000"/>
                </a:solidFill>
              </a:rPr>
            </a:br>
            <a:r>
              <a:rPr lang="en-IN" sz="3100" b="1" dirty="0" smtClean="0">
                <a:solidFill>
                  <a:srgbClr val="FF0000"/>
                </a:solidFill>
                <a:latin typeface="Comic Sans MS" pitchFamily="66" charset="0"/>
              </a:rPr>
              <a:t>Treatment</a:t>
            </a:r>
            <a: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  <a:t/>
            </a:r>
            <a:br>
              <a:rPr lang="en-IN" sz="3100" dirty="0" smtClean="0">
                <a:solidFill>
                  <a:srgbClr val="00B050"/>
                </a:solidFill>
                <a:latin typeface="Comic Sans MS" pitchFamily="66" charset="0"/>
              </a:rPr>
            </a:br>
            <a:r>
              <a:rPr lang="en-IN" dirty="0" smtClean="0"/>
              <a:t/>
            </a:r>
            <a:br>
              <a:rPr lang="en-IN" dirty="0" smtClean="0"/>
            </a:br>
            <a:endParaRPr lang="en-IN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  <p:txBody>
          <a:bodyPr>
            <a:normAutofit/>
          </a:bodyPr>
          <a:lstStyle/>
          <a:p>
            <a:pPr algn="ctr">
              <a:buNone/>
            </a:pPr>
            <a:endParaRPr lang="en-US" sz="4000" dirty="0" smtClean="0">
              <a:solidFill>
                <a:srgbClr val="FF0000"/>
              </a:solidFill>
              <a:latin typeface="Aharoni" pitchFamily="2" charset="-79"/>
              <a:cs typeface="Aharoni" pitchFamily="2" charset="-79"/>
            </a:endParaRPr>
          </a:p>
          <a:p>
            <a:pPr algn="ctr">
              <a:buNone/>
            </a:pPr>
            <a:endParaRPr lang="en-US" sz="4000" dirty="0" smtClean="0">
              <a:solidFill>
                <a:srgbClr val="FF0000"/>
              </a:solidFill>
              <a:latin typeface="Aharoni" pitchFamily="2" charset="-79"/>
              <a:cs typeface="Aharoni" pitchFamily="2" charset="-79"/>
            </a:endParaRPr>
          </a:p>
          <a:p>
            <a:pPr algn="ctr">
              <a:buNone/>
            </a:pPr>
            <a:r>
              <a:rPr lang="en-US" sz="4000" dirty="0" smtClean="0">
                <a:solidFill>
                  <a:srgbClr val="FF0000"/>
                </a:solidFill>
                <a:latin typeface="Aharoni" pitchFamily="2" charset="-79"/>
                <a:cs typeface="Aharoni" pitchFamily="2" charset="-79"/>
              </a:rPr>
              <a:t>Thank You</a:t>
            </a:r>
            <a:endParaRPr lang="en-US" sz="4000" dirty="0">
              <a:solidFill>
                <a:srgbClr val="FF0000"/>
              </a:solidFill>
              <a:latin typeface="Aharoni" pitchFamily="2" charset="-79"/>
              <a:cs typeface="Aharoni" pitchFamily="2" charset="-79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117</TotalTime>
  <Words>433</Words>
  <Application>Microsoft Office PowerPoint</Application>
  <PresentationFormat>On-screen Show (4:3)</PresentationFormat>
  <Paragraphs>72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6" baseType="lpstr">
      <vt:lpstr>Aharoni</vt:lpstr>
      <vt:lpstr>Arial</vt:lpstr>
      <vt:lpstr>Berlin Sans FB Demi</vt:lpstr>
      <vt:lpstr>Calibri</vt:lpstr>
      <vt:lpstr>Comic Sans MS</vt:lpstr>
      <vt:lpstr>Office Theme</vt:lpstr>
      <vt:lpstr>Unit I Lecture 5: Plants containing oxalates </vt:lpstr>
      <vt:lpstr>PowerPoint Presentation</vt:lpstr>
      <vt:lpstr>Oxalates</vt:lpstr>
      <vt:lpstr>Oxalate rich plants</vt:lpstr>
      <vt:lpstr>Toxicokinetics</vt:lpstr>
      <vt:lpstr> Mechanism of Toxicosis  </vt:lpstr>
      <vt:lpstr> Clinical Signs  </vt:lpstr>
      <vt:lpstr>Necropsy</vt:lpstr>
      <vt:lpstr>   Treatment  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user</dc:creator>
  <cp:lastModifiedBy>Dr. Nirbhay Kumar</cp:lastModifiedBy>
  <cp:revision>18</cp:revision>
  <dcterms:created xsi:type="dcterms:W3CDTF">2006-08-16T00:00:00Z</dcterms:created>
  <dcterms:modified xsi:type="dcterms:W3CDTF">2020-05-25T19:08:42Z</dcterms:modified>
</cp:coreProperties>
</file>