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57" r:id="rId4"/>
    <p:sldId id="266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Unit 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II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Lecture 1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Plants 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producing Thiamine deficiency</a:t>
            </a:r>
            <a: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I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374579"/>
            <a:ext cx="6781800" cy="1896046"/>
          </a:xfrm>
        </p:spPr>
        <p:txBody>
          <a:bodyPr>
            <a:noAutofit/>
          </a:bodyPr>
          <a:lstStyle/>
          <a:p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Dr.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Kumari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Anjana</a:t>
            </a:r>
            <a:endParaRPr lang="en-IN" sz="2400" dirty="0" smtClean="0">
              <a:solidFill>
                <a:srgbClr val="003366"/>
              </a:solidFill>
              <a:latin typeface="Comic Sans MS" panose="030F0702030302020204" pitchFamily="66" charset="0"/>
            </a:endParaRPr>
          </a:p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Asstt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Prof.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 cum Jr. Scientist</a:t>
            </a:r>
          </a:p>
          <a:p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Deptt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Of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Vety</a:t>
            </a:r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. Pharmacology and Toxicology</a:t>
            </a:r>
          </a:p>
          <a:p>
            <a:r>
              <a:rPr lang="en-IN" sz="2400" dirty="0" smtClean="0">
                <a:solidFill>
                  <a:srgbClr val="003366"/>
                </a:solidFill>
                <a:latin typeface="Comic Sans MS" panose="030F0702030302020204" pitchFamily="66" charset="0"/>
              </a:rPr>
              <a:t>B.V.C, </a:t>
            </a:r>
            <a:r>
              <a:rPr lang="en-IN" sz="2400" dirty="0" err="1" smtClean="0">
                <a:solidFill>
                  <a:srgbClr val="003366"/>
                </a:solidFill>
                <a:latin typeface="Comic Sans MS" panose="030F0702030302020204" pitchFamily="66" charset="0"/>
              </a:rPr>
              <a:t>BASU,Patna</a:t>
            </a:r>
            <a:endParaRPr lang="en-US" sz="2400" dirty="0">
              <a:solidFill>
                <a:srgbClr val="003366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533400"/>
            <a:ext cx="678170" cy="716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44" y="609600"/>
            <a:ext cx="968456" cy="9875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815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VPT-609 (</a:t>
            </a:r>
            <a:r>
              <a:rPr lang="en-IN" b="1" dirty="0">
                <a:solidFill>
                  <a:srgbClr val="C00000"/>
                </a:solidFill>
                <a:latin typeface="Comic Sans MS" panose="030F0702030302020204" pitchFamily="66" charset="0"/>
              </a:rPr>
              <a:t>2+0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Toxicology of Plants and Toxins</a:t>
            </a:r>
          </a:p>
        </p:txBody>
      </p:sp>
    </p:spTree>
    <p:extLst>
      <p:ext uri="{BB962C8B-B14F-4D97-AF65-F5344CB8AC3E}">
        <p14:creationId xmlns:p14="http://schemas.microsoft.com/office/powerpoint/2010/main" val="4579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Comic Sans MS" pitchFamily="66" charset="0"/>
              </a:rPr>
              <a:t>Clinical symptoms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Horse and mules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</a:p>
          <a:p>
            <a:r>
              <a:rPr lang="en-IN" dirty="0" err="1" smtClean="0">
                <a:latin typeface="Comic Sans MS" pitchFamily="66" charset="0"/>
              </a:rPr>
              <a:t>Incoordination</a:t>
            </a:r>
            <a:r>
              <a:rPr lang="en-IN" dirty="0" smtClean="0">
                <a:latin typeface="Comic Sans MS" pitchFamily="66" charset="0"/>
              </a:rPr>
              <a:t> and Staggering</a:t>
            </a:r>
          </a:p>
          <a:p>
            <a:r>
              <a:rPr lang="en-IN" dirty="0" smtClean="0">
                <a:latin typeface="Comic Sans MS" pitchFamily="66" charset="0"/>
              </a:rPr>
              <a:t>Muscular tremor, generalised congestion, pulmonary oedema and   </a:t>
            </a:r>
            <a:r>
              <a:rPr lang="en-IN" dirty="0" err="1" smtClean="0">
                <a:latin typeface="Comic Sans MS" pitchFamily="66" charset="0"/>
              </a:rPr>
              <a:t>serosal</a:t>
            </a:r>
            <a:r>
              <a:rPr lang="en-IN" dirty="0" smtClean="0">
                <a:latin typeface="Comic Sans MS" pitchFamily="66" charset="0"/>
              </a:rPr>
              <a:t> and mucosal haemorrhages.</a:t>
            </a:r>
          </a:p>
          <a:p>
            <a:r>
              <a:rPr lang="en-IN" dirty="0" smtClean="0">
                <a:latin typeface="Comic Sans MS" pitchFamily="66" charset="0"/>
              </a:rPr>
              <a:t> Response to B</a:t>
            </a:r>
            <a:r>
              <a:rPr lang="en-IN" baseline="-25000" dirty="0" smtClean="0">
                <a:latin typeface="Comic Sans MS" pitchFamily="66" charset="0"/>
              </a:rPr>
              <a:t>1</a:t>
            </a:r>
            <a:r>
              <a:rPr lang="en-IN" dirty="0" smtClean="0">
                <a:latin typeface="Comic Sans MS" pitchFamily="66" charset="0"/>
              </a:rPr>
              <a:t> therapy if started early.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Pigs-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	</a:t>
            </a:r>
            <a:r>
              <a:rPr lang="en-IN" dirty="0" smtClean="0">
                <a:latin typeface="Comic Sans MS" pitchFamily="66" charset="0"/>
              </a:rPr>
              <a:t>	</a:t>
            </a:r>
          </a:p>
          <a:p>
            <a:r>
              <a:rPr lang="en-IN" dirty="0" smtClean="0">
                <a:latin typeface="Comic Sans MS" pitchFamily="66" charset="0"/>
              </a:rPr>
              <a:t>Loss of appetite.</a:t>
            </a:r>
          </a:p>
          <a:p>
            <a:r>
              <a:rPr lang="en-IN" dirty="0" err="1" smtClean="0">
                <a:latin typeface="Comic Sans MS" pitchFamily="66" charset="0"/>
              </a:rPr>
              <a:t>Vomition</a:t>
            </a:r>
            <a:r>
              <a:rPr lang="en-IN" dirty="0" smtClean="0">
                <a:latin typeface="Comic Sans MS" pitchFamily="66" charset="0"/>
              </a:rPr>
              <a:t> and constipation</a:t>
            </a:r>
          </a:p>
          <a:p>
            <a:r>
              <a:rPr lang="en-IN" dirty="0" smtClean="0">
                <a:latin typeface="Comic Sans MS" pitchFamily="66" charset="0"/>
              </a:rPr>
              <a:t>Death due to damage  to heart.</a:t>
            </a:r>
          </a:p>
          <a:p>
            <a:r>
              <a:rPr lang="en-IN" dirty="0" smtClean="0">
                <a:latin typeface="Comic Sans MS" pitchFamily="66" charset="0"/>
              </a:rPr>
              <a:t>Response to B</a:t>
            </a:r>
            <a:r>
              <a:rPr lang="en-IN" baseline="-25000" dirty="0" smtClean="0">
                <a:latin typeface="Comic Sans MS" pitchFamily="66" charset="0"/>
              </a:rPr>
              <a:t>1</a:t>
            </a:r>
            <a:r>
              <a:rPr lang="en-IN" dirty="0" smtClean="0">
                <a:latin typeface="Comic Sans MS" pitchFamily="66" charset="0"/>
              </a:rPr>
              <a:t> therapy if started early.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Toxicity in ruminants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Comic Sans MS" pitchFamily="66" charset="0"/>
              </a:rPr>
              <a:t>In ruminants toxicity is not due to antithiamine action, but is due to an acute haemorrhagic syndrome </a:t>
            </a:r>
            <a:r>
              <a:rPr lang="en-IN" sz="2400" dirty="0" smtClean="0">
                <a:latin typeface="Comic Sans MS" pitchFamily="66" charset="0"/>
                <a:sym typeface="Symbol"/>
              </a:rPr>
              <a:t></a:t>
            </a:r>
            <a:r>
              <a:rPr lang="en-IN" sz="2400" dirty="0" smtClean="0">
                <a:latin typeface="Comic Sans MS" pitchFamily="66" charset="0"/>
              </a:rPr>
              <a:t> </a:t>
            </a:r>
            <a:r>
              <a:rPr lang="en-IN" sz="2400" dirty="0" err="1" smtClean="0">
                <a:latin typeface="Comic Sans MS" pitchFamily="66" charset="0"/>
              </a:rPr>
              <a:t>thrombocytopaenia</a:t>
            </a:r>
            <a:r>
              <a:rPr lang="en-IN" sz="2400" dirty="0" smtClean="0">
                <a:latin typeface="Comic Sans MS" pitchFamily="66" charset="0"/>
              </a:rPr>
              <a:t> (increase in blood clotting time), depression of haematopoiesis (</a:t>
            </a:r>
            <a:r>
              <a:rPr lang="en-IN" sz="2400" dirty="0" err="1" smtClean="0">
                <a:latin typeface="Comic Sans MS" pitchFamily="66" charset="0"/>
              </a:rPr>
              <a:t>erythrocytopaenia</a:t>
            </a:r>
            <a:r>
              <a:rPr lang="en-IN" sz="2400" dirty="0" smtClean="0">
                <a:latin typeface="Comic Sans MS" pitchFamily="66" charset="0"/>
              </a:rPr>
              <a:t> and </a:t>
            </a:r>
            <a:r>
              <a:rPr lang="en-IN" sz="2400" dirty="0" err="1" smtClean="0">
                <a:latin typeface="Comic Sans MS" pitchFamily="66" charset="0"/>
              </a:rPr>
              <a:t>leucopaenia</a:t>
            </a:r>
            <a:r>
              <a:rPr lang="en-IN" sz="2400" dirty="0" smtClean="0">
                <a:latin typeface="Comic Sans MS" pitchFamily="66" charset="0"/>
              </a:rPr>
              <a:t>) and </a:t>
            </a:r>
            <a:r>
              <a:rPr lang="en-IN" sz="2400" dirty="0" err="1" smtClean="0">
                <a:latin typeface="Comic Sans MS" pitchFamily="66" charset="0"/>
              </a:rPr>
              <a:t>tumors</a:t>
            </a:r>
            <a:r>
              <a:rPr lang="en-IN" sz="2400" dirty="0" smtClean="0">
                <a:latin typeface="Comic Sans MS" pitchFamily="66" charset="0"/>
              </a:rPr>
              <a:t> in urinary bladder.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itchFamily="66" charset="0"/>
              </a:rPr>
              <a:t>The main Symptoms is a progressive failure of blood forming bone marrow tissue.</a:t>
            </a:r>
          </a:p>
          <a:p>
            <a:pPr algn="just">
              <a:buNone/>
            </a:pPr>
            <a:r>
              <a:rPr lang="en-IN" sz="24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2400" dirty="0" smtClean="0">
                <a:latin typeface="Comic Sans MS" pitchFamily="66" charset="0"/>
              </a:rPr>
              <a:t>A few early reports of braken poisoning in cattle could not be confirmed because of confusion of symptoms with that of the anthrax.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IN" sz="3600" dirty="0" smtClean="0">
                <a:latin typeface="Comic Sans MS" pitchFamily="66" charset="0"/>
              </a:rPr>
              <a:t>Normally vitamine B</a:t>
            </a:r>
            <a:r>
              <a:rPr lang="en-IN" sz="3600" baseline="-25000" dirty="0" smtClean="0">
                <a:latin typeface="Comic Sans MS" pitchFamily="66" charset="0"/>
              </a:rPr>
              <a:t>1</a:t>
            </a:r>
            <a:r>
              <a:rPr lang="en-IN" sz="3600" dirty="0" smtClean="0">
                <a:latin typeface="Comic Sans MS" pitchFamily="66" charset="0"/>
              </a:rPr>
              <a:t> deficiency does not develop in ruminants, because Rumen microbes are able to synthesize adequate quantity of Vitamine B</a:t>
            </a:r>
            <a:r>
              <a:rPr lang="en-IN" sz="3600" baseline="-25000" dirty="0" smtClean="0">
                <a:latin typeface="Comic Sans MS" pitchFamily="66" charset="0"/>
              </a:rPr>
              <a:t>1</a:t>
            </a:r>
            <a:r>
              <a:rPr lang="en-IN" sz="36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IN" sz="3600" dirty="0" smtClean="0">
              <a:latin typeface="Comic Sans MS" pitchFamily="66" charset="0"/>
            </a:endParaRPr>
          </a:p>
          <a:p>
            <a:pPr algn="just"/>
            <a:r>
              <a:rPr lang="en-IN" sz="3600" dirty="0" smtClean="0">
                <a:latin typeface="Comic Sans MS" pitchFamily="66" charset="0"/>
              </a:rPr>
              <a:t> When there is very high concentration of thiaminase as in case of </a:t>
            </a:r>
            <a:r>
              <a:rPr lang="en-IN" sz="3600" i="1" dirty="0" err="1" smtClean="0">
                <a:latin typeface="Comic Sans MS" pitchFamily="66" charset="0"/>
              </a:rPr>
              <a:t>Marsilea</a:t>
            </a:r>
            <a:r>
              <a:rPr lang="en-IN" sz="3600" i="1" dirty="0" smtClean="0">
                <a:latin typeface="Comic Sans MS" pitchFamily="66" charset="0"/>
              </a:rPr>
              <a:t> </a:t>
            </a:r>
            <a:r>
              <a:rPr lang="en-IN" sz="3600" i="1" dirty="0" err="1" smtClean="0">
                <a:latin typeface="Comic Sans MS" pitchFamily="66" charset="0"/>
              </a:rPr>
              <a:t>drummondii</a:t>
            </a:r>
            <a:r>
              <a:rPr lang="en-IN" sz="3600" dirty="0" smtClean="0">
                <a:latin typeface="Comic Sans MS" pitchFamily="66" charset="0"/>
              </a:rPr>
              <a:t> (</a:t>
            </a:r>
            <a:r>
              <a:rPr lang="en-IN" sz="3600" dirty="0" err="1" smtClean="0">
                <a:latin typeface="Comic Sans MS" pitchFamily="66" charset="0"/>
              </a:rPr>
              <a:t>Nardoo</a:t>
            </a:r>
            <a:r>
              <a:rPr lang="en-IN" sz="3600" dirty="0" smtClean="0"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r>
              <a:rPr lang="en-IN" sz="36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3600" dirty="0" smtClean="0">
                <a:latin typeface="Comic Sans MS" pitchFamily="66" charset="0"/>
              </a:rPr>
              <a:t>The exposed ruminants develop vitamine B</a:t>
            </a:r>
            <a:r>
              <a:rPr lang="en-IN" sz="3600" baseline="-25000" dirty="0" smtClean="0">
                <a:latin typeface="Comic Sans MS" pitchFamily="66" charset="0"/>
              </a:rPr>
              <a:t>1</a:t>
            </a:r>
            <a:r>
              <a:rPr lang="en-IN" sz="3600" dirty="0" smtClean="0">
                <a:latin typeface="Comic Sans MS" pitchFamily="66" charset="0"/>
              </a:rPr>
              <a:t> deficiency and condition is called </a:t>
            </a:r>
            <a:r>
              <a:rPr lang="en-IN" sz="3600" dirty="0" err="1" smtClean="0">
                <a:latin typeface="Comic Sans MS" pitchFamily="66" charset="0"/>
              </a:rPr>
              <a:t>polioencephalomalacia</a:t>
            </a:r>
            <a:r>
              <a:rPr lang="en-IN" sz="3600" dirty="0" smtClean="0">
                <a:latin typeface="Comic Sans MS" pitchFamily="66" charset="0"/>
              </a:rPr>
              <a:t>. </a:t>
            </a:r>
          </a:p>
          <a:p>
            <a:pPr algn="just"/>
            <a:r>
              <a:rPr lang="en-IN" sz="3600" dirty="0" err="1" smtClean="0">
                <a:latin typeface="Comic Sans MS" pitchFamily="66" charset="0"/>
              </a:rPr>
              <a:t>Nardoo</a:t>
            </a:r>
            <a:r>
              <a:rPr lang="en-IN" sz="3600" dirty="0" smtClean="0">
                <a:latin typeface="Comic Sans MS" pitchFamily="66" charset="0"/>
              </a:rPr>
              <a:t> is an Australian fern.</a:t>
            </a:r>
          </a:p>
          <a:p>
            <a:pPr algn="just">
              <a:buNone/>
            </a:pPr>
            <a:endParaRPr lang="en-IN" sz="3600" dirty="0" smtClean="0">
              <a:latin typeface="Comic Sans MS" pitchFamily="66" charset="0"/>
            </a:endParaRPr>
          </a:p>
          <a:p>
            <a:pPr algn="just"/>
            <a:r>
              <a:rPr lang="en-IN" sz="3600" dirty="0" smtClean="0">
                <a:latin typeface="Comic Sans MS" pitchFamily="66" charset="0"/>
              </a:rPr>
              <a:t>Thiaminase deficiency in ruminants is </a:t>
            </a:r>
            <a:r>
              <a:rPr lang="en-IN" sz="3600" dirty="0" err="1" smtClean="0">
                <a:latin typeface="Comic Sans MS" pitchFamily="66" charset="0"/>
              </a:rPr>
              <a:t>charecterised</a:t>
            </a:r>
            <a:r>
              <a:rPr lang="en-IN" sz="3600" dirty="0" smtClean="0">
                <a:latin typeface="Comic Sans MS" pitchFamily="66" charset="0"/>
              </a:rPr>
              <a:t> by depression, </a:t>
            </a:r>
            <a:r>
              <a:rPr lang="en-IN" sz="3600" dirty="0" err="1" smtClean="0">
                <a:latin typeface="Comic Sans MS" pitchFamily="66" charset="0"/>
              </a:rPr>
              <a:t>incoordination</a:t>
            </a:r>
            <a:r>
              <a:rPr lang="en-IN" sz="3600" dirty="0" smtClean="0">
                <a:latin typeface="Comic Sans MS" pitchFamily="66" charset="0"/>
              </a:rPr>
              <a:t>, convulsions and </a:t>
            </a:r>
            <a:r>
              <a:rPr lang="en-IN" sz="3600" dirty="0" err="1" smtClean="0">
                <a:latin typeface="Comic Sans MS" pitchFamily="66" charset="0"/>
              </a:rPr>
              <a:t>cerebrocortical</a:t>
            </a:r>
            <a:r>
              <a:rPr lang="en-IN" sz="3600" dirty="0" smtClean="0">
                <a:latin typeface="Comic Sans MS" pitchFamily="66" charset="0"/>
              </a:rPr>
              <a:t> necrosis.</a:t>
            </a:r>
          </a:p>
          <a:p>
            <a:pPr algn="just">
              <a:buNone/>
            </a:pPr>
            <a:endParaRPr lang="en-IN" sz="3600" dirty="0" smtClean="0">
              <a:latin typeface="Comic Sans MS" pitchFamily="66" charset="0"/>
            </a:endParaRPr>
          </a:p>
          <a:p>
            <a:pPr algn="just"/>
            <a:r>
              <a:rPr lang="en-IN" sz="3600" dirty="0" smtClean="0">
                <a:latin typeface="Comic Sans MS" pitchFamily="66" charset="0"/>
              </a:rPr>
              <a:t> </a:t>
            </a:r>
            <a:r>
              <a:rPr lang="en-IN" sz="3600" dirty="0" err="1" smtClean="0">
                <a:latin typeface="Comic Sans MS" pitchFamily="66" charset="0"/>
              </a:rPr>
              <a:t>Nardoo</a:t>
            </a:r>
            <a:r>
              <a:rPr lang="en-IN" sz="3600" dirty="0" smtClean="0">
                <a:latin typeface="Comic Sans MS" pitchFamily="66" charset="0"/>
              </a:rPr>
              <a:t> contains thiaminase levels </a:t>
            </a:r>
            <a:r>
              <a:rPr lang="en-IN" sz="3600" dirty="0" err="1" smtClean="0">
                <a:latin typeface="Comic Sans MS" pitchFamily="66" charset="0"/>
              </a:rPr>
              <a:t>upto</a:t>
            </a:r>
            <a:r>
              <a:rPr lang="en-IN" sz="3600" dirty="0" smtClean="0">
                <a:latin typeface="Comic Sans MS" pitchFamily="66" charset="0"/>
              </a:rPr>
              <a:t> </a:t>
            </a:r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100 times </a:t>
            </a:r>
            <a:r>
              <a:rPr lang="en-IN" sz="3600" dirty="0" smtClean="0">
                <a:latin typeface="Comic Sans MS" pitchFamily="66" charset="0"/>
              </a:rPr>
              <a:t>those of bracken fern.</a:t>
            </a:r>
          </a:p>
          <a:p>
            <a:pPr algn="just">
              <a:buNone/>
            </a:pPr>
            <a:r>
              <a:rPr lang="en-IN" sz="36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3600" dirty="0" smtClean="0">
                <a:latin typeface="Comic Sans MS" pitchFamily="66" charset="0"/>
              </a:rPr>
              <a:t>Thiamine deficiency and </a:t>
            </a:r>
            <a:r>
              <a:rPr lang="en-IN" sz="3600" dirty="0" err="1" smtClean="0">
                <a:latin typeface="Comic Sans MS" pitchFamily="66" charset="0"/>
              </a:rPr>
              <a:t>polioencephalomalacia</a:t>
            </a:r>
            <a:r>
              <a:rPr lang="en-IN" sz="3600" dirty="0" smtClean="0">
                <a:latin typeface="Comic Sans MS" pitchFamily="66" charset="0"/>
              </a:rPr>
              <a:t> due to consumption of </a:t>
            </a:r>
            <a:r>
              <a:rPr lang="en-IN" sz="3600" dirty="0" err="1" smtClean="0">
                <a:latin typeface="Comic Sans MS" pitchFamily="66" charset="0"/>
              </a:rPr>
              <a:t>Nardoo</a:t>
            </a:r>
            <a:r>
              <a:rPr lang="en-IN" sz="3600" dirty="0" smtClean="0">
                <a:latin typeface="Comic Sans MS" pitchFamily="66" charset="0"/>
              </a:rPr>
              <a:t>  are widespread in Australia. 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1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IN" sz="4000" b="1" i="1" dirty="0" smtClean="0">
                <a:solidFill>
                  <a:srgbClr val="FF0000"/>
                </a:solidFill>
                <a:latin typeface="Berlin Sans FB Demi" pitchFamily="34" charset="0"/>
              </a:rPr>
              <a:t>Plants </a:t>
            </a:r>
            <a:r>
              <a:rPr lang="en-IN" sz="4000" b="1" i="1" dirty="0" smtClean="0">
                <a:solidFill>
                  <a:srgbClr val="FF0000"/>
                </a:solidFill>
                <a:latin typeface="Berlin Sans FB Demi" pitchFamily="34" charset="0"/>
              </a:rPr>
              <a:t>producing </a:t>
            </a:r>
            <a:r>
              <a:rPr lang="en-IN" sz="4000" b="1" i="1" dirty="0" smtClean="0">
                <a:solidFill>
                  <a:srgbClr val="FF0000"/>
                </a:solidFill>
                <a:latin typeface="Berlin Sans FB Demi" pitchFamily="34" charset="0"/>
              </a:rPr>
              <a:t>Thiamine </a:t>
            </a:r>
            <a:r>
              <a:rPr lang="en-IN" sz="4000" b="1" i="1" dirty="0" smtClean="0">
                <a:solidFill>
                  <a:srgbClr val="FF0000"/>
                </a:solidFill>
                <a:latin typeface="Berlin Sans FB Demi" pitchFamily="34" charset="0"/>
              </a:rPr>
              <a:t>deficiency</a:t>
            </a:r>
            <a:endParaRPr lang="en-US" sz="4000" dirty="0"/>
          </a:p>
        </p:txBody>
      </p:sp>
      <p:pic>
        <p:nvPicPr>
          <p:cNvPr id="1026" name="Picture 2" descr="C:\Users\user\Desktop\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90825"/>
            <a:ext cx="1743075" cy="2619375"/>
          </a:xfrm>
          <a:prstGeom prst="rect">
            <a:avLst/>
          </a:prstGeom>
          <a:noFill/>
        </p:spPr>
      </p:pic>
      <p:pic>
        <p:nvPicPr>
          <p:cNvPr id="1027" name="Picture 3" descr="C:\Users\user\Desktop\b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7512" y="2790825"/>
            <a:ext cx="2619375" cy="2590800"/>
          </a:xfrm>
          <a:prstGeom prst="rect">
            <a:avLst/>
          </a:prstGeom>
          <a:noFill/>
        </p:spPr>
      </p:pic>
      <p:pic>
        <p:nvPicPr>
          <p:cNvPr id="1028" name="Picture 4" descr="C:\Users\user\Desktop\b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2790825"/>
            <a:ext cx="26289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IN" sz="4000" i="1" dirty="0" smtClean="0">
                <a:solidFill>
                  <a:srgbClr val="0070C0"/>
                </a:solidFill>
                <a:latin typeface="Berlin Sans FB" pitchFamily="34" charset="0"/>
              </a:rPr>
              <a:t>Pteridium aquilinum</a:t>
            </a:r>
            <a:r>
              <a:rPr lang="en-IN" sz="4000" dirty="0" smtClean="0">
                <a:solidFill>
                  <a:srgbClr val="0070C0"/>
                </a:solidFill>
                <a:latin typeface="Berlin Sans FB" pitchFamily="34" charset="0"/>
              </a:rPr>
              <a:t/>
            </a:r>
            <a:br>
              <a:rPr lang="en-IN" sz="4000" dirty="0" smtClean="0">
                <a:solidFill>
                  <a:srgbClr val="0070C0"/>
                </a:solidFill>
                <a:latin typeface="Berlin Sans FB" pitchFamily="34" charset="0"/>
              </a:rPr>
            </a:br>
            <a:r>
              <a:rPr lang="en-IN" sz="4000" dirty="0" smtClean="0">
                <a:solidFill>
                  <a:srgbClr val="0070C0"/>
                </a:solidFill>
                <a:latin typeface="Berlin Sans FB" pitchFamily="34" charset="0"/>
              </a:rPr>
              <a:t>Bracken fern poisoning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82000" cy="47244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   Ferns are found in the hilly tracts.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  The ferns are normally avoided by the grazing       livestock, but ingest them during scarcity periods. </a:t>
            </a:r>
          </a:p>
          <a:p>
            <a:pPr algn="just"/>
            <a:endParaRPr lang="en-IN" sz="3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The animals may develop a taste for ferns. </a:t>
            </a:r>
          </a:p>
          <a:p>
            <a:pPr algn="just">
              <a:buFont typeface="Wingdings" pitchFamily="2" charset="2"/>
              <a:buChar char="§"/>
            </a:pP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The whole plant, including the rhizome is poisonous.</a:t>
            </a:r>
          </a:p>
          <a:p>
            <a:pPr algn="just"/>
            <a:endParaRPr lang="en-IN" sz="3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Certain fern plants including  </a:t>
            </a:r>
            <a:r>
              <a:rPr lang="en-IN" sz="3000" i="1" dirty="0" smtClean="0">
                <a:solidFill>
                  <a:schemeClr val="tx1"/>
                </a:solidFill>
                <a:latin typeface="Comic Sans MS" pitchFamily="66" charset="0"/>
              </a:rPr>
              <a:t>Pteridium aquilinum</a:t>
            </a: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 contain </a:t>
            </a:r>
            <a:r>
              <a:rPr lang="en-IN" sz="3000" dirty="0" err="1" smtClean="0">
                <a:solidFill>
                  <a:schemeClr val="tx1"/>
                </a:solidFill>
                <a:latin typeface="Comic Sans MS" pitchFamily="66" charset="0"/>
              </a:rPr>
              <a:t>thaiminase</a:t>
            </a: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 enzyme that catalyses thiamine and produces vitamin B</a:t>
            </a:r>
            <a:r>
              <a:rPr lang="en-IN" sz="30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IN" sz="3000" dirty="0" smtClean="0">
                <a:solidFill>
                  <a:schemeClr val="tx1"/>
                </a:solidFill>
                <a:latin typeface="Comic Sans MS" pitchFamily="66" charset="0"/>
              </a:rPr>
              <a:t> deficiency in animals.</a:t>
            </a:r>
          </a:p>
          <a:p>
            <a:pPr algn="just"/>
            <a:endParaRPr lang="en-IN" dirty="0" smtClean="0">
              <a:solidFill>
                <a:schemeClr val="tx1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3000" dirty="0" smtClean="0">
                <a:latin typeface="Comic Sans MS" pitchFamily="66" charset="0"/>
              </a:rPr>
              <a:t>A similar thiaminase enzyme is also found in some other plants including the horsetail (</a:t>
            </a:r>
            <a:r>
              <a:rPr lang="en-IN" sz="3000" i="1" dirty="0" smtClean="0">
                <a:latin typeface="Comic Sans MS" pitchFamily="66" charset="0"/>
              </a:rPr>
              <a:t>Equisetum </a:t>
            </a:r>
            <a:r>
              <a:rPr lang="en-IN" sz="3000" i="1" dirty="0" err="1" smtClean="0">
                <a:latin typeface="Comic Sans MS" pitchFamily="66" charset="0"/>
              </a:rPr>
              <a:t>arvense</a:t>
            </a:r>
            <a:r>
              <a:rPr lang="en-IN" sz="3000" dirty="0" smtClean="0">
                <a:latin typeface="Comic Sans MS" pitchFamily="66" charset="0"/>
              </a:rPr>
              <a:t>), Australian </a:t>
            </a:r>
            <a:r>
              <a:rPr lang="en-IN" sz="3000" dirty="0" err="1" smtClean="0">
                <a:latin typeface="Comic Sans MS" pitchFamily="66" charset="0"/>
              </a:rPr>
              <a:t>nardoo</a:t>
            </a:r>
            <a:r>
              <a:rPr lang="en-IN" sz="3000" dirty="0" smtClean="0">
                <a:latin typeface="Comic Sans MS" pitchFamily="66" charset="0"/>
              </a:rPr>
              <a:t> fern (</a:t>
            </a:r>
            <a:r>
              <a:rPr lang="en-IN" sz="3000" i="1" dirty="0" err="1" smtClean="0">
                <a:latin typeface="Comic Sans MS" pitchFamily="66" charset="0"/>
              </a:rPr>
              <a:t>Marsilea</a:t>
            </a:r>
            <a:r>
              <a:rPr lang="en-IN" sz="3000" i="1" dirty="0" smtClean="0">
                <a:latin typeface="Comic Sans MS" pitchFamily="66" charset="0"/>
              </a:rPr>
              <a:t> </a:t>
            </a:r>
            <a:r>
              <a:rPr lang="en-IN" sz="3000" i="1" dirty="0" err="1" smtClean="0">
                <a:latin typeface="Comic Sans MS" pitchFamily="66" charset="0"/>
              </a:rPr>
              <a:t>drummondii</a:t>
            </a:r>
            <a:r>
              <a:rPr lang="en-IN" sz="3000" dirty="0" smtClean="0">
                <a:latin typeface="Comic Sans MS" pitchFamily="66" charset="0"/>
              </a:rPr>
              <a:t>)  and rock fern (</a:t>
            </a:r>
            <a:r>
              <a:rPr lang="en-IN" sz="3000" i="1" dirty="0" err="1" smtClean="0">
                <a:latin typeface="Comic Sans MS" pitchFamily="66" charset="0"/>
              </a:rPr>
              <a:t>Cheilanthes</a:t>
            </a:r>
            <a:r>
              <a:rPr lang="en-IN" sz="3000" i="1" dirty="0" smtClean="0">
                <a:latin typeface="Comic Sans MS" pitchFamily="66" charset="0"/>
              </a:rPr>
              <a:t> </a:t>
            </a:r>
            <a:r>
              <a:rPr lang="en-IN" sz="3000" i="1" dirty="0" err="1" smtClean="0">
                <a:latin typeface="Comic Sans MS" pitchFamily="66" charset="0"/>
              </a:rPr>
              <a:t>sieberi</a:t>
            </a:r>
            <a:r>
              <a:rPr lang="en-IN" sz="3000" dirty="0" smtClean="0"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r>
              <a:rPr lang="en-IN" sz="30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3000" dirty="0" smtClean="0">
                <a:latin typeface="Comic Sans MS" pitchFamily="66" charset="0"/>
              </a:rPr>
              <a:t>Ingestion of significant quantities of bracken fern produces signs of acute poisoning related to </a:t>
            </a:r>
            <a:r>
              <a:rPr lang="en-IN" sz="3000" dirty="0" smtClean="0">
                <a:solidFill>
                  <a:srgbClr val="FF0000"/>
                </a:solidFill>
                <a:latin typeface="Comic Sans MS" pitchFamily="66" charset="0"/>
              </a:rPr>
              <a:t>thiamine deficiency in </a:t>
            </a:r>
            <a:r>
              <a:rPr lang="en-IN" sz="3000" dirty="0" err="1" smtClean="0">
                <a:solidFill>
                  <a:srgbClr val="FF0000"/>
                </a:solidFill>
                <a:latin typeface="Comic Sans MS" pitchFamily="66" charset="0"/>
              </a:rPr>
              <a:t>monogastric</a:t>
            </a:r>
            <a:r>
              <a:rPr lang="en-IN" sz="3000" dirty="0" smtClean="0">
                <a:solidFill>
                  <a:srgbClr val="FF0000"/>
                </a:solidFill>
                <a:latin typeface="Comic Sans MS" pitchFamily="66" charset="0"/>
              </a:rPr>
              <a:t> animals </a:t>
            </a:r>
            <a:r>
              <a:rPr lang="en-IN" sz="3000" dirty="0" smtClean="0">
                <a:latin typeface="Comic Sans MS" pitchFamily="66" charset="0"/>
              </a:rPr>
              <a:t>and 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bone marrow depletion (</a:t>
            </a:r>
            <a:r>
              <a:rPr lang="en-IN" sz="3000" dirty="0" err="1" smtClean="0">
                <a:solidFill>
                  <a:srgbClr val="0070C0"/>
                </a:solidFill>
                <a:latin typeface="Comic Sans MS" pitchFamily="66" charset="0"/>
              </a:rPr>
              <a:t>aplastic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 anaemia) in </a:t>
            </a:r>
            <a:r>
              <a:rPr lang="en-IN" sz="3000" dirty="0" err="1" smtClean="0">
                <a:solidFill>
                  <a:srgbClr val="0070C0"/>
                </a:solidFill>
                <a:latin typeface="Comic Sans MS" pitchFamily="66" charset="0"/>
              </a:rPr>
              <a:t>ruminents</a:t>
            </a:r>
            <a:r>
              <a:rPr lang="en-IN" sz="3000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562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400" b="1" dirty="0" smtClean="0">
                <a:solidFill>
                  <a:srgbClr val="0070C0"/>
                </a:solidFill>
                <a:latin typeface="Comic Sans MS" pitchFamily="66" charset="0"/>
              </a:rPr>
              <a:t>The toxic principle in bracken fern:</a:t>
            </a:r>
          </a:p>
          <a:p>
            <a:pPr algn="just">
              <a:buNone/>
            </a:pPr>
            <a:endParaRPr lang="en-IN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IN" sz="2400" b="1" dirty="0" smtClean="0">
                <a:solidFill>
                  <a:schemeClr val="accent2"/>
                </a:solidFill>
                <a:latin typeface="Comic Sans MS" pitchFamily="66" charset="0"/>
              </a:rPr>
              <a:t>Thiaminase:</a:t>
            </a:r>
            <a:r>
              <a:rPr lang="en-IN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latin typeface="Comic Sans MS" pitchFamily="66" charset="0"/>
              </a:rPr>
              <a:t>Thiaminase  is a methyl </a:t>
            </a:r>
            <a:r>
              <a:rPr lang="en-IN" sz="2400" dirty="0" err="1" smtClean="0">
                <a:latin typeface="Comic Sans MS" pitchFamily="66" charset="0"/>
              </a:rPr>
              <a:t>transferase</a:t>
            </a:r>
            <a:r>
              <a:rPr lang="en-IN" sz="2400" dirty="0" smtClean="0">
                <a:latin typeface="Comic Sans MS" pitchFamily="66" charset="0"/>
              </a:rPr>
              <a:t> that produces thiamine (vitamin B</a:t>
            </a:r>
            <a:r>
              <a:rPr lang="en-IN" sz="2400" baseline="-25000" dirty="0" smtClean="0">
                <a:latin typeface="Comic Sans MS" pitchFamily="66" charset="0"/>
              </a:rPr>
              <a:t>1</a:t>
            </a:r>
            <a:r>
              <a:rPr lang="en-IN" sz="2400" dirty="0" smtClean="0">
                <a:latin typeface="Comic Sans MS" pitchFamily="66" charset="0"/>
              </a:rPr>
              <a:t>) deficiency in nonruminants.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Aplastic</a:t>
            </a:r>
            <a:r>
              <a:rPr lang="en-IN" sz="2400" b="1" dirty="0" smtClean="0">
                <a:solidFill>
                  <a:schemeClr val="accent2"/>
                </a:solidFill>
                <a:latin typeface="Comic Sans MS" pitchFamily="66" charset="0"/>
              </a:rPr>
              <a:t> anaemia factor</a:t>
            </a:r>
            <a:r>
              <a:rPr lang="en-IN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latin typeface="Comic Sans MS" pitchFamily="66" charset="0"/>
              </a:rPr>
              <a:t>: a carcinogenic glycoside (</a:t>
            </a:r>
            <a:r>
              <a:rPr lang="en-IN" sz="2400" dirty="0" err="1" smtClean="0">
                <a:latin typeface="Comic Sans MS" pitchFamily="66" charset="0"/>
              </a:rPr>
              <a:t>ptaquiloside</a:t>
            </a:r>
            <a:r>
              <a:rPr lang="en-IN" sz="2400" dirty="0" smtClean="0">
                <a:latin typeface="Comic Sans MS" pitchFamily="66" charset="0"/>
              </a:rPr>
              <a:t>), produces bone marrow suppression and anaemia in cattle and sheep.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Haematuria</a:t>
            </a:r>
            <a:r>
              <a:rPr lang="en-IN" sz="2400" b="1" dirty="0" smtClean="0">
                <a:solidFill>
                  <a:schemeClr val="accent2"/>
                </a:solidFill>
                <a:latin typeface="Comic Sans MS" pitchFamily="66" charset="0"/>
              </a:rPr>
              <a:t> factor:</a:t>
            </a:r>
            <a:r>
              <a:rPr lang="en-IN" sz="24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IN" sz="2400" dirty="0" smtClean="0">
                <a:latin typeface="Comic Sans MS" pitchFamily="66" charset="0"/>
              </a:rPr>
              <a:t>Enzootic </a:t>
            </a:r>
            <a:r>
              <a:rPr lang="en-IN" sz="2400" dirty="0" err="1" smtClean="0">
                <a:latin typeface="Comic Sans MS" pitchFamily="66" charset="0"/>
              </a:rPr>
              <a:t>haematuria</a:t>
            </a:r>
            <a:r>
              <a:rPr lang="en-IN" sz="2400" dirty="0" smtClean="0">
                <a:latin typeface="Comic Sans MS" pitchFamily="66" charset="0"/>
              </a:rPr>
              <a:t> with haemorrhages is associated with this factors.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IN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Quercetin</a:t>
            </a:r>
            <a:r>
              <a:rPr lang="en-IN" sz="2400" b="1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r>
              <a:rPr lang="en-IN" sz="2400" dirty="0" smtClean="0">
                <a:solidFill>
                  <a:schemeClr val="accent2"/>
                </a:solidFill>
                <a:latin typeface="Comic Sans MS" pitchFamily="66" charset="0"/>
              </a:rPr>
              <a:t>  </a:t>
            </a:r>
            <a:r>
              <a:rPr lang="en-IN" sz="2400" dirty="0" err="1" smtClean="0">
                <a:latin typeface="Comic Sans MS" pitchFamily="66" charset="0"/>
              </a:rPr>
              <a:t>Quercetin</a:t>
            </a:r>
            <a:r>
              <a:rPr lang="en-IN" sz="2400" dirty="0" smtClean="0">
                <a:latin typeface="Comic Sans MS" pitchFamily="66" charset="0"/>
              </a:rPr>
              <a:t> acts as a co- carcinogen 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sz="2600" dirty="0" smtClean="0">
                <a:latin typeface="Comic Sans MS" pitchFamily="66" charset="0"/>
              </a:rPr>
              <a:t>In nonruminants, most common victims of  bracken fern poisoning are horses, mules and pigs.</a:t>
            </a:r>
          </a:p>
          <a:p>
            <a:pPr algn="just">
              <a:buNone/>
            </a:pPr>
            <a:r>
              <a:rPr lang="en-IN" sz="26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2600" dirty="0" smtClean="0">
                <a:latin typeface="Comic Sans MS" pitchFamily="66" charset="0"/>
              </a:rPr>
              <a:t>The toxicity is mainly due to thiaminase activity </a:t>
            </a:r>
            <a:r>
              <a:rPr lang="en-IN" sz="2600" dirty="0" smtClean="0">
                <a:latin typeface="Comic Sans MS" pitchFamily="66" charset="0"/>
                <a:sym typeface="Symbol"/>
              </a:rPr>
              <a:t></a:t>
            </a:r>
            <a:r>
              <a:rPr lang="en-IN" sz="2600" dirty="0" smtClean="0">
                <a:latin typeface="Comic Sans MS" pitchFamily="66" charset="0"/>
              </a:rPr>
              <a:t> thiamine (B</a:t>
            </a:r>
            <a:r>
              <a:rPr lang="en-IN" sz="2600" baseline="-25000" dirty="0" smtClean="0">
                <a:latin typeface="Comic Sans MS" pitchFamily="66" charset="0"/>
              </a:rPr>
              <a:t>1</a:t>
            </a:r>
            <a:r>
              <a:rPr lang="en-IN" sz="2600" dirty="0" smtClean="0">
                <a:latin typeface="Comic Sans MS" pitchFamily="66" charset="0"/>
              </a:rPr>
              <a:t>) deficiency (the enzyme thiaminase acts by splitting the vitamine to thiazole and pyrimidine).</a:t>
            </a:r>
          </a:p>
          <a:p>
            <a:pPr algn="just">
              <a:buNone/>
            </a:pPr>
            <a:r>
              <a:rPr lang="en-IN" sz="2600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sz="2600" dirty="0" smtClean="0">
                <a:latin typeface="Comic Sans MS" pitchFamily="66" charset="0"/>
              </a:rPr>
              <a:t>Ingestion of hay containing more than 20% bracken produces toxicity signs in about one month. </a:t>
            </a: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133600" y="3810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Toxicity in Nonruminants</a:t>
            </a:r>
            <a:r>
              <a:rPr lang="en-IN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The symptoms are those of </a:t>
            </a:r>
            <a:r>
              <a:rPr lang="en-IN" dirty="0" err="1" smtClean="0">
                <a:latin typeface="Comic Sans MS" pitchFamily="66" charset="0"/>
              </a:rPr>
              <a:t>avitaminosis</a:t>
            </a:r>
            <a:r>
              <a:rPr lang="en-IN" dirty="0" smtClean="0">
                <a:latin typeface="Comic Sans MS" pitchFamily="66" charset="0"/>
              </a:rPr>
              <a:t> B</a:t>
            </a:r>
            <a:r>
              <a:rPr lang="en-IN" baseline="-25000" dirty="0" smtClean="0">
                <a:latin typeface="Comic Sans MS" pitchFamily="66" charset="0"/>
              </a:rPr>
              <a:t>1. </a:t>
            </a:r>
          </a:p>
          <a:p>
            <a:pPr algn="just"/>
            <a:endParaRPr lang="en-IN" baseline="-25000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Death is preceded by muscular spasms and back inflection of neck. 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During the onset of </a:t>
            </a:r>
            <a:r>
              <a:rPr lang="en-IN" dirty="0" err="1" smtClean="0">
                <a:latin typeface="Comic Sans MS" pitchFamily="66" charset="0"/>
              </a:rPr>
              <a:t>incoordination</a:t>
            </a:r>
            <a:r>
              <a:rPr lang="en-IN" dirty="0" smtClean="0">
                <a:latin typeface="Comic Sans MS" pitchFamily="66" charset="0"/>
              </a:rPr>
              <a:t> symptoms, blood analysis reveals </a:t>
            </a:r>
            <a:r>
              <a:rPr lang="en-IN" dirty="0" err="1" smtClean="0">
                <a:latin typeface="Comic Sans MS" pitchFamily="66" charset="0"/>
              </a:rPr>
              <a:t>leukocytosis</a:t>
            </a:r>
            <a:r>
              <a:rPr lang="en-IN" dirty="0" smtClean="0">
                <a:latin typeface="Comic Sans MS" pitchFamily="66" charset="0"/>
              </a:rPr>
              <a:t>, thrombocytopenia, increase in pyruvate levels and decrease in blood thiamine levels.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Change of feed and vitamin B</a:t>
            </a:r>
            <a:r>
              <a:rPr lang="en-IN" baseline="-25000" dirty="0" smtClean="0">
                <a:latin typeface="Comic Sans MS" pitchFamily="66" charset="0"/>
              </a:rPr>
              <a:t>1</a:t>
            </a:r>
            <a:r>
              <a:rPr lang="en-IN" dirty="0" smtClean="0">
                <a:latin typeface="Comic Sans MS" pitchFamily="66" charset="0"/>
              </a:rPr>
              <a:t> therapy help, even the severely ataxic horse to recover within 2-4 days.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Metabolically thiamine is involved as cofactors in decarboxylation  reactions.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These include conversion of pyruvate to acetyl </a:t>
            </a:r>
            <a:r>
              <a:rPr lang="en-IN" dirty="0" err="1" smtClean="0">
                <a:latin typeface="Comic Sans MS" pitchFamily="66" charset="0"/>
              </a:rPr>
              <a:t>CoA</a:t>
            </a:r>
            <a:r>
              <a:rPr lang="en-IN" dirty="0" smtClean="0">
                <a:latin typeface="Comic Sans MS" pitchFamily="66" charset="0"/>
              </a:rPr>
              <a:t> and oxidation of  α- ketoglutaric acid to succinyl </a:t>
            </a:r>
            <a:r>
              <a:rPr lang="en-IN" dirty="0" err="1" smtClean="0">
                <a:latin typeface="Comic Sans MS" pitchFamily="66" charset="0"/>
              </a:rPr>
              <a:t>CoA</a:t>
            </a:r>
            <a:r>
              <a:rPr lang="en-IN" dirty="0" smtClean="0">
                <a:latin typeface="Comic Sans MS" pitchFamily="66" charset="0"/>
              </a:rPr>
              <a:t> in citric acid cycle.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So, thiaminase deficiency results in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impaired pyruvate utilisation.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Therefore, pyruvic acid formed via glycolysis accumulates and the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blood pyruvate level rises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 animal suffers from impaired energy metabolism and cellular shortage of ATP.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elevated pyruvate </a:t>
            </a:r>
            <a:r>
              <a:rPr lang="en-IN" dirty="0" smtClean="0">
                <a:latin typeface="Comic Sans MS" pitchFamily="66" charset="0"/>
              </a:rPr>
              <a:t>may affect central nervous system functions.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Thiaminase activity is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highest in rhizomes during summer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In bracken, in addition to thiaminase a thermostable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antithiamine factor </a:t>
            </a:r>
            <a:r>
              <a:rPr lang="en-IN" dirty="0" smtClean="0">
                <a:latin typeface="Comic Sans MS" pitchFamily="66" charset="0"/>
              </a:rPr>
              <a:t>has been reported.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228600"/>
            <a:ext cx="3951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Mechanism Of Action</a:t>
            </a:r>
            <a:r>
              <a:rPr lang="en-IN" sz="32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>
                <a:latin typeface="Comic Sans MS" pitchFamily="66" charset="0"/>
              </a:rPr>
              <a:t>Biochemical changes are those of thiamine deficiency with hypoglycaemia during the latent period and reduced tolerance to carbohydrates.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There is increase in plasma concentration of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oxalic acid, phosphate and potassium and </a:t>
            </a:r>
            <a:r>
              <a:rPr lang="en-IN" b="1" dirty="0" smtClean="0">
                <a:solidFill>
                  <a:srgbClr val="00B0F0"/>
                </a:solidFill>
                <a:latin typeface="Comic Sans MS" pitchFamily="66" charset="0"/>
              </a:rPr>
              <a:t>increased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activity of plasma alkaline phosphatise and cholinesterase.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All biochemical changes respond to treatment with vitamine B</a:t>
            </a:r>
            <a:r>
              <a:rPr lang="en-IN" baseline="-25000" dirty="0" smtClean="0">
                <a:latin typeface="Comic Sans MS" pitchFamily="66" charset="0"/>
              </a:rPr>
              <a:t>1</a:t>
            </a:r>
            <a:r>
              <a:rPr lang="en-IN" dirty="0" smtClean="0">
                <a:latin typeface="Comic Sans MS" pitchFamily="66" charset="0"/>
              </a:rPr>
              <a:t>.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Pathological changes include atrophic degeneration of neurons in the cortex, caudate nucleus and corpora </a:t>
            </a:r>
            <a:r>
              <a:rPr lang="en-IN" dirty="0" err="1" smtClean="0">
                <a:latin typeface="Comic Sans MS" pitchFamily="66" charset="0"/>
              </a:rPr>
              <a:t>quadrigemina</a:t>
            </a:r>
            <a:r>
              <a:rPr lang="en-IN" dirty="0" smtClean="0">
                <a:latin typeface="Comic Sans MS" pitchFamily="66" charset="0"/>
              </a:rPr>
              <a:t> and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loss of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purkinje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cells in the cerebellum with proliferation of </a:t>
            </a:r>
            <a:r>
              <a:rPr lang="en-IN" dirty="0" err="1" smtClean="0">
                <a:solidFill>
                  <a:srgbClr val="FF0000"/>
                </a:solidFill>
                <a:latin typeface="Comic Sans MS" pitchFamily="66" charset="0"/>
              </a:rPr>
              <a:t>glial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 cells and haemorrhages. </a:t>
            </a:r>
          </a:p>
          <a:p>
            <a:pPr algn="just"/>
            <a:endParaRPr lang="en-IN" dirty="0" smtClean="0">
              <a:latin typeface="Comic Sans MS" pitchFamily="66" charset="0"/>
            </a:endParaRPr>
          </a:p>
          <a:p>
            <a:pPr algn="just"/>
            <a:r>
              <a:rPr lang="en-IN" dirty="0" smtClean="0">
                <a:latin typeface="Comic Sans MS" pitchFamily="66" charset="0"/>
              </a:rPr>
              <a:t>There is also hepatic and myocardial degeneration.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626</Words>
  <Application>Microsoft Office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Berlin Sans FB</vt:lpstr>
      <vt:lpstr>Berlin Sans FB Demi</vt:lpstr>
      <vt:lpstr>Calibri</vt:lpstr>
      <vt:lpstr>Comic Sans MS</vt:lpstr>
      <vt:lpstr>Symbol</vt:lpstr>
      <vt:lpstr>Wingdings</vt:lpstr>
      <vt:lpstr>Office Theme</vt:lpstr>
      <vt:lpstr>Unit II Lecture 1: Plants producing Thiamine deficiency </vt:lpstr>
      <vt:lpstr>Plants producing Thiamine deficiency</vt:lpstr>
      <vt:lpstr>Pteridium aquilinum Bracken fern poisoning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symptoms </vt:lpstr>
      <vt:lpstr>Toxicity in ruminants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Dr. Nirbhay Kumar</cp:lastModifiedBy>
  <cp:revision>7</cp:revision>
  <dcterms:created xsi:type="dcterms:W3CDTF">2006-08-16T00:00:00Z</dcterms:created>
  <dcterms:modified xsi:type="dcterms:W3CDTF">2020-05-25T19:10:00Z</dcterms:modified>
</cp:coreProperties>
</file>