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0" r:id="rId1"/>
    <p:sldMasterId id="2147483732" r:id="rId2"/>
  </p:sldMasterIdLst>
  <p:sldIdLst>
    <p:sldId id="279" r:id="rId3"/>
    <p:sldId id="259" r:id="rId4"/>
    <p:sldId id="256" r:id="rId5"/>
    <p:sldId id="262" r:id="rId6"/>
    <p:sldId id="278" r:id="rId7"/>
    <p:sldId id="267" r:id="rId8"/>
    <p:sldId id="263" r:id="rId9"/>
    <p:sldId id="273" r:id="rId10"/>
    <p:sldId id="266" r:id="rId11"/>
    <p:sldId id="268" r:id="rId12"/>
    <p:sldId id="264" r:id="rId13"/>
    <p:sldId id="269" r:id="rId14"/>
    <p:sldId id="270" r:id="rId15"/>
    <p:sldId id="271" r:id="rId16"/>
    <p:sldId id="258" r:id="rId17"/>
    <p:sldId id="272" r:id="rId1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1" d="100"/>
          <a:sy n="61" d="100"/>
        </p:scale>
        <p:origin x="1368" y="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theme" Target="theme/them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10" Type="http://schemas.openxmlformats.org/officeDocument/2006/relationships/slide" Target="slides/slide8.xml"/><Relationship Id="rId19" Type="http://schemas.openxmlformats.org/officeDocument/2006/relationships/presProps" Target="pres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smtClean="0"/>
              <a:t>Click to edit Master subtitle style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719210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8185053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017270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790851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553214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417658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674920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6702546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644483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95241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584100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78967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819400"/>
            <a:ext cx="7772400" cy="1470025"/>
          </a:xfrm>
        </p:spPr>
        <p:txBody>
          <a:bodyPr>
            <a:noAutofit/>
          </a:bodyPr>
          <a:lstStyle/>
          <a:p>
            <a: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Unit III</a:t>
            </a:r>
            <a:b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</a:br>
            <a: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Lecture </a:t>
            </a:r>
            <a:r>
              <a:rPr lang="en-IN" sz="28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2: Mycotoxins - Aflatoxins</a:t>
            </a:r>
            <a:r>
              <a:rPr lang="en-IN" sz="2800" b="1" dirty="0">
                <a:solidFill>
                  <a:srgbClr val="FF0000"/>
                </a:solidFill>
                <a:latin typeface="Comic Sans MS" panose="030F0702030302020204" pitchFamily="66" charset="0"/>
              </a:rPr>
              <a:t/>
            </a:r>
            <a:br>
              <a:rPr lang="en-IN" sz="2800" b="1" dirty="0">
                <a:solidFill>
                  <a:srgbClr val="FF0000"/>
                </a:solidFill>
                <a:latin typeface="Comic Sans MS" panose="030F0702030302020204" pitchFamily="66" charset="0"/>
              </a:rPr>
            </a:br>
            <a:endParaRPr lang="en-US" sz="1800" b="1" dirty="0">
              <a:solidFill>
                <a:srgbClr val="FF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19200" y="4374579"/>
            <a:ext cx="6781800" cy="1896046"/>
          </a:xfrm>
        </p:spPr>
        <p:txBody>
          <a:bodyPr>
            <a:noAutofit/>
          </a:bodyPr>
          <a:lstStyle/>
          <a:p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Dr.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 Rashmi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Rekha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 Kumari</a:t>
            </a:r>
          </a:p>
          <a:p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Asstt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.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Prof.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 cum Jr. Scientist</a:t>
            </a:r>
          </a:p>
          <a:p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Deptt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. Of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Vety</a:t>
            </a:r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. Pharmacology and Toxicology</a:t>
            </a:r>
          </a:p>
          <a:p>
            <a:r>
              <a:rPr lang="en-IN" sz="2400" dirty="0" smtClean="0">
                <a:solidFill>
                  <a:srgbClr val="003366"/>
                </a:solidFill>
                <a:latin typeface="Comic Sans MS" panose="030F0702030302020204" pitchFamily="66" charset="0"/>
              </a:rPr>
              <a:t>B.V.C, </a:t>
            </a:r>
            <a:r>
              <a:rPr lang="en-IN" sz="2400" dirty="0" err="1" smtClean="0">
                <a:solidFill>
                  <a:srgbClr val="003366"/>
                </a:solidFill>
                <a:latin typeface="Comic Sans MS" panose="030F0702030302020204" pitchFamily="66" charset="0"/>
              </a:rPr>
              <a:t>BASU,Patna</a:t>
            </a:r>
            <a:endParaRPr lang="en-US" sz="2400" dirty="0">
              <a:solidFill>
                <a:srgbClr val="003366"/>
              </a:solidFill>
              <a:latin typeface="Comic Sans MS" panose="030F0702030302020204" pitchFamily="66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381000" y="533400"/>
            <a:ext cx="678170" cy="71666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4544" y="609600"/>
            <a:ext cx="968456" cy="987552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685800" y="815975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85000" lnSpcReduction="10000"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N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VPT-609 (</a:t>
            </a:r>
            <a:r>
              <a:rPr lang="en-IN" b="1" dirty="0">
                <a:solidFill>
                  <a:srgbClr val="C00000"/>
                </a:solidFill>
                <a:latin typeface="Comic Sans MS" panose="030F0702030302020204" pitchFamily="66" charset="0"/>
              </a:rPr>
              <a:t>2+0</a:t>
            </a:r>
            <a:r>
              <a:rPr lang="en-IN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)</a:t>
            </a:r>
          </a:p>
          <a:p>
            <a:r>
              <a:rPr lang="en-IN" b="1" dirty="0" smtClean="0">
                <a:solidFill>
                  <a:srgbClr val="C00000"/>
                </a:solidFill>
                <a:latin typeface="Comic Sans MS" panose="030F0702030302020204" pitchFamily="66" charset="0"/>
              </a:rPr>
              <a:t> Toxicology of Plants and Toxins</a:t>
            </a:r>
          </a:p>
        </p:txBody>
      </p:sp>
    </p:spTree>
    <p:extLst>
      <p:ext uri="{BB962C8B-B14F-4D97-AF65-F5344CB8AC3E}">
        <p14:creationId xmlns:p14="http://schemas.microsoft.com/office/powerpoint/2010/main" val="23306080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smtClean="0"/>
              <a:t>DEFINITION</a:t>
            </a:r>
            <a:endParaRPr lang="en-IN" dirty="0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IN" sz="2600" dirty="0" smtClean="0"/>
              <a:t> </a:t>
            </a:r>
            <a:r>
              <a:rPr lang="en-IN" sz="2600" dirty="0" err="1" smtClean="0"/>
              <a:t>Mycotoxicoses</a:t>
            </a:r>
            <a:r>
              <a:rPr lang="en-IN" sz="2600" dirty="0" smtClean="0"/>
              <a:t> is defined as an illness of man or animal due to ingestion of pre-formed substances produced by the action of certain </a:t>
            </a:r>
            <a:r>
              <a:rPr lang="en-IN" sz="2600" dirty="0" err="1" smtClean="0"/>
              <a:t>molds</a:t>
            </a:r>
            <a:r>
              <a:rPr lang="en-IN" sz="2600" dirty="0" smtClean="0"/>
              <a:t> or filamentous fungi on particular food- stuff. </a:t>
            </a:r>
          </a:p>
          <a:p>
            <a:pPr>
              <a:buNone/>
            </a:pPr>
            <a:endParaRPr lang="en-IN" dirty="0" smtClean="0"/>
          </a:p>
          <a:p>
            <a:r>
              <a:rPr lang="en-IN" b="1" dirty="0" smtClean="0">
                <a:solidFill>
                  <a:srgbClr val="FF0000"/>
                </a:solidFill>
              </a:rPr>
              <a:t>MYCOTOXINS </a:t>
            </a:r>
          </a:p>
          <a:p>
            <a:r>
              <a:rPr lang="en-IN" sz="2600" dirty="0" smtClean="0"/>
              <a:t>Secondary metabolites produced by food-borne filamentous fungi </a:t>
            </a:r>
          </a:p>
          <a:p>
            <a:r>
              <a:rPr lang="en-IN" sz="2600" dirty="0" smtClean="0"/>
              <a:t>Vary in their severity :Carcinogen/allergen </a:t>
            </a:r>
          </a:p>
          <a:p>
            <a:r>
              <a:rPr lang="en-IN" sz="2600" dirty="0" smtClean="0"/>
              <a:t>Non-volatile &amp; low molecular weight</a:t>
            </a:r>
          </a:p>
          <a:p>
            <a:r>
              <a:rPr lang="en-IN" sz="2600" dirty="0" smtClean="0"/>
              <a:t> Some are lethal </a:t>
            </a:r>
          </a:p>
          <a:p>
            <a:r>
              <a:rPr lang="en-IN" sz="2600" dirty="0" smtClean="0"/>
              <a:t>Cause identifiable diseases </a:t>
            </a:r>
          </a:p>
          <a:p>
            <a:r>
              <a:rPr lang="en-IN" sz="2600" dirty="0" smtClean="0"/>
              <a:t>Weaken the immune system without producing symptoms </a:t>
            </a:r>
          </a:p>
          <a:p>
            <a:pPr>
              <a:buNone/>
            </a:pPr>
            <a:endParaRPr lang="en-IN" sz="2600" dirty="0" smtClean="0"/>
          </a:p>
          <a:p>
            <a:endParaRPr lang="en-IN" sz="2600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smtClean="0"/>
              <a:t>AFLATOXINS (</a:t>
            </a:r>
            <a:r>
              <a:rPr lang="en-IN" dirty="0" err="1" smtClean="0"/>
              <a:t>Aflatoxicosis</a:t>
            </a:r>
            <a:r>
              <a:rPr lang="en-IN" dirty="0" smtClean="0"/>
              <a:t>)</a:t>
            </a:r>
            <a:endParaRPr lang="en-IN" dirty="0"/>
          </a:p>
        </p:txBody>
      </p:sp>
      <p:sp>
        <p:nvSpPr>
          <p:cNvPr id="5" name="Content Placeholder 4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70000" lnSpcReduction="20000"/>
          </a:bodyPr>
          <a:lstStyle/>
          <a:p>
            <a:pPr algn="just"/>
            <a:r>
              <a:rPr lang="en-IN" dirty="0" smtClean="0"/>
              <a:t>These toxins were discovered as a cause of mysterious disease termed as </a:t>
            </a:r>
            <a:r>
              <a:rPr lang="en-IN" b="1" dirty="0" smtClean="0">
                <a:solidFill>
                  <a:srgbClr val="FF0000"/>
                </a:solidFill>
              </a:rPr>
              <a:t>Turkey-X-disease </a:t>
            </a:r>
            <a:r>
              <a:rPr lang="en-IN" dirty="0" smtClean="0"/>
              <a:t>during 1960s in England.</a:t>
            </a:r>
          </a:p>
          <a:p>
            <a:pPr algn="just"/>
            <a:r>
              <a:rPr lang="en-IN" dirty="0" smtClean="0"/>
              <a:t> Killed approx.1,00,000 birds and ruined turkey industry</a:t>
            </a:r>
          </a:p>
          <a:p>
            <a:pPr algn="just"/>
            <a:r>
              <a:rPr lang="en-IN" dirty="0" err="1" smtClean="0"/>
              <a:t>Aflatoxins</a:t>
            </a:r>
            <a:r>
              <a:rPr lang="en-IN" dirty="0" smtClean="0"/>
              <a:t> were first chemically isolated  in 1962.</a:t>
            </a:r>
          </a:p>
          <a:p>
            <a:pPr algn="just"/>
            <a:r>
              <a:rPr lang="en-IN" dirty="0" smtClean="0"/>
              <a:t> </a:t>
            </a:r>
            <a:r>
              <a:rPr lang="en-IN" dirty="0" err="1" smtClean="0"/>
              <a:t>Aflatoxins</a:t>
            </a:r>
            <a:r>
              <a:rPr lang="en-IN" dirty="0" smtClean="0"/>
              <a:t> most commonly produced by </a:t>
            </a:r>
            <a:r>
              <a:rPr lang="en-IN" b="1" dirty="0" err="1" smtClean="0">
                <a:solidFill>
                  <a:srgbClr val="FF0000"/>
                </a:solidFill>
              </a:rPr>
              <a:t>A.flavus</a:t>
            </a:r>
            <a:r>
              <a:rPr lang="en-IN" b="1" dirty="0" smtClean="0">
                <a:solidFill>
                  <a:srgbClr val="FF0000"/>
                </a:solidFill>
              </a:rPr>
              <a:t> are B1 and B2.</a:t>
            </a:r>
          </a:p>
          <a:p>
            <a:pPr algn="just"/>
            <a:r>
              <a:rPr lang="en-IN" b="1" dirty="0" smtClean="0">
                <a:solidFill>
                  <a:srgbClr val="FF0000"/>
                </a:solidFill>
              </a:rPr>
              <a:t> </a:t>
            </a:r>
            <a:r>
              <a:rPr lang="en-IN" b="1" dirty="0" err="1" smtClean="0">
                <a:solidFill>
                  <a:srgbClr val="FF0000"/>
                </a:solidFill>
              </a:rPr>
              <a:t>A.parasiticus</a:t>
            </a:r>
            <a:r>
              <a:rPr lang="en-IN" b="1" dirty="0" smtClean="0">
                <a:solidFill>
                  <a:srgbClr val="FF0000"/>
                </a:solidFill>
              </a:rPr>
              <a:t> produces G1and G2.</a:t>
            </a:r>
          </a:p>
          <a:p>
            <a:pPr algn="just"/>
            <a:r>
              <a:rPr lang="en-IN" dirty="0" smtClean="0"/>
              <a:t> These are designated as B &amp; G on the basis of their metabolites which exhibits </a:t>
            </a:r>
            <a:r>
              <a:rPr lang="en-IN" dirty="0" smtClean="0">
                <a:solidFill>
                  <a:srgbClr val="FF0000"/>
                </a:solidFill>
              </a:rPr>
              <a:t>blue(B) and green(G) fluorescence under U.V. light on TLC plates</a:t>
            </a:r>
            <a:r>
              <a:rPr lang="en-IN" dirty="0" smtClean="0"/>
              <a:t>. </a:t>
            </a:r>
          </a:p>
          <a:p>
            <a:pPr algn="just"/>
            <a:r>
              <a:rPr lang="en-IN" dirty="0" err="1" smtClean="0">
                <a:solidFill>
                  <a:srgbClr val="FF0000"/>
                </a:solidFill>
              </a:rPr>
              <a:t>Aflatoxin</a:t>
            </a:r>
            <a:r>
              <a:rPr lang="en-IN" dirty="0" smtClean="0">
                <a:solidFill>
                  <a:srgbClr val="FF0000"/>
                </a:solidFill>
              </a:rPr>
              <a:t> B1 </a:t>
            </a:r>
            <a:r>
              <a:rPr lang="en-IN" dirty="0" smtClean="0"/>
              <a:t>is </a:t>
            </a:r>
            <a:r>
              <a:rPr lang="en-IN" dirty="0" smtClean="0">
                <a:solidFill>
                  <a:srgbClr val="002060"/>
                </a:solidFill>
              </a:rPr>
              <a:t>t</a:t>
            </a:r>
            <a:r>
              <a:rPr lang="en-IN" b="1" dirty="0" smtClean="0">
                <a:solidFill>
                  <a:srgbClr val="00B050"/>
                </a:solidFill>
              </a:rPr>
              <a:t>he most important biologically active </a:t>
            </a:r>
            <a:r>
              <a:rPr lang="en-IN" b="1" dirty="0" err="1" smtClean="0">
                <a:solidFill>
                  <a:srgbClr val="00B050"/>
                </a:solidFill>
              </a:rPr>
              <a:t>mycotoxin</a:t>
            </a:r>
            <a:r>
              <a:rPr lang="en-IN" b="1" dirty="0" smtClean="0">
                <a:solidFill>
                  <a:srgbClr val="00B050"/>
                </a:solidFill>
              </a:rPr>
              <a:t> because </a:t>
            </a:r>
            <a:r>
              <a:rPr lang="en-IN" dirty="0" smtClean="0"/>
              <a:t>of its common occurrence in food items and is highly toxic and carcinogenic. </a:t>
            </a:r>
          </a:p>
          <a:p>
            <a:pPr algn="just"/>
            <a:r>
              <a:rPr lang="en-IN" dirty="0" smtClean="0"/>
              <a:t>The order of Toxicity is </a:t>
            </a:r>
            <a:r>
              <a:rPr lang="en-IN" dirty="0" smtClean="0">
                <a:solidFill>
                  <a:srgbClr val="00B050"/>
                </a:solidFill>
              </a:rPr>
              <a:t>B1&gt;G1&gt; B2&gt;G2</a:t>
            </a:r>
          </a:p>
          <a:p>
            <a:pPr algn="just"/>
            <a:r>
              <a:rPr lang="en-IN" dirty="0" smtClean="0"/>
              <a:t>These </a:t>
            </a:r>
            <a:r>
              <a:rPr lang="en-IN" dirty="0" smtClean="0">
                <a:solidFill>
                  <a:srgbClr val="00B050"/>
                </a:solidFill>
              </a:rPr>
              <a:t>Toxins are relatively heat resistant and not soluble in water</a:t>
            </a:r>
          </a:p>
          <a:p>
            <a:pPr algn="just"/>
            <a:endParaRPr lang="en-IN" dirty="0" smtClean="0"/>
          </a:p>
          <a:p>
            <a:pPr algn="just"/>
            <a:r>
              <a:rPr lang="en-IN" b="1" dirty="0" smtClean="0">
                <a:solidFill>
                  <a:srgbClr val="FF0000"/>
                </a:solidFill>
              </a:rPr>
              <a:t>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Autofit/>
          </a:bodyPr>
          <a:lstStyle/>
          <a:p>
            <a:r>
              <a:rPr lang="en-IN" sz="2000" dirty="0" err="1" smtClean="0">
                <a:latin typeface="Calibri" pitchFamily="34" charset="0"/>
                <a:cs typeface="Calibri" pitchFamily="34" charset="0"/>
              </a:rPr>
              <a:t>Aflatoxins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 are </a:t>
            </a:r>
            <a:r>
              <a:rPr lang="en-IN" sz="20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potent mutagen, carcinogens, </a:t>
            </a:r>
            <a:r>
              <a:rPr lang="en-IN" sz="2000" b="1" dirty="0" err="1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teratogens</a:t>
            </a:r>
            <a:r>
              <a:rPr lang="en-IN" sz="2000" b="1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 and liver damage agent</a:t>
            </a:r>
          </a:p>
          <a:p>
            <a:r>
              <a:rPr lang="en-IN" sz="2000" dirty="0" smtClean="0">
                <a:latin typeface="Calibri" pitchFamily="34" charset="0"/>
                <a:cs typeface="Calibri" pitchFamily="34" charset="0"/>
              </a:rPr>
              <a:t>Toxins are heat resistant and remain in feed for year</a:t>
            </a:r>
          </a:p>
          <a:p>
            <a:r>
              <a:rPr lang="en-IN" sz="2000" dirty="0" err="1" smtClean="0">
                <a:latin typeface="Calibri" pitchFamily="34" charset="0"/>
                <a:cs typeface="Calibri" pitchFamily="34" charset="0"/>
              </a:rPr>
              <a:t>Hydroxylated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 metabolite of B1 and B2 </a:t>
            </a:r>
            <a:r>
              <a:rPr lang="en-IN" sz="2000" dirty="0" err="1" smtClean="0">
                <a:latin typeface="Calibri" pitchFamily="34" charset="0"/>
                <a:cs typeface="Calibri" pitchFamily="34" charset="0"/>
              </a:rPr>
              <a:t>aflatoxins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 are excreted in milk and are termed as M1 and M2</a:t>
            </a:r>
          </a:p>
          <a:p>
            <a:r>
              <a:rPr lang="en-IN" sz="2000" dirty="0" smtClean="0">
                <a:latin typeface="Calibri" pitchFamily="34" charset="0"/>
                <a:cs typeface="Calibri" pitchFamily="34" charset="0"/>
              </a:rPr>
              <a:t>All species are susceptible</a:t>
            </a:r>
          </a:p>
          <a:p>
            <a:r>
              <a:rPr lang="en-IN" sz="2000" dirty="0" smtClean="0">
                <a:latin typeface="Calibri" pitchFamily="34" charset="0"/>
                <a:cs typeface="Calibri" pitchFamily="34" charset="0"/>
              </a:rPr>
              <a:t>Mechanism of action: All effect(</a:t>
            </a:r>
            <a:r>
              <a:rPr lang="en-IN" sz="2000" dirty="0" err="1" smtClean="0">
                <a:latin typeface="Calibri" pitchFamily="34" charset="0"/>
                <a:cs typeface="Calibri" pitchFamily="34" charset="0"/>
              </a:rPr>
              <a:t>hypatotoxicity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, carcinogenicity, </a:t>
            </a:r>
            <a:r>
              <a:rPr lang="en-IN" sz="2000" dirty="0" err="1" smtClean="0">
                <a:latin typeface="Calibri" pitchFamily="34" charset="0"/>
                <a:cs typeface="Calibri" pitchFamily="34" charset="0"/>
              </a:rPr>
              <a:t>mutagenicity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 and </a:t>
            </a:r>
            <a:r>
              <a:rPr lang="en-IN" sz="2000" dirty="0" err="1" smtClean="0">
                <a:latin typeface="Calibri" pitchFamily="34" charset="0"/>
                <a:cs typeface="Calibri" pitchFamily="34" charset="0"/>
              </a:rPr>
              <a:t>immunosuppresants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. All effect result from binding of AFB1 and its metabolite to nuclear DNA and inhibition of synthesis of RNA, enzyme and other protein.    </a:t>
            </a:r>
            <a:endParaRPr lang="en-IN" sz="2000" dirty="0">
              <a:latin typeface="Calibri" pitchFamily="34" charset="0"/>
              <a:cs typeface="Calibri" pitchFamily="34" charset="0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8" name="Picture 2" descr="The effects of aflatoxin on human health. | Download Scientific ..."/>
          <p:cNvPicPr>
            <a:picLocks noGrp="1" noChangeAspect="1" noChangeArrowheads="1"/>
          </p:cNvPicPr>
          <p:nvPr>
            <p:ph sz="quarter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533400"/>
            <a:ext cx="8458200" cy="5943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8344126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err="1" smtClean="0"/>
              <a:t>Toxicokinetics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IN" b="1" dirty="0" smtClean="0"/>
              <a:t>  </a:t>
            </a:r>
            <a:r>
              <a:rPr lang="en-IN" dirty="0" smtClean="0"/>
              <a:t>B1 in</a:t>
            </a:r>
            <a:r>
              <a:rPr lang="en-IN" b="1" dirty="0" smtClean="0"/>
              <a:t> excess</a:t>
            </a:r>
            <a:r>
              <a:rPr lang="en-IN" dirty="0" smtClean="0"/>
              <a:t> of 100ug per kg of feed is toxic to cattle</a:t>
            </a:r>
            <a:r>
              <a:rPr lang="en-IN" b="1" dirty="0" smtClean="0"/>
              <a:t>.</a:t>
            </a:r>
          </a:p>
          <a:p>
            <a:pPr>
              <a:buNone/>
            </a:pPr>
            <a:r>
              <a:rPr lang="en-IN" b="1" dirty="0" smtClean="0"/>
              <a:t> </a:t>
            </a:r>
          </a:p>
          <a:p>
            <a:r>
              <a:rPr lang="en-IN" dirty="0" smtClean="0"/>
              <a:t>Most of the ingested toxicant binds with </a:t>
            </a:r>
            <a:r>
              <a:rPr lang="en-IN" dirty="0" err="1" smtClean="0"/>
              <a:t>ruminal</a:t>
            </a:r>
            <a:r>
              <a:rPr lang="en-IN" dirty="0" smtClean="0"/>
              <a:t> content but only 2-5% reaches intestine from where they are absorbed.</a:t>
            </a:r>
          </a:p>
          <a:p>
            <a:r>
              <a:rPr lang="en-IN" dirty="0" smtClean="0"/>
              <a:t> In blood the toxins bind to the plasma protein. </a:t>
            </a:r>
          </a:p>
          <a:p>
            <a:r>
              <a:rPr lang="en-IN" dirty="0" smtClean="0"/>
              <a:t>The liver removes most of the toxins from blood stream metabolised by cytochrome-P450 group of enzyme into different metabolites.</a:t>
            </a:r>
          </a:p>
          <a:p>
            <a:r>
              <a:rPr lang="en-IN" dirty="0" smtClean="0"/>
              <a:t> </a:t>
            </a:r>
            <a:r>
              <a:rPr lang="en-IN" dirty="0" err="1" smtClean="0"/>
              <a:t>Aflatoxin</a:t>
            </a:r>
            <a:r>
              <a:rPr lang="en-IN" dirty="0" smtClean="0"/>
              <a:t> B1 is converted into </a:t>
            </a:r>
            <a:r>
              <a:rPr lang="en-IN" dirty="0" err="1" smtClean="0"/>
              <a:t>aflatoxicol</a:t>
            </a:r>
            <a:r>
              <a:rPr lang="en-IN" dirty="0" smtClean="0"/>
              <a:t>, AflatoxinP1, AflatoxinQ1, </a:t>
            </a:r>
            <a:r>
              <a:rPr lang="en-IN" dirty="0" err="1" smtClean="0"/>
              <a:t>Aflatoxin</a:t>
            </a:r>
            <a:r>
              <a:rPr lang="en-IN" dirty="0" smtClean="0"/>
              <a:t> M1. </a:t>
            </a:r>
            <a:r>
              <a:rPr lang="en-IN" dirty="0" smtClean="0">
                <a:solidFill>
                  <a:srgbClr val="00B050"/>
                </a:solidFill>
              </a:rPr>
              <a:t>Along with these </a:t>
            </a:r>
            <a:r>
              <a:rPr lang="en-IN" dirty="0" err="1" smtClean="0">
                <a:solidFill>
                  <a:srgbClr val="00B050"/>
                </a:solidFill>
              </a:rPr>
              <a:t>aflatoxin</a:t>
            </a:r>
            <a:r>
              <a:rPr lang="en-IN" dirty="0" smtClean="0">
                <a:solidFill>
                  <a:srgbClr val="00B050"/>
                </a:solidFill>
              </a:rPr>
              <a:t> 8, 9, </a:t>
            </a:r>
            <a:r>
              <a:rPr lang="en-IN" dirty="0" err="1" smtClean="0">
                <a:solidFill>
                  <a:srgbClr val="00B050"/>
                </a:solidFill>
              </a:rPr>
              <a:t>epoxide</a:t>
            </a:r>
            <a:r>
              <a:rPr lang="en-IN" dirty="0" smtClean="0">
                <a:solidFill>
                  <a:srgbClr val="00B050"/>
                </a:solidFill>
              </a:rPr>
              <a:t> is formed which is highly reactive</a:t>
            </a:r>
            <a:r>
              <a:rPr lang="en-IN" dirty="0" smtClean="0"/>
              <a:t>. </a:t>
            </a:r>
          </a:p>
          <a:p>
            <a:r>
              <a:rPr lang="en-IN" b="1" dirty="0" err="1" smtClean="0">
                <a:solidFill>
                  <a:srgbClr val="00B050"/>
                </a:solidFill>
              </a:rPr>
              <a:t>Aflatoxin</a:t>
            </a:r>
            <a:r>
              <a:rPr lang="en-IN" b="1" dirty="0" smtClean="0">
                <a:solidFill>
                  <a:srgbClr val="00B050"/>
                </a:solidFill>
              </a:rPr>
              <a:t> M1 is toxic, carcinogenic and is excreted in milk.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smtClean="0"/>
              <a:t>Mechanism of action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IN" sz="2000" dirty="0" err="1" smtClean="0">
                <a:latin typeface="Calibri" pitchFamily="34" charset="0"/>
                <a:cs typeface="Calibri" pitchFamily="34" charset="0"/>
              </a:rPr>
              <a:t>Aflatoxins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 </a:t>
            </a:r>
            <a:r>
              <a:rPr lang="en-IN" sz="2000" dirty="0" smtClean="0">
                <a:solidFill>
                  <a:srgbClr val="00B050"/>
                </a:solidFill>
                <a:latin typeface="Calibri" pitchFamily="34" charset="0"/>
                <a:cs typeface="Calibri" pitchFamily="34" charset="0"/>
              </a:rPr>
              <a:t>modify DNA template and interfere with function of DNA dependent RNA polymerase and m-RNA synthesis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 .</a:t>
            </a:r>
          </a:p>
          <a:p>
            <a:r>
              <a:rPr lang="en-IN" sz="2000" dirty="0" smtClean="0">
                <a:latin typeface="Calibri" pitchFamily="34" charset="0"/>
                <a:cs typeface="Calibri" pitchFamily="34" charset="0"/>
              </a:rPr>
              <a:t>Toxins also binds to endoplasmic steroidal ribosome binding site causing </a:t>
            </a:r>
            <a:r>
              <a:rPr lang="en-IN" sz="2000" dirty="0" smtClean="0">
                <a:solidFill>
                  <a:srgbClr val="00B050"/>
                </a:solidFill>
                <a:latin typeface="Calibri" pitchFamily="34" charset="0"/>
                <a:cs typeface="Calibri" pitchFamily="34" charset="0"/>
              </a:rPr>
              <a:t>disaggregation of </a:t>
            </a:r>
            <a:r>
              <a:rPr lang="en-IN" sz="2000" dirty="0" err="1" smtClean="0">
                <a:solidFill>
                  <a:srgbClr val="00B050"/>
                </a:solidFill>
                <a:latin typeface="Calibri" pitchFamily="34" charset="0"/>
                <a:cs typeface="Calibri" pitchFamily="34" charset="0"/>
              </a:rPr>
              <a:t>ribosomes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.</a:t>
            </a:r>
          </a:p>
          <a:p>
            <a:r>
              <a:rPr lang="en-IN" sz="2000" dirty="0" smtClean="0">
                <a:latin typeface="Calibri" pitchFamily="34" charset="0"/>
                <a:cs typeface="Calibri" pitchFamily="34" charset="0"/>
              </a:rPr>
              <a:t>Interference with </a:t>
            </a:r>
            <a:r>
              <a:rPr lang="en-IN" sz="2000" dirty="0" smtClean="0">
                <a:solidFill>
                  <a:srgbClr val="00B050"/>
                </a:solidFill>
                <a:latin typeface="Calibri" pitchFamily="34" charset="0"/>
                <a:cs typeface="Calibri" pitchFamily="34" charset="0"/>
              </a:rPr>
              <a:t>both transcription and translation</a:t>
            </a:r>
            <a:r>
              <a:rPr lang="en-IN" sz="2000" dirty="0" smtClean="0">
                <a:latin typeface="Calibri" pitchFamily="34" charset="0"/>
                <a:cs typeface="Calibri" pitchFamily="34" charset="0"/>
              </a:rPr>
              <a:t>.  </a:t>
            </a:r>
          </a:p>
          <a:p>
            <a:r>
              <a:rPr lang="en-IN" sz="2000" dirty="0" smtClean="0">
                <a:latin typeface="Calibri" pitchFamily="34" charset="0"/>
                <a:cs typeface="Calibri" pitchFamily="34" charset="0"/>
              </a:rPr>
              <a:t>Formation of </a:t>
            </a:r>
            <a:r>
              <a:rPr lang="en-IN" sz="2000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enzymes and other essential cellular macromolecules, clotting factors(</a:t>
            </a:r>
            <a:r>
              <a:rPr lang="en-IN" sz="2000" dirty="0" err="1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prothrombin</a:t>
            </a:r>
            <a:r>
              <a:rPr lang="en-IN" sz="2000" dirty="0" smtClean="0">
                <a:solidFill>
                  <a:srgbClr val="FF0000"/>
                </a:solidFill>
                <a:latin typeface="Calibri" pitchFamily="34" charset="0"/>
                <a:cs typeface="Calibri" pitchFamily="34" charset="0"/>
              </a:rPr>
              <a:t>) etc  is blocked leading to glycogen depletion, failure of energy metabolism</a:t>
            </a:r>
          </a:p>
          <a:p>
            <a:r>
              <a:rPr lang="en-IN" sz="2000" dirty="0" smtClean="0">
                <a:solidFill>
                  <a:srgbClr val="00B0F0"/>
                </a:solidFill>
                <a:latin typeface="Calibri" pitchFamily="34" charset="0"/>
                <a:cs typeface="Calibri" pitchFamily="34" charset="0"/>
              </a:rPr>
              <a:t>Immunosuppressant , predisposes to secondary infection</a:t>
            </a:r>
            <a:r>
              <a:rPr lang="en-IN" sz="2400" dirty="0" smtClean="0"/>
              <a:t>. </a:t>
            </a:r>
            <a:endParaRPr lang="en-IN" sz="2400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sz="quarter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533400" y="-304800"/>
            <a:ext cx="9905999" cy="6629399"/>
          </a:xfrm>
        </p:spPr>
      </p:pic>
    </p:spTree>
    <p:extLst>
      <p:ext uri="{BB962C8B-B14F-4D97-AF65-F5344CB8AC3E}">
        <p14:creationId xmlns:p14="http://schemas.microsoft.com/office/powerpoint/2010/main" val="140403172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IN" sz="2000" dirty="0" smtClean="0"/>
              <a:t>Impaired protein synthesis interferes with formation of structural proteins and enzymes necessary for various biochemical process. This lead to following effect</a:t>
            </a:r>
          </a:p>
          <a:p>
            <a:r>
              <a:rPr lang="en-IN" sz="2000" dirty="0" smtClean="0"/>
              <a:t>Defective enzyme synthesis affects the </a:t>
            </a:r>
            <a:r>
              <a:rPr lang="en-IN" sz="2000" dirty="0" smtClean="0">
                <a:solidFill>
                  <a:srgbClr val="FF0000"/>
                </a:solidFill>
              </a:rPr>
              <a:t>energy and fat metabolism</a:t>
            </a:r>
            <a:r>
              <a:rPr lang="en-IN" sz="2000" dirty="0" smtClean="0"/>
              <a:t>. Accumulation of fat and </a:t>
            </a:r>
            <a:r>
              <a:rPr lang="en-IN" sz="2000" dirty="0" smtClean="0">
                <a:solidFill>
                  <a:srgbClr val="FF0000"/>
                </a:solidFill>
              </a:rPr>
              <a:t>failure of transport mechanism of fat </a:t>
            </a:r>
            <a:r>
              <a:rPr lang="en-IN" sz="2000" dirty="0" smtClean="0"/>
              <a:t>from liver result in excessive </a:t>
            </a:r>
            <a:r>
              <a:rPr lang="en-IN" sz="2000" dirty="0" smtClean="0">
                <a:solidFill>
                  <a:srgbClr val="FF0000"/>
                </a:solidFill>
              </a:rPr>
              <a:t>accumulation of fat in liver</a:t>
            </a:r>
            <a:r>
              <a:rPr lang="en-IN" sz="2000" dirty="0" smtClean="0"/>
              <a:t>.</a:t>
            </a:r>
          </a:p>
          <a:p>
            <a:r>
              <a:rPr lang="en-IN" sz="2000" dirty="0" smtClean="0"/>
              <a:t>Loss of enzyme result in </a:t>
            </a:r>
            <a:r>
              <a:rPr lang="en-IN" sz="2000" dirty="0" smtClean="0">
                <a:solidFill>
                  <a:srgbClr val="FF0000"/>
                </a:solidFill>
              </a:rPr>
              <a:t>reduced formation of structural proteins</a:t>
            </a:r>
            <a:r>
              <a:rPr lang="en-IN" sz="2000" dirty="0" smtClean="0"/>
              <a:t>. Loss of tissue strength in blood vessels may lead to </a:t>
            </a:r>
            <a:r>
              <a:rPr lang="en-IN" sz="2000" dirty="0" smtClean="0">
                <a:solidFill>
                  <a:srgbClr val="FF0000"/>
                </a:solidFill>
              </a:rPr>
              <a:t>increased capillary permeability and bleeding.</a:t>
            </a:r>
          </a:p>
          <a:p>
            <a:pPr lvl="0"/>
            <a:r>
              <a:rPr lang="en-IN" sz="2000" dirty="0" smtClean="0"/>
              <a:t>Defective enzyme and protein synthesis result in </a:t>
            </a:r>
            <a:r>
              <a:rPr lang="en-IN" sz="2000" dirty="0" smtClean="0">
                <a:solidFill>
                  <a:srgbClr val="FF0000"/>
                </a:solidFill>
              </a:rPr>
              <a:t>decreased </a:t>
            </a:r>
            <a:r>
              <a:rPr lang="en-IN" sz="2000" dirty="0" err="1" smtClean="0">
                <a:solidFill>
                  <a:srgbClr val="FF0000"/>
                </a:solidFill>
              </a:rPr>
              <a:t>prothrombin</a:t>
            </a:r>
            <a:r>
              <a:rPr lang="en-IN" sz="2000" dirty="0" smtClean="0">
                <a:solidFill>
                  <a:srgbClr val="FF0000"/>
                </a:solidFill>
              </a:rPr>
              <a:t> and other clotting factors synthesis in liver and decreased vitamin K activities. </a:t>
            </a:r>
            <a:r>
              <a:rPr lang="en-IN" sz="2000" dirty="0" smtClean="0">
                <a:solidFill>
                  <a:srgbClr val="0070C0"/>
                </a:solidFill>
              </a:rPr>
              <a:t>This action in combination with weak capillaries results in </a:t>
            </a:r>
            <a:r>
              <a:rPr lang="en-IN" sz="2000" dirty="0" smtClean="0">
                <a:solidFill>
                  <a:srgbClr val="FF0000"/>
                </a:solidFill>
              </a:rPr>
              <a:t>haemorrhagic phenomenon</a:t>
            </a:r>
            <a:r>
              <a:rPr lang="en-IN" sz="2000" dirty="0" smtClean="0"/>
              <a:t>.</a:t>
            </a:r>
          </a:p>
          <a:p>
            <a:endParaRPr lang="en-IN" sz="2000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IN" sz="2400" dirty="0" smtClean="0"/>
              <a:t>Defective enzyme may </a:t>
            </a:r>
            <a:r>
              <a:rPr lang="en-IN" sz="2400" dirty="0" smtClean="0">
                <a:solidFill>
                  <a:srgbClr val="FF0000"/>
                </a:solidFill>
              </a:rPr>
              <a:t>cause improper antibody formation and immunosuppressant</a:t>
            </a:r>
          </a:p>
          <a:p>
            <a:pPr lvl="0"/>
            <a:r>
              <a:rPr lang="en-IN" sz="2400" dirty="0" smtClean="0">
                <a:solidFill>
                  <a:srgbClr val="FF0000"/>
                </a:solidFill>
              </a:rPr>
              <a:t>Jaundice and decreased serum protein are synthesised by the liver</a:t>
            </a:r>
            <a:r>
              <a:rPr lang="en-IN" sz="2400" dirty="0" smtClean="0"/>
              <a:t>.</a:t>
            </a:r>
          </a:p>
          <a:p>
            <a:pPr lvl="0"/>
            <a:r>
              <a:rPr lang="en-IN" sz="2400" dirty="0" smtClean="0"/>
              <a:t>Binding of </a:t>
            </a:r>
            <a:r>
              <a:rPr lang="en-IN" sz="2400" dirty="0" err="1" smtClean="0"/>
              <a:t>epoxide</a:t>
            </a:r>
            <a:r>
              <a:rPr lang="en-IN" sz="2400" dirty="0" smtClean="0"/>
              <a:t> with DNA may lead to DNA breakage and chromosomal aberration.</a:t>
            </a:r>
          </a:p>
          <a:p>
            <a:endParaRPr lang="en-IN" sz="2400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smtClean="0"/>
              <a:t>Clinical </a:t>
            </a:r>
            <a:r>
              <a:rPr lang="en-IN" dirty="0" smtClean="0"/>
              <a:t>Sign and necropsy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IN" sz="2400" b="1" dirty="0" smtClean="0">
                <a:solidFill>
                  <a:srgbClr val="FF0000"/>
                </a:solidFill>
              </a:rPr>
              <a:t>Acute Toxicity</a:t>
            </a:r>
            <a:r>
              <a:rPr lang="en-IN" sz="2400" b="1" dirty="0" smtClean="0"/>
              <a:t>:</a:t>
            </a:r>
          </a:p>
          <a:p>
            <a:r>
              <a:rPr lang="en-IN" sz="2400" b="1" dirty="0" smtClean="0"/>
              <a:t> </a:t>
            </a:r>
            <a:r>
              <a:rPr lang="en-IN" sz="2400" dirty="0" smtClean="0"/>
              <a:t>In acute outbreaks, deaths occur after a short period of </a:t>
            </a:r>
            <a:r>
              <a:rPr lang="en-IN" sz="2400" dirty="0" err="1" smtClean="0"/>
              <a:t>inappetence</a:t>
            </a:r>
            <a:r>
              <a:rPr lang="en-IN" sz="2400" dirty="0" smtClean="0"/>
              <a:t>; other acute signs include </a:t>
            </a:r>
            <a:r>
              <a:rPr lang="en-IN" sz="2400" b="1" dirty="0" smtClean="0">
                <a:solidFill>
                  <a:srgbClr val="FF0000"/>
                </a:solidFill>
              </a:rPr>
              <a:t>weakness, anorexia, vomiting, </a:t>
            </a:r>
            <a:r>
              <a:rPr lang="en-IN" sz="2400" b="1" dirty="0" err="1" smtClean="0">
                <a:solidFill>
                  <a:srgbClr val="FF0000"/>
                </a:solidFill>
              </a:rPr>
              <a:t>depression,dyspnoea</a:t>
            </a:r>
            <a:r>
              <a:rPr lang="en-IN" sz="2400" b="1" dirty="0" smtClean="0">
                <a:solidFill>
                  <a:srgbClr val="FF0000"/>
                </a:solidFill>
              </a:rPr>
              <a:t>, </a:t>
            </a:r>
            <a:r>
              <a:rPr lang="en-IN" sz="2400" b="1" dirty="0" err="1" smtClean="0">
                <a:solidFill>
                  <a:srgbClr val="FF0000"/>
                </a:solidFill>
              </a:rPr>
              <a:t>epistaxis</a:t>
            </a:r>
            <a:r>
              <a:rPr lang="en-IN" sz="2400" b="1" dirty="0" smtClean="0">
                <a:solidFill>
                  <a:srgbClr val="FF0000"/>
                </a:solidFill>
              </a:rPr>
              <a:t>, bloody faeces </a:t>
            </a:r>
            <a:r>
              <a:rPr lang="en-IN" sz="2400" b="1" dirty="0" err="1" smtClean="0">
                <a:solidFill>
                  <a:srgbClr val="FF0000"/>
                </a:solidFill>
              </a:rPr>
              <a:t>hemorrhage</a:t>
            </a:r>
            <a:r>
              <a:rPr lang="en-IN" sz="2400" b="1" dirty="0" smtClean="0">
                <a:solidFill>
                  <a:srgbClr val="FF0000"/>
                </a:solidFill>
              </a:rPr>
              <a:t>, and </a:t>
            </a:r>
            <a:r>
              <a:rPr lang="en-IN" sz="2400" b="1" dirty="0" err="1" smtClean="0">
                <a:solidFill>
                  <a:srgbClr val="FF0000"/>
                </a:solidFill>
              </a:rPr>
              <a:t>icterus</a:t>
            </a:r>
            <a:r>
              <a:rPr lang="en-IN" sz="2400" b="1" dirty="0" smtClean="0">
                <a:solidFill>
                  <a:srgbClr val="FF0000"/>
                </a:solidFill>
              </a:rPr>
              <a:t>, convulsion and death. </a:t>
            </a:r>
          </a:p>
          <a:p>
            <a:r>
              <a:rPr lang="en-IN" sz="2400" dirty="0" smtClean="0"/>
              <a:t>Clinical sign in birds may include anorexia, ruffled feather, ataxia, circling, </a:t>
            </a:r>
            <a:r>
              <a:rPr lang="en-IN" sz="2400" dirty="0" err="1" smtClean="0"/>
              <a:t>opisthtonus</a:t>
            </a:r>
            <a:r>
              <a:rPr lang="en-IN" sz="2400" dirty="0" smtClean="0"/>
              <a:t>, convulsions, </a:t>
            </a:r>
            <a:r>
              <a:rPr lang="en-IN" sz="2400" dirty="0" err="1" smtClean="0"/>
              <a:t>echymoses</a:t>
            </a:r>
            <a:r>
              <a:rPr lang="en-IN" sz="2400" dirty="0" smtClean="0"/>
              <a:t>, oedema and rapid death.</a:t>
            </a:r>
          </a:p>
          <a:p>
            <a:endParaRPr lang="en-IN" sz="2400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err="1" smtClean="0"/>
              <a:t>Subacute</a:t>
            </a:r>
            <a:r>
              <a:rPr lang="en-IN" dirty="0" smtClean="0"/>
              <a:t> Toxicity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IN" sz="2400" dirty="0" smtClean="0"/>
              <a:t>Are more usual, with </a:t>
            </a:r>
            <a:r>
              <a:rPr lang="en-IN" sz="2400" dirty="0" err="1" smtClean="0"/>
              <a:t>unthriftiness</a:t>
            </a:r>
            <a:r>
              <a:rPr lang="en-IN" sz="2400" dirty="0" smtClean="0"/>
              <a:t>, weakness, anorexia, reduced growth and </a:t>
            </a:r>
            <a:r>
              <a:rPr lang="en-IN" sz="2400" dirty="0" smtClean="0">
                <a:solidFill>
                  <a:srgbClr val="FF0000"/>
                </a:solidFill>
              </a:rPr>
              <a:t>feed efficiency, jaundice, </a:t>
            </a:r>
            <a:r>
              <a:rPr lang="en-IN" sz="2400" dirty="0" err="1" smtClean="0">
                <a:solidFill>
                  <a:srgbClr val="FF0000"/>
                </a:solidFill>
              </a:rPr>
              <a:t>hypoprothrombinnmia</a:t>
            </a:r>
            <a:r>
              <a:rPr lang="en-IN" sz="2400" dirty="0" smtClean="0">
                <a:solidFill>
                  <a:srgbClr val="FF0000"/>
                </a:solidFill>
              </a:rPr>
              <a:t>, haematomas and haemorrhagic enteritis (</a:t>
            </a:r>
            <a:r>
              <a:rPr lang="en-IN" sz="2400" dirty="0" err="1" smtClean="0">
                <a:solidFill>
                  <a:srgbClr val="FF0000"/>
                </a:solidFill>
              </a:rPr>
              <a:t>warfarin</a:t>
            </a:r>
            <a:r>
              <a:rPr lang="en-IN" sz="2400" dirty="0" smtClean="0">
                <a:solidFill>
                  <a:srgbClr val="FF0000"/>
                </a:solidFill>
              </a:rPr>
              <a:t> like condition) and occasional sudden deaths</a:t>
            </a:r>
            <a:r>
              <a:rPr lang="en-IN" sz="2400" dirty="0" smtClean="0"/>
              <a:t>.</a:t>
            </a:r>
          </a:p>
          <a:p>
            <a:endParaRPr lang="en-IN" sz="2400" dirty="0" smtClean="0"/>
          </a:p>
          <a:p>
            <a:r>
              <a:rPr lang="en-IN" sz="2400" dirty="0" smtClean="0"/>
              <a:t> In cattle, there </a:t>
            </a:r>
            <a:r>
              <a:rPr lang="en-IN" sz="2400" b="1" dirty="0" smtClean="0">
                <a:solidFill>
                  <a:srgbClr val="FF0000"/>
                </a:solidFill>
              </a:rPr>
              <a:t>may be blindness, moving in circle, ear twitching, teeth grinding, photosensitive dermatitis, ataxia etc.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smtClean="0"/>
              <a:t>Chronic disease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IN" sz="2400" dirty="0" smtClean="0"/>
              <a:t>Gradual reduction in feed efficiency, productivity and growth rate, rough hair coat, anaemia, enlarged abdomen and </a:t>
            </a:r>
            <a:r>
              <a:rPr lang="en-IN" sz="2400" b="1" dirty="0" smtClean="0">
                <a:solidFill>
                  <a:srgbClr val="FF0000"/>
                </a:solidFill>
              </a:rPr>
              <a:t>jaundice</a:t>
            </a:r>
            <a:r>
              <a:rPr lang="en-IN" sz="2400" dirty="0" smtClean="0"/>
              <a:t>. </a:t>
            </a:r>
          </a:p>
          <a:p>
            <a:endParaRPr lang="en-IN" sz="2400" dirty="0" smtClean="0"/>
          </a:p>
          <a:p>
            <a:endParaRPr lang="en-IN" sz="2400" dirty="0" smtClean="0"/>
          </a:p>
          <a:p>
            <a:endParaRPr lang="en-IN" sz="2400" dirty="0" smtClean="0"/>
          </a:p>
          <a:p>
            <a:r>
              <a:rPr lang="en-IN" sz="2400" dirty="0" smtClean="0"/>
              <a:t>Prolonged feeding of </a:t>
            </a:r>
            <a:r>
              <a:rPr lang="en-IN" sz="2400" dirty="0" smtClean="0">
                <a:solidFill>
                  <a:srgbClr val="FF0000"/>
                </a:solidFill>
              </a:rPr>
              <a:t>low concentrations of </a:t>
            </a:r>
            <a:r>
              <a:rPr lang="en-IN" sz="2400" dirty="0" err="1" smtClean="0">
                <a:solidFill>
                  <a:srgbClr val="FF0000"/>
                </a:solidFill>
              </a:rPr>
              <a:t>aflatoxins</a:t>
            </a:r>
            <a:r>
              <a:rPr lang="en-IN" sz="2400" dirty="0" smtClean="0">
                <a:solidFill>
                  <a:srgbClr val="FF0000"/>
                </a:solidFill>
              </a:rPr>
              <a:t> may result in diffuse liver fibrosis (cirrhosis) and, rarely, carcinoma of the bile ducts or liver.</a:t>
            </a:r>
            <a:endParaRPr lang="en-IN" sz="2400" dirty="0">
              <a:solidFill>
                <a:srgbClr val="FF0000"/>
              </a:solidFill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smtClean="0"/>
              <a:t>Laboratory Investigation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pPr algn="just"/>
            <a:r>
              <a:rPr lang="en-IN" sz="2400" dirty="0" smtClean="0"/>
              <a:t> Laboratory changes in most species are related </a:t>
            </a:r>
            <a:r>
              <a:rPr lang="en-IN" sz="2400" dirty="0" smtClean="0">
                <a:solidFill>
                  <a:srgbClr val="FF0000"/>
                </a:solidFill>
              </a:rPr>
              <a:t>to liver damage, </a:t>
            </a:r>
            <a:r>
              <a:rPr lang="en-IN" sz="2400" dirty="0" err="1" smtClean="0">
                <a:solidFill>
                  <a:srgbClr val="FF0000"/>
                </a:solidFill>
              </a:rPr>
              <a:t>coagulopathy</a:t>
            </a:r>
            <a:r>
              <a:rPr lang="en-IN" sz="2400" dirty="0" smtClean="0">
                <a:solidFill>
                  <a:srgbClr val="FF0000"/>
                </a:solidFill>
              </a:rPr>
              <a:t>, and impaired protein synthesis.</a:t>
            </a:r>
          </a:p>
          <a:p>
            <a:pPr algn="just"/>
            <a:endParaRPr lang="en-IN" sz="2400" dirty="0" smtClean="0"/>
          </a:p>
          <a:p>
            <a:pPr algn="just"/>
            <a:r>
              <a:rPr lang="en-IN" sz="2400" dirty="0" smtClean="0"/>
              <a:t> Specific laboratory changes include increased </a:t>
            </a:r>
            <a:r>
              <a:rPr lang="en-IN" sz="2400" dirty="0" smtClean="0">
                <a:solidFill>
                  <a:srgbClr val="FF0000"/>
                </a:solidFill>
              </a:rPr>
              <a:t>AST, ALT, and alkaline phosphatase; </a:t>
            </a:r>
            <a:r>
              <a:rPr lang="en-IN" sz="2400" dirty="0" err="1" smtClean="0">
                <a:solidFill>
                  <a:srgbClr val="FF0000"/>
                </a:solidFill>
              </a:rPr>
              <a:t>hypothrombinemia</a:t>
            </a:r>
            <a:r>
              <a:rPr lang="en-IN" sz="2400" dirty="0" smtClean="0">
                <a:solidFill>
                  <a:srgbClr val="FF0000"/>
                </a:solidFill>
              </a:rPr>
              <a:t>, prolonged prothrombin and activated partial thromboplastin times, hyperbilirubinemia, </a:t>
            </a:r>
            <a:r>
              <a:rPr lang="en-IN" sz="2400" dirty="0" err="1" smtClean="0">
                <a:solidFill>
                  <a:srgbClr val="FF0000"/>
                </a:solidFill>
              </a:rPr>
              <a:t>hypocholesterolemia</a:t>
            </a:r>
            <a:r>
              <a:rPr lang="en-IN" sz="2400" dirty="0" smtClean="0">
                <a:solidFill>
                  <a:srgbClr val="FF0000"/>
                </a:solidFill>
              </a:rPr>
              <a:t>, hypoalbuminemia</a:t>
            </a:r>
            <a:r>
              <a:rPr lang="en-IN" sz="2400" dirty="0" smtClean="0"/>
              <a:t>, and</a:t>
            </a:r>
          </a:p>
          <a:p>
            <a:pPr algn="just">
              <a:buNone/>
            </a:pPr>
            <a:r>
              <a:rPr lang="en-IN" sz="2400" dirty="0" smtClean="0"/>
              <a:t> </a:t>
            </a:r>
          </a:p>
          <a:p>
            <a:pPr algn="just"/>
            <a:r>
              <a:rPr lang="en-IN" sz="2400" dirty="0" smtClean="0"/>
              <a:t>Variable thrombocytopenia, elevated BUN, suppressed cell mediated and </a:t>
            </a:r>
            <a:r>
              <a:rPr lang="en-IN" sz="2400" dirty="0" err="1" smtClean="0"/>
              <a:t>humoral</a:t>
            </a:r>
            <a:r>
              <a:rPr lang="en-IN" sz="2400" dirty="0" smtClean="0"/>
              <a:t> immune response. Determination of </a:t>
            </a:r>
            <a:r>
              <a:rPr lang="en-IN" sz="2400" dirty="0" err="1" smtClean="0"/>
              <a:t>aflatoxin</a:t>
            </a:r>
            <a:r>
              <a:rPr lang="en-IN" sz="2400" dirty="0" smtClean="0"/>
              <a:t> in milk, meat and egg and metabolite in urine.</a:t>
            </a:r>
            <a:endParaRPr lang="en-IN" sz="2400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dirty="0" smtClean="0"/>
              <a:t>Treatment</a:t>
            </a:r>
            <a:br>
              <a:rPr lang="en-IN" dirty="0" smtClean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fontScale="92500" lnSpcReduction="20000"/>
          </a:bodyPr>
          <a:lstStyle/>
          <a:p>
            <a:pPr lvl="0"/>
            <a:r>
              <a:rPr lang="en-IN" dirty="0" smtClean="0"/>
              <a:t>Withdrawal of contaminated feed at once.</a:t>
            </a:r>
          </a:p>
          <a:p>
            <a:pPr lvl="0"/>
            <a:r>
              <a:rPr lang="en-IN" dirty="0" smtClean="0"/>
              <a:t>Low fat and high protein diet</a:t>
            </a:r>
          </a:p>
          <a:p>
            <a:pPr lvl="0"/>
            <a:r>
              <a:rPr lang="en-IN" dirty="0" smtClean="0"/>
              <a:t>Multivitamins, Se and Vitamin E</a:t>
            </a:r>
          </a:p>
          <a:p>
            <a:pPr lvl="0"/>
            <a:r>
              <a:rPr lang="en-IN" dirty="0" smtClean="0"/>
              <a:t>Anabolic steroid </a:t>
            </a:r>
            <a:r>
              <a:rPr lang="en-IN" dirty="0" err="1" smtClean="0"/>
              <a:t>stanozolol</a:t>
            </a:r>
            <a:r>
              <a:rPr lang="en-IN" dirty="0" smtClean="0"/>
              <a:t> @ 2mg/kg </a:t>
            </a:r>
            <a:r>
              <a:rPr lang="en-IN" dirty="0" err="1" smtClean="0"/>
              <a:t>i</a:t>
            </a:r>
            <a:r>
              <a:rPr lang="en-IN" dirty="0" smtClean="0"/>
              <a:t>/m at 4-5 day intervals.</a:t>
            </a:r>
          </a:p>
          <a:p>
            <a:pPr lvl="0"/>
            <a:r>
              <a:rPr lang="en-IN" dirty="0" smtClean="0"/>
              <a:t>Activated charcoal @ 6.5 mg/kg </a:t>
            </a:r>
            <a:r>
              <a:rPr lang="en-IN" dirty="0" err="1" smtClean="0"/>
              <a:t>intraruminally</a:t>
            </a:r>
            <a:r>
              <a:rPr lang="en-IN" dirty="0" smtClean="0"/>
              <a:t> as 30% W/V slurry in phosphate buffer of pH 7</a:t>
            </a:r>
          </a:p>
          <a:p>
            <a:pPr lvl="0"/>
            <a:r>
              <a:rPr lang="en-IN" dirty="0" smtClean="0"/>
              <a:t>I/V 5% dextrose </a:t>
            </a:r>
          </a:p>
          <a:p>
            <a:r>
              <a:rPr lang="en-IN" dirty="0" err="1" smtClean="0"/>
              <a:t>Hepatotonic</a:t>
            </a:r>
            <a:endParaRPr lang="en-IN" dirty="0" smtClean="0"/>
          </a:p>
          <a:p>
            <a:r>
              <a:rPr lang="en-IN" b="1" u="sng" dirty="0">
                <a:solidFill>
                  <a:srgbClr val="FF0000"/>
                </a:solidFill>
              </a:rPr>
              <a:t>Prevention:  Hydrated sodium calcium </a:t>
            </a:r>
            <a:r>
              <a:rPr lang="en-IN" b="1" u="sng" dirty="0" err="1">
                <a:solidFill>
                  <a:srgbClr val="FF0000"/>
                </a:solidFill>
              </a:rPr>
              <a:t>aluminosilicate</a:t>
            </a:r>
            <a:r>
              <a:rPr lang="en-IN" b="1" u="sng" dirty="0">
                <a:solidFill>
                  <a:srgbClr val="FF0000"/>
                </a:solidFill>
              </a:rPr>
              <a:t> in feed at 0.5%( adsorb the toxin)</a:t>
            </a:r>
            <a:endParaRPr lang="en-US" u="sng" dirty="0">
              <a:solidFill>
                <a:srgbClr val="FF0000"/>
              </a:solidFill>
            </a:endParaRPr>
          </a:p>
          <a:p>
            <a:endParaRPr lang="en-IN" sz="2400" u="sng" dirty="0">
              <a:solidFill>
                <a:srgbClr val="FF0000"/>
              </a:solidFill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IN" sz="7200" b="1" dirty="0" smtClean="0">
                <a:solidFill>
                  <a:srgbClr val="FF0000"/>
                </a:solidFill>
              </a:rPr>
              <a:t>Thank You</a:t>
            </a:r>
            <a:endParaRPr lang="en-IN" sz="7200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3835</TotalTime>
  <Words>983</Words>
  <Application>Microsoft Office PowerPoint</Application>
  <PresentationFormat>On-screen Show (4:3)</PresentationFormat>
  <Paragraphs>85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16</vt:i4>
      </vt:variant>
    </vt:vector>
  </HeadingPairs>
  <TitlesOfParts>
    <vt:vector size="25" baseType="lpstr">
      <vt:lpstr>Arial</vt:lpstr>
      <vt:lpstr>Calibri</vt:lpstr>
      <vt:lpstr>Calibri Light</vt:lpstr>
      <vt:lpstr>Comic Sans MS</vt:lpstr>
      <vt:lpstr>Tw Cen MT</vt:lpstr>
      <vt:lpstr>Wingdings</vt:lpstr>
      <vt:lpstr>Wingdings 2</vt:lpstr>
      <vt:lpstr>Median</vt:lpstr>
      <vt:lpstr>Office Theme</vt:lpstr>
      <vt:lpstr>Unit III Lecture 2: Mycotoxins - Aflatoxins </vt:lpstr>
      <vt:lpstr>DEFINITION</vt:lpstr>
      <vt:lpstr>AFLATOXINS (Aflatoxicosis)</vt:lpstr>
      <vt:lpstr>PowerPoint Presentation</vt:lpstr>
      <vt:lpstr>PowerPoint Presentation</vt:lpstr>
      <vt:lpstr>Toxicokinetics</vt:lpstr>
      <vt:lpstr>Mechanism of action</vt:lpstr>
      <vt:lpstr>PowerPoint Presentation</vt:lpstr>
      <vt:lpstr>PowerPoint Presentation</vt:lpstr>
      <vt:lpstr>PowerPoint Presentation</vt:lpstr>
      <vt:lpstr>Clinical Sign and necropsy</vt:lpstr>
      <vt:lpstr>Subacute Toxicity</vt:lpstr>
      <vt:lpstr>Chronic disease</vt:lpstr>
      <vt:lpstr>Laboratory Investigation</vt:lpstr>
      <vt:lpstr>Treatment 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FLATOXINS(Aflatoxicosis)</dc:title>
  <dc:creator>rrkvet</dc:creator>
  <cp:lastModifiedBy>Dr. Nirbhay Kumar</cp:lastModifiedBy>
  <cp:revision>27</cp:revision>
  <dcterms:created xsi:type="dcterms:W3CDTF">2006-08-16T00:00:00Z</dcterms:created>
  <dcterms:modified xsi:type="dcterms:W3CDTF">2020-05-25T18:49:44Z</dcterms:modified>
</cp:coreProperties>
</file>