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292" r:id="rId2"/>
    <p:sldId id="321" r:id="rId3"/>
    <p:sldId id="332" r:id="rId4"/>
    <p:sldId id="333" r:id="rId5"/>
    <p:sldId id="329" r:id="rId6"/>
    <p:sldId id="334" r:id="rId7"/>
    <p:sldId id="335" r:id="rId8"/>
    <p:sldId id="336" r:id="rId9"/>
    <p:sldId id="323" r:id="rId10"/>
    <p:sldId id="330" r:id="rId11"/>
    <p:sldId id="331" r:id="rId12"/>
    <p:sldId id="326" r:id="rId13"/>
    <p:sldId id="327" r:id="rId14"/>
    <p:sldId id="337" r:id="rId15"/>
    <p:sldId id="338" r:id="rId16"/>
    <p:sldId id="339" r:id="rId17"/>
    <p:sldId id="340" r:id="rId18"/>
    <p:sldId id="342" r:id="rId19"/>
    <p:sldId id="346" r:id="rId20"/>
    <p:sldId id="347" r:id="rId21"/>
    <p:sldId id="343" r:id="rId22"/>
    <p:sldId id="344" r:id="rId23"/>
    <p:sldId id="345" r:id="rId24"/>
    <p:sldId id="34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684F9D-FC5D-4D20-976E-75B39BAC94B5}" type="datetimeFigureOut">
              <a:rPr lang="en-IN" smtClean="0"/>
              <a:pPr/>
              <a:t>26-05-2020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A20BA4-0F36-4E07-B438-B5E7A03B7CB6}"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spcBef>
                <a:spcPct val="0"/>
              </a:spcBef>
            </a:pPr>
            <a:endParaRPr lang="en-GB" altLang="en-US" smtClean="0"/>
          </a:p>
        </p:txBody>
      </p:sp>
      <p:sp>
        <p:nvSpPr>
          <p:cNvPr id="24580" name="Slide Number Placeholder 3"/>
          <p:cNvSpPr>
            <a:spLocks noGrp="1"/>
          </p:cNvSpPr>
          <p:nvPr>
            <p:ph type="sldNum" sz="quarter" idx="5"/>
          </p:nvPr>
        </p:nvSpPr>
        <p:spPr>
          <a:noFill/>
        </p:spPr>
        <p:txBody>
          <a:bodyPr/>
          <a:lstStyle/>
          <a:p>
            <a:fld id="{D418F98A-D153-4DBB-B62B-AFFD412FCCC2}" type="slidenum">
              <a:rPr lang="en-GB" altLang="en-US">
                <a:latin typeface="Calibri" pitchFamily="34" charset="0"/>
              </a:rPr>
              <a:pPr/>
              <a:t>2</a:t>
            </a:fld>
            <a:endParaRPr lang="en-GB"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a:spcBef>
                <a:spcPct val="0"/>
              </a:spcBef>
            </a:pPr>
            <a:endParaRPr lang="en-GB" altLang="en-US" smtClean="0"/>
          </a:p>
        </p:txBody>
      </p:sp>
      <p:sp>
        <p:nvSpPr>
          <p:cNvPr id="38916" name="Slide Number Placeholder 3"/>
          <p:cNvSpPr>
            <a:spLocks noGrp="1"/>
          </p:cNvSpPr>
          <p:nvPr>
            <p:ph type="sldNum" sz="quarter" idx="5"/>
          </p:nvPr>
        </p:nvSpPr>
        <p:spPr>
          <a:noFill/>
        </p:spPr>
        <p:txBody>
          <a:bodyPr/>
          <a:lstStyle/>
          <a:p>
            <a:fld id="{761EB7A7-10A0-4F46-ABF6-FD20647C9275}" type="slidenum">
              <a:rPr lang="en-GB" altLang="en-US">
                <a:latin typeface="Calibri" pitchFamily="34" charset="0"/>
              </a:rPr>
              <a:pPr/>
              <a:t>3</a:t>
            </a:fld>
            <a:endParaRPr lang="en-GB"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spcBef>
                <a:spcPct val="0"/>
              </a:spcBef>
            </a:pPr>
            <a:endParaRPr lang="en-GB" altLang="en-US" smtClean="0"/>
          </a:p>
        </p:txBody>
      </p:sp>
      <p:sp>
        <p:nvSpPr>
          <p:cNvPr id="24580" name="Slide Number Placeholder 3"/>
          <p:cNvSpPr>
            <a:spLocks noGrp="1"/>
          </p:cNvSpPr>
          <p:nvPr>
            <p:ph type="sldNum" sz="quarter" idx="5"/>
          </p:nvPr>
        </p:nvSpPr>
        <p:spPr>
          <a:noFill/>
        </p:spPr>
        <p:txBody>
          <a:bodyPr/>
          <a:lstStyle/>
          <a:p>
            <a:fld id="{D418F98A-D153-4DBB-B62B-AFFD412FCCC2}" type="slidenum">
              <a:rPr lang="en-GB" altLang="en-US">
                <a:latin typeface="Calibri" pitchFamily="34" charset="0"/>
              </a:rPr>
              <a:pPr/>
              <a:t>4</a:t>
            </a:fld>
            <a:endParaRPr lang="en-GB"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spcBef>
                <a:spcPct val="0"/>
              </a:spcBef>
            </a:pPr>
            <a:endParaRPr lang="en-GB" altLang="en-US" smtClean="0"/>
          </a:p>
        </p:txBody>
      </p:sp>
      <p:sp>
        <p:nvSpPr>
          <p:cNvPr id="24580" name="Slide Number Placeholder 3"/>
          <p:cNvSpPr>
            <a:spLocks noGrp="1"/>
          </p:cNvSpPr>
          <p:nvPr>
            <p:ph type="sldNum" sz="quarter" idx="5"/>
          </p:nvPr>
        </p:nvSpPr>
        <p:spPr>
          <a:noFill/>
        </p:spPr>
        <p:txBody>
          <a:bodyPr/>
          <a:lstStyle/>
          <a:p>
            <a:fld id="{D418F98A-D153-4DBB-B62B-AFFD412FCCC2}" type="slidenum">
              <a:rPr lang="en-GB" altLang="en-US">
                <a:latin typeface="Calibri" pitchFamily="34" charset="0"/>
              </a:rPr>
              <a:pPr/>
              <a:t>5</a:t>
            </a:fld>
            <a:endParaRPr lang="en-GB"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a:spcBef>
                <a:spcPct val="0"/>
              </a:spcBef>
            </a:pPr>
            <a:endParaRPr lang="en-GB" altLang="en-US" smtClean="0"/>
          </a:p>
        </p:txBody>
      </p:sp>
      <p:sp>
        <p:nvSpPr>
          <p:cNvPr id="28676" name="Slide Number Placeholder 3"/>
          <p:cNvSpPr>
            <a:spLocks noGrp="1"/>
          </p:cNvSpPr>
          <p:nvPr>
            <p:ph type="sldNum" sz="quarter" idx="5"/>
          </p:nvPr>
        </p:nvSpPr>
        <p:spPr>
          <a:noFill/>
        </p:spPr>
        <p:txBody>
          <a:bodyPr/>
          <a:lstStyle/>
          <a:p>
            <a:fld id="{5BCAC876-BE21-41EE-96F2-9D19F612A413}" type="slidenum">
              <a:rPr lang="en-GB" altLang="en-US">
                <a:latin typeface="Calibri" pitchFamily="34" charset="0"/>
              </a:rPr>
              <a:pPr/>
              <a:t>9</a:t>
            </a:fld>
            <a:endParaRPr lang="en-GB" alt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spcBef>
                <a:spcPct val="0"/>
              </a:spcBef>
            </a:pPr>
            <a:endParaRPr lang="en-GB" altLang="en-US" smtClean="0"/>
          </a:p>
        </p:txBody>
      </p:sp>
      <p:sp>
        <p:nvSpPr>
          <p:cNvPr id="24580" name="Slide Number Placeholder 3"/>
          <p:cNvSpPr>
            <a:spLocks noGrp="1"/>
          </p:cNvSpPr>
          <p:nvPr>
            <p:ph type="sldNum" sz="quarter" idx="5"/>
          </p:nvPr>
        </p:nvSpPr>
        <p:spPr>
          <a:noFill/>
        </p:spPr>
        <p:txBody>
          <a:bodyPr/>
          <a:lstStyle/>
          <a:p>
            <a:fld id="{D418F98A-D153-4DBB-B62B-AFFD412FCCC2}" type="slidenum">
              <a:rPr lang="en-GB" altLang="en-US">
                <a:latin typeface="Calibri" pitchFamily="34" charset="0"/>
              </a:rPr>
              <a:pPr/>
              <a:t>10</a:t>
            </a:fld>
            <a:endParaRPr lang="en-GB" alt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spcBef>
                <a:spcPct val="0"/>
              </a:spcBef>
            </a:pPr>
            <a:endParaRPr lang="en-GB" altLang="en-US" smtClean="0"/>
          </a:p>
        </p:txBody>
      </p:sp>
      <p:sp>
        <p:nvSpPr>
          <p:cNvPr id="24580" name="Slide Number Placeholder 3"/>
          <p:cNvSpPr>
            <a:spLocks noGrp="1"/>
          </p:cNvSpPr>
          <p:nvPr>
            <p:ph type="sldNum" sz="quarter" idx="5"/>
          </p:nvPr>
        </p:nvSpPr>
        <p:spPr>
          <a:noFill/>
        </p:spPr>
        <p:txBody>
          <a:bodyPr/>
          <a:lstStyle/>
          <a:p>
            <a:fld id="{D418F98A-D153-4DBB-B62B-AFFD412FCCC2}" type="slidenum">
              <a:rPr lang="en-GB" altLang="en-US">
                <a:latin typeface="Calibri" pitchFamily="34" charset="0"/>
              </a:rPr>
              <a:pPr/>
              <a:t>11</a:t>
            </a:fld>
            <a:endParaRPr lang="en-GB" alt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5E810D2-A8DA-4AA0-8044-62ABEC68A2F8}" type="slidenum">
              <a:rPr lang="en-GB" altLang="en-US"/>
              <a:pPr/>
              <a:t>12</a:t>
            </a:fld>
            <a:endParaRPr lang="en-GB"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889000" y="4716463"/>
            <a:ext cx="4891088" cy="4467225"/>
          </a:xfrm>
          <a:noFill/>
          <a:ln/>
        </p:spPr>
        <p:txBody>
          <a:bodyPr/>
          <a:lstStyle/>
          <a:p>
            <a:pPr eaLnBrk="1" hangingPunct="1"/>
            <a:r>
              <a:rPr lang="en-GB" altLang="en-GB" dirty="0" smtClean="0"/>
              <a:t>Insulin resistance is a characteristic feature of both obesity and diabetes - there are fewer insulin receptors as well as there being faults potentially with the receptors so the body is not able to respond adequately </a:t>
            </a:r>
          </a:p>
          <a:p>
            <a:pPr eaLnBrk="1" hangingPunct="1"/>
            <a:endParaRPr lang="en-GB" altLang="en-GB" dirty="0" smtClean="0"/>
          </a:p>
          <a:p>
            <a:pPr eaLnBrk="1" hangingPunct="1"/>
            <a:r>
              <a:rPr lang="en-GB" altLang="en-GB" dirty="0" smtClean="0"/>
              <a:t>Insulin resistance is thought to be caused by both genetic factors and lifestyle. Modern lifestyles with rich diets and little exercise have been linked to insulin resistance and Type 2 diabetes. An increase in body weight can trigger insulin resistance in people who are genetically prone to the condition. More than 25 % of people worldwide are estimated to be insulin resistant, although this does not mean that they have diabetes.</a:t>
            </a:r>
          </a:p>
          <a:p>
            <a:pPr eaLnBrk="1" hangingPunct="1"/>
            <a:r>
              <a:rPr lang="en-GB" altLang="en-GB" dirty="0" smtClean="0"/>
              <a:t>Insulin resistance is also linked to other conditions, such as high blood pressure and cholesterol problems, which can lead to heart and circulation problems. This may be why people with Type 2 diabetes are more likely to suffer from heart disease or stroke. In fact, heart disease is the most common cause of death amongst people with Type 2 diabetes.</a:t>
            </a:r>
          </a:p>
          <a:p>
            <a:pPr eaLnBrk="1" hangingPunct="1"/>
            <a:r>
              <a:rPr lang="en-GB" altLang="en-GB" dirty="0" smtClean="0"/>
              <a:t>Syndrome X is a cluster of features such as glucose intolerance, obesity, hypertension, accelerated </a:t>
            </a:r>
            <a:r>
              <a:rPr lang="en-GB" altLang="en-GB" dirty="0" err="1" smtClean="0"/>
              <a:t>atherosclerosis,low</a:t>
            </a:r>
            <a:r>
              <a:rPr lang="en-GB" altLang="en-GB" dirty="0" smtClean="0"/>
              <a:t> HDL and high triglycerides and VLDL. Other abnormalities are increased clotting due to increased levels of fibrinogen.</a:t>
            </a:r>
          </a:p>
          <a:p>
            <a:pPr eaLnBrk="1" hangingPunct="1"/>
            <a:endParaRPr lang="en-GB" altLang="en-GB" dirty="0" smtClean="0"/>
          </a:p>
          <a:p>
            <a:pPr eaLnBrk="1" hangingPunct="1"/>
            <a:r>
              <a:rPr lang="en-GB" altLang="en-GB" dirty="0" smtClean="0"/>
              <a:t/>
            </a:r>
            <a:br>
              <a:rPr lang="en-GB" altLang="en-GB" dirty="0" smtClean="0"/>
            </a:br>
            <a:endParaRPr lang="en-GB" altLang="en-GB" dirty="0" smtClean="0"/>
          </a:p>
          <a:p>
            <a:pPr eaLnBrk="1" hangingPunct="1"/>
            <a:endParaRPr lang="en-GB"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a:spcBef>
                <a:spcPct val="0"/>
              </a:spcBef>
            </a:pPr>
            <a:endParaRPr lang="en-GB" altLang="en-US" dirty="0" smtClean="0"/>
          </a:p>
        </p:txBody>
      </p:sp>
      <p:sp>
        <p:nvSpPr>
          <p:cNvPr id="36868" name="Slide Number Placeholder 3"/>
          <p:cNvSpPr>
            <a:spLocks noGrp="1"/>
          </p:cNvSpPr>
          <p:nvPr>
            <p:ph type="sldNum" sz="quarter" idx="5"/>
          </p:nvPr>
        </p:nvSpPr>
        <p:spPr>
          <a:noFill/>
        </p:spPr>
        <p:txBody>
          <a:bodyPr/>
          <a:lstStyle/>
          <a:p>
            <a:fld id="{EAC1B00D-96D0-4910-A8C4-C97F7BF1BA5B}" type="slidenum">
              <a:rPr lang="en-GB" altLang="en-US">
                <a:latin typeface="Calibri" pitchFamily="34" charset="0"/>
              </a:rPr>
              <a:pPr/>
              <a:t>13</a:t>
            </a:fld>
            <a:endParaRPr lang="en-GB"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D74E0A-915A-4469-AEB1-F878E9DE6CE6}"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D74E0A-915A-4469-AEB1-F878E9DE6CE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AD74E0A-915A-4469-AEB1-F878E9DE6CE6}"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FAD74E0A-915A-4469-AEB1-F878E9DE6CE6}"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D74E0A-915A-4469-AEB1-F878E9DE6CE6}"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6D6E9BF-A6AD-48FF-AFE2-C3735032FA22}" type="datetimeFigureOut">
              <a:rPr lang="en-IN" smtClean="0"/>
              <a:pPr/>
              <a:t>26-05-2020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D74E0A-915A-4469-AEB1-F878E9DE6CE6}"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AD74E0A-915A-4469-AEB1-F878E9DE6CE6}"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FAD74E0A-915A-4469-AEB1-F878E9DE6CE6}" type="slidenum">
              <a:rPr lang="en-IN" smtClean="0"/>
              <a:pPr/>
              <a:t>‹#›</a:t>
            </a:fld>
            <a:endParaRPr lang="en-I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AD74E0A-915A-4469-AEB1-F878E9DE6CE6}" type="slidenum">
              <a:rPr lang="en-IN" smtClean="0"/>
              <a:pPr/>
              <a:t>‹#›</a:t>
            </a:fld>
            <a:endParaRPr lang="en-I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AD74E0A-915A-4469-AEB1-F878E9DE6CE6}"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6D6E9BF-A6AD-48FF-AFE2-C3735032FA22}" type="datetimeFigureOut">
              <a:rPr lang="en-IN" smtClean="0"/>
              <a:pPr/>
              <a:t>26-05-2020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AD74E0A-915A-4469-AEB1-F878E9DE6CE6}"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6D6E9BF-A6AD-48FF-AFE2-C3735032FA22}" type="datetimeFigureOut">
              <a:rPr lang="en-IN" smtClean="0"/>
              <a:pPr/>
              <a:t>26-05-2020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6D6E9BF-A6AD-48FF-AFE2-C3735032FA22}" type="datetimeFigureOut">
              <a:rPr lang="en-IN" smtClean="0"/>
              <a:pPr/>
              <a:t>26-05-2020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AD74E0A-915A-4469-AEB1-F878E9DE6CE6}"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2667000"/>
            <a:ext cx="8001000" cy="2590800"/>
          </a:xfrm>
        </p:spPr>
        <p:txBody>
          <a:bodyPr>
            <a:normAutofit/>
          </a:bodyPr>
          <a:lstStyle/>
          <a:p>
            <a:pPr algn="ctr">
              <a:buNone/>
            </a:pPr>
            <a:r>
              <a:rPr lang="en-US" sz="4400" b="1" dirty="0" smtClean="0"/>
              <a:t>UNIT-III</a:t>
            </a:r>
          </a:p>
          <a:p>
            <a:pPr algn="ctr">
              <a:buNone/>
            </a:pPr>
            <a:endParaRPr lang="en-US" sz="4400" b="1" dirty="0" smtClean="0"/>
          </a:p>
          <a:p>
            <a:pPr algn="ctr">
              <a:buNone/>
            </a:pPr>
            <a:r>
              <a:rPr lang="en-US" sz="4400" b="1" dirty="0" smtClean="0"/>
              <a:t>Diabetes Mellitus</a:t>
            </a:r>
            <a:endParaRPr lang="en-IN" sz="4400" dirty="0" smtClean="0">
              <a:solidFill>
                <a:srgbClr val="000099"/>
              </a:solidFill>
            </a:endParaRPr>
          </a:p>
        </p:txBody>
      </p:sp>
      <p:sp>
        <p:nvSpPr>
          <p:cNvPr id="5" name="Title 4"/>
          <p:cNvSpPr>
            <a:spLocks noGrp="1"/>
          </p:cNvSpPr>
          <p:nvPr>
            <p:ph type="title"/>
          </p:nvPr>
        </p:nvSpPr>
        <p:spPr/>
        <p:txBody>
          <a:bodyPr>
            <a:noAutofit/>
          </a:bodyPr>
          <a:lstStyle/>
          <a:p>
            <a:r>
              <a:rPr lang="en-US" sz="4400" b="1" dirty="0" smtClean="0">
                <a:solidFill>
                  <a:schemeClr val="tx1"/>
                </a:solidFill>
              </a:rPr>
              <a:t>Biochemistry</a:t>
            </a:r>
            <a:endParaRPr lang="en-US" sz="4400" b="1" dirty="0">
              <a:solidFill>
                <a:schemeClr val="tx1"/>
              </a:solidFill>
            </a:endParaRPr>
          </a:p>
        </p:txBody>
      </p:sp>
    </p:spTree>
    <p:extLst>
      <p:ext uri="{BB962C8B-B14F-4D97-AF65-F5344CB8AC3E}">
        <p14:creationId xmlns:p14="http://schemas.microsoft.com/office/powerpoint/2010/main" xmlns="" val="7485703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28600" y="1524000"/>
            <a:ext cx="8686800" cy="5105400"/>
          </a:xfrm>
        </p:spPr>
        <p:txBody>
          <a:bodyPr>
            <a:normAutofit fontScale="77500" lnSpcReduction="20000"/>
          </a:bodyPr>
          <a:lstStyle/>
          <a:p>
            <a:pPr algn="just">
              <a:lnSpc>
                <a:spcPct val="120000"/>
              </a:lnSpc>
              <a:spcBef>
                <a:spcPts val="600"/>
              </a:spcBef>
              <a:spcAft>
                <a:spcPts val="600"/>
              </a:spcAft>
              <a:buClrTx/>
              <a:buSzPct val="100000"/>
            </a:pPr>
            <a:r>
              <a:rPr lang="en-GB" sz="3300" dirty="0" smtClean="0">
                <a:latin typeface="Times New Roman" pitchFamily="18" charset="0"/>
                <a:cs typeface="Times New Roman" pitchFamily="18" charset="0"/>
              </a:rPr>
              <a:t>Was previously called insulin-dependent diabetes mellitus (IDDM) or juvenile-onset diabetes</a:t>
            </a:r>
          </a:p>
          <a:p>
            <a:pPr algn="just">
              <a:lnSpc>
                <a:spcPct val="120000"/>
              </a:lnSpc>
              <a:spcBef>
                <a:spcPts val="600"/>
              </a:spcBef>
              <a:spcAft>
                <a:spcPts val="600"/>
              </a:spcAft>
              <a:buClrTx/>
              <a:buSzPct val="100000"/>
            </a:pPr>
            <a:r>
              <a:rPr lang="en-GB" sz="3300" dirty="0" smtClean="0">
                <a:latin typeface="Times New Roman" pitchFamily="18" charset="0"/>
                <a:cs typeface="Times New Roman" pitchFamily="18" charset="0"/>
              </a:rPr>
              <a:t>Type 1 diabetes develops when the body’s immune system destroys pancreatic beta cells, the only cells in the body that make the hormone insulin that regulates blood glucose</a:t>
            </a:r>
          </a:p>
          <a:p>
            <a:pPr algn="just">
              <a:lnSpc>
                <a:spcPct val="120000"/>
              </a:lnSpc>
              <a:spcBef>
                <a:spcPts val="600"/>
              </a:spcBef>
              <a:spcAft>
                <a:spcPts val="600"/>
              </a:spcAft>
              <a:buClrTx/>
              <a:buSzPct val="100000"/>
            </a:pPr>
            <a:r>
              <a:rPr lang="en-GB" sz="3300" dirty="0" smtClean="0">
                <a:latin typeface="Times New Roman" pitchFamily="18" charset="0"/>
                <a:cs typeface="Times New Roman" pitchFamily="18" charset="0"/>
              </a:rPr>
              <a:t>This form of diabetes usually strikes children and young adults, although disease onset can occur at any age </a:t>
            </a:r>
          </a:p>
          <a:p>
            <a:pPr algn="just">
              <a:lnSpc>
                <a:spcPct val="120000"/>
              </a:lnSpc>
              <a:spcBef>
                <a:spcPts val="600"/>
              </a:spcBef>
              <a:spcAft>
                <a:spcPts val="600"/>
              </a:spcAft>
              <a:buClrTx/>
              <a:buSzPct val="100000"/>
            </a:pPr>
            <a:r>
              <a:rPr lang="en-GB" sz="3300" dirty="0" smtClean="0">
                <a:latin typeface="Times New Roman" pitchFamily="18" charset="0"/>
                <a:cs typeface="Times New Roman" pitchFamily="18" charset="0"/>
              </a:rPr>
              <a:t>Type 1 diabetes may account for 5% to 10% of all diagnosed cases of diabetes</a:t>
            </a:r>
          </a:p>
          <a:p>
            <a:pPr algn="just">
              <a:lnSpc>
                <a:spcPct val="120000"/>
              </a:lnSpc>
              <a:spcBef>
                <a:spcPts val="600"/>
              </a:spcBef>
              <a:spcAft>
                <a:spcPts val="600"/>
              </a:spcAft>
              <a:buClrTx/>
              <a:buSzPct val="100000"/>
            </a:pPr>
            <a:r>
              <a:rPr lang="en-GB" sz="3300" dirty="0" smtClean="0">
                <a:latin typeface="Times New Roman" pitchFamily="18" charset="0"/>
                <a:cs typeface="Times New Roman" pitchFamily="18" charset="0"/>
              </a:rPr>
              <a:t>Type 1 diabetes is common is dog</a:t>
            </a:r>
          </a:p>
          <a:p>
            <a:pPr marL="365125" indent="-255588" algn="just">
              <a:buNone/>
            </a:pPr>
            <a:endParaRPr lang="en-GB" dirty="0" smtClean="0">
              <a:latin typeface="Times New Roman" pitchFamily="18" charset="0"/>
              <a:cs typeface="Times New Roman" pitchFamily="18" charset="0"/>
            </a:endParaRPr>
          </a:p>
        </p:txBody>
      </p:sp>
      <p:sp>
        <p:nvSpPr>
          <p:cNvPr id="23555" name="Title 2"/>
          <p:cNvSpPr>
            <a:spLocks noGrp="1"/>
          </p:cNvSpPr>
          <p:nvPr>
            <p:ph type="title"/>
          </p:nvPr>
        </p:nvSpPr>
        <p:spPr/>
        <p:txBody>
          <a:bodyPr>
            <a:normAutofit fontScale="90000"/>
          </a:bodyPr>
          <a:lstStyle/>
          <a:p>
            <a:r>
              <a:rPr lang="en-GB" dirty="0" smtClean="0"/>
              <a:t/>
            </a:r>
            <a:br>
              <a:rPr lang="en-GB" dirty="0" smtClean="0"/>
            </a:br>
            <a:r>
              <a:rPr lang="en-GB" sz="4000" b="1" dirty="0" smtClean="0">
                <a:solidFill>
                  <a:schemeClr val="tx1"/>
                </a:solidFill>
              </a:rPr>
              <a:t> </a:t>
            </a:r>
            <a:r>
              <a:rPr lang="en-GB" sz="4000" b="1" dirty="0" smtClean="0">
                <a:solidFill>
                  <a:schemeClr val="tx1"/>
                </a:solidFill>
                <a:latin typeface="Times New Roman" pitchFamily="18" charset="0"/>
                <a:cs typeface="Times New Roman" pitchFamily="18" charset="0"/>
              </a:rPr>
              <a:t>Type I diabetes </a:t>
            </a:r>
            <a:endParaRPr lang="en-GB" sz="4000" b="1" dirty="0" smtClean="0">
              <a:solidFill>
                <a:schemeClr val="tx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28600" y="1524000"/>
            <a:ext cx="8686800" cy="5105400"/>
          </a:xfrm>
        </p:spPr>
        <p:txBody>
          <a:bodyPr>
            <a:normAutofit fontScale="77500" lnSpcReduction="20000"/>
          </a:bodyPr>
          <a:lstStyle/>
          <a:p>
            <a:pPr algn="just">
              <a:lnSpc>
                <a:spcPct val="120000"/>
              </a:lnSpc>
              <a:spcBef>
                <a:spcPts val="600"/>
              </a:spcBef>
              <a:spcAft>
                <a:spcPts val="600"/>
              </a:spcAft>
              <a:buClrTx/>
              <a:buSzPct val="100000"/>
            </a:pPr>
            <a:r>
              <a:rPr lang="en-GB" sz="3200" dirty="0" smtClean="0">
                <a:latin typeface="Times New Roman" pitchFamily="18" charset="0"/>
                <a:cs typeface="Times New Roman" pitchFamily="18" charset="0"/>
              </a:rPr>
              <a:t>Was previously called non-insulin-dependent diabetes mellitus (NIDDM) or adult-onset diabetes</a:t>
            </a:r>
          </a:p>
          <a:p>
            <a:pPr algn="just">
              <a:lnSpc>
                <a:spcPct val="120000"/>
              </a:lnSpc>
              <a:spcBef>
                <a:spcPts val="600"/>
              </a:spcBef>
              <a:spcAft>
                <a:spcPts val="600"/>
              </a:spcAft>
              <a:buClrTx/>
              <a:buSzPct val="100000"/>
            </a:pPr>
            <a:r>
              <a:rPr lang="en-GB" sz="3200" dirty="0" smtClean="0">
                <a:latin typeface="Times New Roman" pitchFamily="18" charset="0"/>
                <a:cs typeface="Times New Roman" pitchFamily="18" charset="0"/>
              </a:rPr>
              <a:t>Type 2 diabetes may account for about 90% to 95% of all diagnosed cases of diabetes</a:t>
            </a:r>
          </a:p>
          <a:p>
            <a:pPr algn="just">
              <a:lnSpc>
                <a:spcPct val="120000"/>
              </a:lnSpc>
              <a:spcBef>
                <a:spcPts val="600"/>
              </a:spcBef>
              <a:spcAft>
                <a:spcPts val="600"/>
              </a:spcAft>
              <a:buClrTx/>
              <a:buSzPct val="100000"/>
            </a:pPr>
            <a:r>
              <a:rPr lang="en-GB" sz="3200" dirty="0" smtClean="0">
                <a:latin typeface="Times New Roman" pitchFamily="18" charset="0"/>
                <a:cs typeface="Times New Roman" pitchFamily="18" charset="0"/>
              </a:rPr>
              <a:t>It usually begins as insulin resistance, a disorder in which the cells do not use insulin properly. As the need for insulin rises, the pancreas gradually loses its ability to produce insulin</a:t>
            </a:r>
          </a:p>
          <a:p>
            <a:pPr algn="just">
              <a:lnSpc>
                <a:spcPct val="120000"/>
              </a:lnSpc>
              <a:spcBef>
                <a:spcPts val="600"/>
              </a:spcBef>
              <a:spcAft>
                <a:spcPts val="600"/>
              </a:spcAft>
              <a:buClrTx/>
              <a:buSzPct val="100000"/>
            </a:pPr>
            <a:r>
              <a:rPr lang="en-GB" sz="3200" dirty="0" smtClean="0">
                <a:latin typeface="Times New Roman" pitchFamily="18" charset="0"/>
                <a:cs typeface="Times New Roman" pitchFamily="18" charset="0"/>
              </a:rPr>
              <a:t>Type 2 diabetes is associated with older age, obesity, family history of diabetes, history of gestational diabetes, impaired glucose metabolism, physical inactivity, and race/ethnicity</a:t>
            </a:r>
          </a:p>
          <a:p>
            <a:pPr algn="just">
              <a:lnSpc>
                <a:spcPct val="120000"/>
              </a:lnSpc>
              <a:spcBef>
                <a:spcPts val="600"/>
              </a:spcBef>
              <a:spcAft>
                <a:spcPts val="600"/>
              </a:spcAft>
              <a:buClrTx/>
              <a:buSzPct val="100000"/>
            </a:pPr>
            <a:r>
              <a:rPr lang="en-GB" sz="3200" dirty="0" smtClean="0">
                <a:latin typeface="Times New Roman" pitchFamily="18" charset="0"/>
                <a:cs typeface="Times New Roman" pitchFamily="18" charset="0"/>
              </a:rPr>
              <a:t>Type 2 diabetes is Common in Cat</a:t>
            </a:r>
          </a:p>
          <a:p>
            <a:pPr marL="365125" indent="-255588" algn="just">
              <a:buNone/>
            </a:pPr>
            <a:endParaRPr lang="en-GB" dirty="0" smtClean="0">
              <a:latin typeface="Times New Roman" pitchFamily="18" charset="0"/>
              <a:cs typeface="Times New Roman" pitchFamily="18" charset="0"/>
            </a:endParaRPr>
          </a:p>
        </p:txBody>
      </p:sp>
      <p:sp>
        <p:nvSpPr>
          <p:cNvPr id="23555" name="Title 2"/>
          <p:cNvSpPr>
            <a:spLocks noGrp="1"/>
          </p:cNvSpPr>
          <p:nvPr>
            <p:ph type="title"/>
          </p:nvPr>
        </p:nvSpPr>
        <p:spPr/>
        <p:txBody>
          <a:bodyPr>
            <a:normAutofit fontScale="90000"/>
          </a:bodyPr>
          <a:lstStyle/>
          <a:p>
            <a:r>
              <a:rPr lang="en-GB" dirty="0" smtClean="0"/>
              <a:t/>
            </a:r>
            <a:br>
              <a:rPr lang="en-GB" dirty="0" smtClean="0"/>
            </a:br>
            <a:r>
              <a:rPr lang="en-GB" sz="4000" b="1" dirty="0" smtClean="0">
                <a:solidFill>
                  <a:schemeClr val="tx1"/>
                </a:solidFill>
              </a:rPr>
              <a:t> </a:t>
            </a:r>
            <a:r>
              <a:rPr lang="en-GB" sz="4000" b="1" dirty="0" smtClean="0">
                <a:solidFill>
                  <a:schemeClr val="tx1"/>
                </a:solidFill>
                <a:latin typeface="Times New Roman" pitchFamily="18" charset="0"/>
                <a:cs typeface="Times New Roman" pitchFamily="18" charset="0"/>
              </a:rPr>
              <a:t>Type II diabetes </a:t>
            </a:r>
            <a:endParaRPr lang="en-GB" sz="4000" b="1" dirty="0" smtClean="0">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04800"/>
            <a:ext cx="7772400" cy="762000"/>
          </a:xfrm>
        </p:spPr>
        <p:txBody>
          <a:bodyPr>
            <a:normAutofit/>
          </a:bodyPr>
          <a:lstStyle/>
          <a:p>
            <a:r>
              <a:rPr lang="en-GB" sz="4000" b="1" dirty="0" smtClean="0">
                <a:solidFill>
                  <a:schemeClr val="tx1"/>
                </a:solidFill>
                <a:latin typeface="Times New Roman" pitchFamily="18" charset="0"/>
                <a:cs typeface="Times New Roman" pitchFamily="18" charset="0"/>
              </a:rPr>
              <a:t>Comparisons of Type 1 &amp; Type 2</a:t>
            </a:r>
          </a:p>
        </p:txBody>
      </p:sp>
      <p:sp>
        <p:nvSpPr>
          <p:cNvPr id="36867" name="Rectangle 3"/>
          <p:cNvSpPr>
            <a:spLocks noGrp="1" noChangeArrowheads="1"/>
          </p:cNvSpPr>
          <p:nvPr>
            <p:ph type="body" sz="half" idx="1"/>
          </p:nvPr>
        </p:nvSpPr>
        <p:spPr>
          <a:xfrm>
            <a:off x="381000" y="1295400"/>
            <a:ext cx="4114800" cy="4953000"/>
          </a:xfrm>
        </p:spPr>
        <p:txBody>
          <a:bodyPr rtlCol="0">
            <a:normAutofit lnSpcReduction="10000"/>
          </a:bodyPr>
          <a:lstStyle/>
          <a:p>
            <a:pPr fontAlgn="auto">
              <a:spcAft>
                <a:spcPts val="0"/>
              </a:spcAft>
              <a:buFont typeface="Wingdings" panose="05000000000000000000" pitchFamily="2" charset="2"/>
              <a:buNone/>
              <a:defRPr/>
            </a:pPr>
            <a:r>
              <a:rPr lang="en-GB" altLang="en-US" sz="2400" b="1" u="sng" dirty="0" smtClean="0">
                <a:latin typeface="Arial" panose="020B0604020202020204" pitchFamily="34" charset="0"/>
              </a:rPr>
              <a:t>Type 1 (5-10%)</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Sudden onset</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Severe symptoms</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Weight loss</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Lean</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Ketosis</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Absent C-peptides</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Markers of autoimmunity present</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Family history uncommon</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Onset </a:t>
            </a:r>
            <a:r>
              <a:rPr lang="en-GB" altLang="en-US" sz="2400" u="sng" dirty="0" smtClean="0">
                <a:latin typeface="Arial" panose="020B0604020202020204" pitchFamily="34" charset="0"/>
              </a:rPr>
              <a:t>usually</a:t>
            </a:r>
            <a:r>
              <a:rPr lang="en-GB" altLang="en-US" sz="2400" dirty="0" smtClean="0">
                <a:latin typeface="Arial" panose="020B0604020202020204" pitchFamily="34" charset="0"/>
              </a:rPr>
              <a:t> in the young</a:t>
            </a:r>
          </a:p>
          <a:p>
            <a:pPr fontAlgn="auto">
              <a:spcAft>
                <a:spcPts val="0"/>
              </a:spcAft>
              <a:buClr>
                <a:schemeClr val="tx1"/>
              </a:buClr>
              <a:buSzPct val="120000"/>
              <a:buFont typeface="Arial" pitchFamily="34" charset="0"/>
              <a:buChar char="•"/>
              <a:defRPr/>
            </a:pPr>
            <a:r>
              <a:rPr lang="en-GB" altLang="en-US" sz="2400" dirty="0" smtClean="0">
                <a:latin typeface="Arial" panose="020B0604020202020204" pitchFamily="34" charset="0"/>
              </a:rPr>
              <a:t>Most common in dog</a:t>
            </a:r>
          </a:p>
          <a:p>
            <a:pPr fontAlgn="auto">
              <a:spcAft>
                <a:spcPts val="0"/>
              </a:spcAft>
              <a:buFont typeface="Wingdings" panose="05000000000000000000" pitchFamily="2" charset="2"/>
              <a:buNone/>
              <a:defRPr/>
            </a:pPr>
            <a:endParaRPr lang="en-GB" altLang="en-US" sz="2400" dirty="0" smtClean="0">
              <a:latin typeface="Arial" panose="020B0604020202020204" pitchFamily="34" charset="0"/>
            </a:endParaRPr>
          </a:p>
        </p:txBody>
      </p:sp>
      <p:sp>
        <p:nvSpPr>
          <p:cNvPr id="36868" name="Rectangle 4"/>
          <p:cNvSpPr>
            <a:spLocks noGrp="1" noChangeArrowheads="1"/>
          </p:cNvSpPr>
          <p:nvPr>
            <p:ph type="body" sz="half" idx="2"/>
          </p:nvPr>
        </p:nvSpPr>
        <p:spPr>
          <a:xfrm>
            <a:off x="4648200" y="1371600"/>
            <a:ext cx="4267200" cy="4953000"/>
          </a:xfrm>
        </p:spPr>
        <p:txBody>
          <a:bodyPr rtlCol="0">
            <a:normAutofit/>
          </a:bodyPr>
          <a:lstStyle/>
          <a:p>
            <a:pPr fontAlgn="auto">
              <a:lnSpc>
                <a:spcPct val="90000"/>
              </a:lnSpc>
              <a:spcAft>
                <a:spcPts val="0"/>
              </a:spcAft>
              <a:buFont typeface="Wingdings" panose="05000000000000000000" pitchFamily="2" charset="2"/>
              <a:buNone/>
              <a:defRPr/>
            </a:pPr>
            <a:r>
              <a:rPr lang="en-GB" altLang="en-US" sz="2400" b="1" u="sng" dirty="0" smtClean="0">
                <a:latin typeface="Arial" panose="020B0604020202020204" pitchFamily="34" charset="0"/>
              </a:rPr>
              <a:t>Type 2 (90-95%)</a:t>
            </a: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Gradual onset</a:t>
            </a: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May be Asymptomatic</a:t>
            </a: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Often no weight loss</a:t>
            </a: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Usually obese</a:t>
            </a: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Not </a:t>
            </a:r>
            <a:r>
              <a:rPr lang="en-GB" altLang="en-US" sz="2400" dirty="0" err="1" smtClean="0">
                <a:latin typeface="Arial" panose="020B0604020202020204" pitchFamily="34" charset="0"/>
              </a:rPr>
              <a:t>ketotic</a:t>
            </a:r>
            <a:endParaRPr lang="en-GB" altLang="en-US" sz="2400" dirty="0" smtClean="0">
              <a:latin typeface="Arial" panose="020B0604020202020204" pitchFamily="34" charset="0"/>
            </a:endParaRP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C-peptide detectable</a:t>
            </a: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No markers of autoimmunity present</a:t>
            </a: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Family history</a:t>
            </a:r>
          </a:p>
          <a:p>
            <a:pPr fontAlgn="auto">
              <a:lnSpc>
                <a:spcPct val="90000"/>
              </a:lnSpc>
              <a:spcAft>
                <a:spcPts val="0"/>
              </a:spcAft>
              <a:buClrTx/>
              <a:buSzPct val="120000"/>
              <a:buFont typeface="Arial" pitchFamily="34" charset="0"/>
              <a:buChar char="•"/>
              <a:defRPr/>
            </a:pPr>
            <a:r>
              <a:rPr lang="en-GB" altLang="en-US" sz="2400" dirty="0" smtClean="0">
                <a:latin typeface="Arial" panose="020B0604020202020204" pitchFamily="34" charset="0"/>
              </a:rPr>
              <a:t>Onset </a:t>
            </a:r>
            <a:r>
              <a:rPr lang="en-GB" altLang="en-US" sz="2400" u="sng" dirty="0" smtClean="0">
                <a:latin typeface="Arial" panose="020B0604020202020204" pitchFamily="34" charset="0"/>
              </a:rPr>
              <a:t>usually</a:t>
            </a:r>
            <a:r>
              <a:rPr lang="en-GB" altLang="en-US" sz="2400" dirty="0" smtClean="0">
                <a:latin typeface="Arial" panose="020B0604020202020204" pitchFamily="34" charset="0"/>
              </a:rPr>
              <a:t> &gt;40 years old</a:t>
            </a:r>
          </a:p>
          <a:p>
            <a:pPr fontAlgn="auto">
              <a:lnSpc>
                <a:spcPct val="90000"/>
              </a:lnSpc>
              <a:spcAft>
                <a:spcPts val="0"/>
              </a:spcAft>
              <a:buClrTx/>
              <a:buSzPct val="120000"/>
              <a:buFont typeface="Arial" pitchFamily="34" charset="0"/>
              <a:buChar char="•"/>
              <a:defRPr/>
            </a:pPr>
            <a:r>
              <a:rPr lang="en-GB" altLang="en-US" sz="2400" dirty="0">
                <a:latin typeface="Arial" panose="020B0604020202020204" pitchFamily="34" charset="0"/>
              </a:rPr>
              <a:t>Most common in dog</a:t>
            </a:r>
          </a:p>
          <a:p>
            <a:pPr fontAlgn="auto">
              <a:lnSpc>
                <a:spcPct val="90000"/>
              </a:lnSpc>
              <a:spcAft>
                <a:spcPts val="0"/>
              </a:spcAft>
              <a:buFont typeface="Wingdings" panose="05000000000000000000" pitchFamily="2" charset="2"/>
              <a:buChar char="§"/>
              <a:defRPr/>
            </a:pPr>
            <a:endParaRPr lang="en-GB" altLang="en-US" sz="2400" dirty="0" smtClean="0">
              <a:solidFill>
                <a:schemeClr val="tx1">
                  <a:lumMod val="75000"/>
                  <a:lumOff val="25000"/>
                </a:schemeClr>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additive="base">
                                        <p:cTn id="7" dur="500" fill="hold"/>
                                        <p:tgtEl>
                                          <p:spTgt spid="36867"/>
                                        </p:tgtEl>
                                        <p:attrNameLst>
                                          <p:attrName>ppt_x</p:attrName>
                                        </p:attrNameLst>
                                      </p:cBhvr>
                                      <p:tavLst>
                                        <p:tav tm="0">
                                          <p:val>
                                            <p:strVal val="0-#ppt_w/2"/>
                                          </p:val>
                                        </p:tav>
                                        <p:tav tm="100000">
                                          <p:val>
                                            <p:strVal val="#ppt_x"/>
                                          </p:val>
                                        </p:tav>
                                      </p:tavLst>
                                    </p:anim>
                                    <p:anim calcmode="lin" valueType="num">
                                      <p:cBhvr additive="base">
                                        <p:cTn id="8" dur="500" fill="hold"/>
                                        <p:tgtEl>
                                          <p:spTgt spid="368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868"/>
                                        </p:tgtEl>
                                        <p:attrNameLst>
                                          <p:attrName>style.visibility</p:attrName>
                                        </p:attrNameLst>
                                      </p:cBhvr>
                                      <p:to>
                                        <p:strVal val="visible"/>
                                      </p:to>
                                    </p:set>
                                    <p:anim calcmode="lin" valueType="num">
                                      <p:cBhvr additive="base">
                                        <p:cTn id="13" dur="500" fill="hold"/>
                                        <p:tgtEl>
                                          <p:spTgt spid="36868"/>
                                        </p:tgtEl>
                                        <p:attrNameLst>
                                          <p:attrName>ppt_x</p:attrName>
                                        </p:attrNameLst>
                                      </p:cBhvr>
                                      <p:tavLst>
                                        <p:tav tm="0">
                                          <p:val>
                                            <p:strVal val="1+#ppt_w/2"/>
                                          </p:val>
                                        </p:tav>
                                        <p:tav tm="100000">
                                          <p:val>
                                            <p:strVal val="#ppt_x"/>
                                          </p:val>
                                        </p:tav>
                                      </p:tavLst>
                                    </p:anim>
                                    <p:anim calcmode="lin" valueType="num">
                                      <p:cBhvr additive="base">
                                        <p:cTn id="14"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utoUpdateAnimBg="0"/>
      <p:bldP spid="368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p:cNvSpPr>
            <a:spLocks noGrp="1"/>
          </p:cNvSpPr>
          <p:nvPr>
            <p:ph type="title"/>
          </p:nvPr>
        </p:nvSpPr>
        <p:spPr/>
        <p:txBody>
          <a:bodyPr/>
          <a:lstStyle/>
          <a:p>
            <a:endParaRPr lang="en-GB" smtClean="0"/>
          </a:p>
        </p:txBody>
      </p:sp>
      <p:pic>
        <p:nvPicPr>
          <p:cNvPr id="35843" name="Picture 4"/>
          <p:cNvPicPr>
            <a:picLocks noGrp="1" noChangeAspect="1" noChangeArrowheads="1"/>
          </p:cNvPicPr>
          <p:nvPr>
            <p:ph idx="1"/>
          </p:nvPr>
        </p:nvPicPr>
        <p:blipFill>
          <a:blip r:embed="rId3"/>
          <a:srcRect/>
          <a:stretch>
            <a:fillRect/>
          </a:stretch>
        </p:blipFill>
        <p:spPr>
          <a:xfrm>
            <a:off x="152400" y="1000125"/>
            <a:ext cx="4419600" cy="5400675"/>
          </a:xfrm>
        </p:spPr>
      </p:pic>
      <p:pic>
        <p:nvPicPr>
          <p:cNvPr id="35844" name="Picture 5"/>
          <p:cNvPicPr>
            <a:picLocks noChangeAspect="1" noChangeArrowheads="1"/>
          </p:cNvPicPr>
          <p:nvPr/>
        </p:nvPicPr>
        <p:blipFill>
          <a:blip r:embed="rId4"/>
          <a:srcRect/>
          <a:stretch>
            <a:fillRect/>
          </a:stretch>
        </p:blipFill>
        <p:spPr bwMode="auto">
          <a:xfrm>
            <a:off x="4572001" y="1000125"/>
            <a:ext cx="4419600" cy="5400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latin typeface="Times New Roman" pitchFamily="18" charset="0"/>
                <a:cs typeface="Times New Roman" pitchFamily="18" charset="0"/>
              </a:rPr>
              <a:t>Diagnosis</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1752" y="1527048"/>
            <a:ext cx="8503920" cy="5330952"/>
          </a:xfrm>
        </p:spPr>
        <p:txBody>
          <a:bodyPr>
            <a:normAutofit/>
          </a:bodyPr>
          <a:lstStyle/>
          <a:p>
            <a:pPr>
              <a:buNone/>
            </a:pPr>
            <a:r>
              <a:rPr lang="en-US" sz="3200" b="1" dirty="0" smtClean="0">
                <a:latin typeface="Times New Roman" pitchFamily="18" charset="0"/>
                <a:cs typeface="Times New Roman" pitchFamily="18" charset="0"/>
              </a:rPr>
              <a:t>Blood glucose</a:t>
            </a:r>
          </a:p>
          <a:p>
            <a:pPr>
              <a:buClrTx/>
              <a:buSzPct val="100000"/>
            </a:pPr>
            <a:r>
              <a:rPr lang="en-US" sz="3200" dirty="0" smtClean="0">
                <a:latin typeface="Times New Roman" pitchFamily="18" charset="0"/>
                <a:cs typeface="Times New Roman" pitchFamily="18" charset="0"/>
              </a:rPr>
              <a:t>Fasting blood glucose-less than 120mg/dl</a:t>
            </a:r>
          </a:p>
          <a:p>
            <a:pPr>
              <a:spcAft>
                <a:spcPts val="600"/>
              </a:spcAft>
              <a:buClrTx/>
              <a:buSzPct val="100000"/>
            </a:pPr>
            <a:r>
              <a:rPr lang="en-US" sz="3200" dirty="0" smtClean="0"/>
              <a:t>Post-</a:t>
            </a:r>
            <a:r>
              <a:rPr lang="en-US" sz="3200" dirty="0" err="1" smtClean="0"/>
              <a:t>prandial</a:t>
            </a:r>
            <a:r>
              <a:rPr lang="en-US" sz="3200" dirty="0" smtClean="0"/>
              <a:t> (PP) </a:t>
            </a:r>
            <a:r>
              <a:rPr lang="en-US" sz="3200" dirty="0" smtClean="0">
                <a:latin typeface="Times New Roman" pitchFamily="18" charset="0"/>
                <a:cs typeface="Times New Roman" pitchFamily="18" charset="0"/>
              </a:rPr>
              <a:t>glucose-less than 140mg/dl</a:t>
            </a:r>
          </a:p>
          <a:p>
            <a:pPr>
              <a:spcAft>
                <a:spcPts val="600"/>
              </a:spcAft>
              <a:buClrTx/>
              <a:buSzPct val="100000"/>
            </a:pPr>
            <a:r>
              <a:rPr lang="en-US" sz="3200" dirty="0" smtClean="0">
                <a:latin typeface="Times New Roman" pitchFamily="18" charset="0"/>
                <a:cs typeface="Times New Roman" pitchFamily="18" charset="0"/>
              </a:rPr>
              <a:t>Renal threshold level- 180 mg/dl</a:t>
            </a:r>
          </a:p>
          <a:p>
            <a:pPr>
              <a:buNone/>
            </a:pPr>
            <a:r>
              <a:rPr lang="en-US" sz="3200" b="1" dirty="0" smtClean="0">
                <a:latin typeface="Times New Roman" pitchFamily="18" charset="0"/>
                <a:cs typeface="Times New Roman" pitchFamily="18" charset="0"/>
              </a:rPr>
              <a:t>Urine glucose</a:t>
            </a:r>
          </a:p>
          <a:p>
            <a:pPr>
              <a:buClrTx/>
              <a:buSzPct val="100000"/>
            </a:pPr>
            <a:r>
              <a:rPr lang="en-US" sz="3200" dirty="0" smtClean="0">
                <a:latin typeface="Times New Roman" pitchFamily="18" charset="0"/>
                <a:cs typeface="Times New Roman" pitchFamily="18" charset="0"/>
              </a:rPr>
              <a:t>Glucose is present in urine when blood glucose level exceeds renal threshold level </a:t>
            </a:r>
          </a:p>
          <a:p>
            <a:pPr>
              <a:spcAft>
                <a:spcPts val="600"/>
              </a:spcAft>
              <a:buClrTx/>
              <a:buSzPct val="100000"/>
            </a:pPr>
            <a:r>
              <a:rPr lang="en-US" sz="3200" dirty="0" smtClean="0">
                <a:latin typeface="Times New Roman" pitchFamily="18" charset="0"/>
                <a:cs typeface="Times New Roman" pitchFamily="18" charset="0"/>
              </a:rPr>
              <a:t>Benedict test</a:t>
            </a:r>
          </a:p>
          <a:p>
            <a:pPr>
              <a:buNone/>
            </a:pP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latin typeface="Times New Roman" pitchFamily="18" charset="0"/>
                <a:cs typeface="Times New Roman" pitchFamily="18" charset="0"/>
              </a:rPr>
              <a:t>Glucose tolerance test (GGT)</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ClrTx/>
              <a:buSzPct val="100000"/>
            </a:pPr>
            <a:r>
              <a:rPr lang="en-US" sz="3200" b="1" dirty="0" smtClean="0">
                <a:latin typeface="Times New Roman" pitchFamily="18" charset="0"/>
                <a:cs typeface="Times New Roman" pitchFamily="18" charset="0"/>
              </a:rPr>
              <a:t>Oral Glucose tolerance test (OGGT)</a:t>
            </a:r>
          </a:p>
          <a:p>
            <a:pPr>
              <a:buClrTx/>
              <a:buSzPct val="100000"/>
              <a:buNone/>
            </a:pPr>
            <a:endParaRPr lang="en-US" sz="3200" b="1" dirty="0" smtClean="0">
              <a:latin typeface="Times New Roman" pitchFamily="18" charset="0"/>
              <a:cs typeface="Times New Roman" pitchFamily="18" charset="0"/>
            </a:endParaRPr>
          </a:p>
          <a:p>
            <a:pPr>
              <a:buClrTx/>
              <a:buSzPct val="100000"/>
            </a:pPr>
            <a:r>
              <a:rPr lang="en-US" sz="3200" b="1" dirty="0" smtClean="0">
                <a:latin typeface="Times New Roman" pitchFamily="18" charset="0"/>
                <a:cs typeface="Times New Roman" pitchFamily="18" charset="0"/>
              </a:rPr>
              <a:t>Intravenous Glucose tolerance test (IGGT)</a:t>
            </a:r>
            <a:endParaRPr lang="en-US" sz="32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latin typeface="Times New Roman" pitchFamily="18" charset="0"/>
                <a:cs typeface="Times New Roman" pitchFamily="18" charset="0"/>
              </a:rPr>
              <a:t>Oral Glucose tolerance test</a:t>
            </a:r>
            <a:endParaRPr lang="en-US" dirty="0">
              <a:solidFill>
                <a:schemeClr val="tx1"/>
              </a:solidFill>
            </a:endParaRPr>
          </a:p>
        </p:txBody>
      </p:sp>
      <p:sp>
        <p:nvSpPr>
          <p:cNvPr id="3" name="Content Placeholder 2"/>
          <p:cNvSpPr>
            <a:spLocks noGrp="1"/>
          </p:cNvSpPr>
          <p:nvPr>
            <p:ph sz="quarter" idx="1"/>
          </p:nvPr>
        </p:nvSpPr>
        <p:spPr>
          <a:xfrm>
            <a:off x="301752" y="1527048"/>
            <a:ext cx="8503920" cy="4949952"/>
          </a:xfrm>
        </p:spPr>
        <p:txBody>
          <a:bodyPr>
            <a:normAutofit/>
          </a:bodyPr>
          <a:lstStyle/>
          <a:p>
            <a:pPr algn="ctr">
              <a:spcBef>
                <a:spcPts val="1200"/>
              </a:spcBef>
              <a:spcAft>
                <a:spcPts val="2400"/>
              </a:spcAft>
              <a:buNone/>
            </a:pPr>
            <a:r>
              <a:rPr lang="en-US" sz="2800" b="1" dirty="0" smtClean="0">
                <a:latin typeface="Times New Roman" pitchFamily="18" charset="0"/>
                <a:cs typeface="Times New Roman" pitchFamily="18" charset="0"/>
              </a:rPr>
              <a:t>Overnight (at least 12 hr) fasting state</a:t>
            </a:r>
          </a:p>
          <a:p>
            <a:pPr algn="ctr">
              <a:spcBef>
                <a:spcPts val="1200"/>
              </a:spcBef>
              <a:spcAft>
                <a:spcPts val="2400"/>
              </a:spcAft>
              <a:buNone/>
            </a:pPr>
            <a:r>
              <a:rPr lang="en-US" sz="2800" b="1" dirty="0" smtClean="0">
                <a:latin typeface="Times New Roman" pitchFamily="18" charset="0"/>
                <a:cs typeface="Times New Roman" pitchFamily="18" charset="0"/>
              </a:rPr>
              <a:t>Oral glucose bolus of 4 g/kg body weight given as a 50% w/v solution</a:t>
            </a:r>
          </a:p>
          <a:p>
            <a:pPr algn="ctr">
              <a:spcBef>
                <a:spcPts val="1200"/>
              </a:spcBef>
              <a:spcAft>
                <a:spcPts val="2400"/>
              </a:spcAft>
              <a:buNone/>
            </a:pPr>
            <a:r>
              <a:rPr lang="en-US" sz="2800" b="1" dirty="0" smtClean="0">
                <a:latin typeface="Times New Roman" pitchFamily="18" charset="0"/>
                <a:cs typeface="Times New Roman" pitchFamily="18" charset="0"/>
              </a:rPr>
              <a:t>Blood and urine samples are collected at 30 minute intervals for at least 180 minutes</a:t>
            </a:r>
          </a:p>
          <a:p>
            <a:pPr algn="ctr">
              <a:spcBef>
                <a:spcPts val="1200"/>
              </a:spcBef>
              <a:spcAft>
                <a:spcPts val="2400"/>
              </a:spcAft>
              <a:buNone/>
            </a:pPr>
            <a:r>
              <a:rPr lang="en-US" sz="2800" b="1" dirty="0" smtClean="0">
                <a:latin typeface="Times New Roman" pitchFamily="18" charset="0"/>
                <a:cs typeface="Times New Roman" pitchFamily="18" charset="0"/>
              </a:rPr>
              <a:t>Blood samples are subjected to glucose estimation </a:t>
            </a:r>
          </a:p>
          <a:p>
            <a:pPr algn="ctr">
              <a:spcBef>
                <a:spcPts val="1200"/>
              </a:spcBef>
              <a:spcAft>
                <a:spcPts val="2400"/>
              </a:spcAft>
              <a:buNone/>
            </a:pPr>
            <a:r>
              <a:rPr lang="en-US" sz="2800" b="1" dirty="0" smtClean="0">
                <a:latin typeface="Times New Roman" pitchFamily="18" charset="0"/>
                <a:cs typeface="Times New Roman" pitchFamily="18" charset="0"/>
              </a:rPr>
              <a:t>Urine samples are qualitatively tested for glucose</a:t>
            </a:r>
            <a:endParaRPr lang="en-US" sz="2800" b="1" dirty="0">
              <a:latin typeface="Times New Roman" pitchFamily="18" charset="0"/>
              <a:cs typeface="Times New Roman" pitchFamily="18" charset="0"/>
            </a:endParaRPr>
          </a:p>
        </p:txBody>
      </p:sp>
      <p:sp>
        <p:nvSpPr>
          <p:cNvPr id="5" name="Down Arrow 4"/>
          <p:cNvSpPr/>
          <p:nvPr/>
        </p:nvSpPr>
        <p:spPr>
          <a:xfrm>
            <a:off x="4495800" y="19812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95800" y="32766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495800" y="46482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495800" y="55626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6562" name="Picture 2"/>
          <p:cNvPicPr>
            <a:picLocks noGrp="1" noChangeAspect="1" noChangeArrowheads="1"/>
          </p:cNvPicPr>
          <p:nvPr>
            <p:ph sz="quarter" idx="1"/>
          </p:nvPr>
        </p:nvPicPr>
        <p:blipFill>
          <a:blip r:embed="rId2"/>
          <a:srcRect/>
          <a:stretch>
            <a:fillRect/>
          </a:stretch>
        </p:blipFill>
        <p:spPr bwMode="auto">
          <a:xfrm>
            <a:off x="152400" y="1371600"/>
            <a:ext cx="4495800" cy="5334000"/>
          </a:xfrm>
          <a:prstGeom prst="rect">
            <a:avLst/>
          </a:prstGeom>
          <a:noFill/>
          <a:ln w="9525">
            <a:noFill/>
            <a:miter lim="800000"/>
            <a:headEnd/>
            <a:tailEnd/>
          </a:ln>
          <a:effectLst/>
        </p:spPr>
      </p:pic>
      <p:sp>
        <p:nvSpPr>
          <p:cNvPr id="5" name="TextBox 4"/>
          <p:cNvSpPr txBox="1"/>
          <p:nvPr/>
        </p:nvSpPr>
        <p:spPr>
          <a:xfrm>
            <a:off x="4800600" y="1524000"/>
            <a:ext cx="4038600" cy="4001095"/>
          </a:xfrm>
          <a:prstGeom prst="rect">
            <a:avLst/>
          </a:prstGeom>
          <a:noFill/>
        </p:spPr>
        <p:txBody>
          <a:bodyPr wrap="square" rtlCol="0">
            <a:spAutoFit/>
          </a:bodyPr>
          <a:lstStyle/>
          <a:p>
            <a:pPr algn="just">
              <a:spcBef>
                <a:spcPts val="600"/>
              </a:spcBef>
              <a:spcAft>
                <a:spcPts val="1200"/>
              </a:spcAft>
              <a:buFont typeface="Wingdings" pitchFamily="2" charset="2"/>
              <a:buChar char="Ø"/>
            </a:pPr>
            <a:r>
              <a:rPr lang="en-US" sz="2800" dirty="0" smtClean="0">
                <a:latin typeface="Times New Roman" pitchFamily="18" charset="0"/>
                <a:cs typeface="Times New Roman" pitchFamily="18" charset="0"/>
              </a:rPr>
              <a:t>Fasting plasma glucose level is 80–120 mg/dl </a:t>
            </a:r>
          </a:p>
          <a:p>
            <a:pPr algn="just">
              <a:spcBef>
                <a:spcPts val="600"/>
              </a:spcBef>
              <a:spcAft>
                <a:spcPts val="1200"/>
              </a:spcAft>
              <a:buFont typeface="Wingdings" pitchFamily="2" charset="2"/>
              <a:buChar char="Ø"/>
            </a:pPr>
            <a:r>
              <a:rPr lang="en-US" sz="2800" dirty="0" smtClean="0">
                <a:latin typeface="Times New Roman" pitchFamily="18" charset="0"/>
                <a:cs typeface="Times New Roman" pitchFamily="18" charset="0"/>
              </a:rPr>
              <a:t>Peak value (140 mg/dl) is reached in less than an hour Returns to normal by 2 hours</a:t>
            </a:r>
          </a:p>
          <a:p>
            <a:pPr algn="just">
              <a:spcBef>
                <a:spcPts val="600"/>
              </a:spcBef>
              <a:spcAft>
                <a:spcPts val="1200"/>
              </a:spcAft>
              <a:buFont typeface="Wingdings" pitchFamily="2" charset="2"/>
              <a:buChar char="Ø"/>
            </a:pPr>
            <a:r>
              <a:rPr lang="en-US" sz="2800" dirty="0" smtClean="0">
                <a:latin typeface="Times New Roman" pitchFamily="18" charset="0"/>
                <a:cs typeface="Times New Roman" pitchFamily="18" charset="0"/>
              </a:rPr>
              <a:t> Glucose is not detected in any of the urine samples</a:t>
            </a:r>
            <a:endParaRPr lang="en-US"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prstClr val="black"/>
                </a:solidFill>
                <a:latin typeface="Times New Roman" pitchFamily="18" charset="0"/>
                <a:cs typeface="Times New Roman" pitchFamily="18" charset="0"/>
              </a:rPr>
              <a:t>Intravenous Glucose tolerance test (IGGT)</a:t>
            </a:r>
            <a:endParaRPr lang="en-US" dirty="0">
              <a:solidFill>
                <a:schemeClr val="tx1"/>
              </a:solidFill>
            </a:endParaRPr>
          </a:p>
        </p:txBody>
      </p:sp>
      <p:sp>
        <p:nvSpPr>
          <p:cNvPr id="3" name="Content Placeholder 2"/>
          <p:cNvSpPr>
            <a:spLocks noGrp="1"/>
          </p:cNvSpPr>
          <p:nvPr>
            <p:ph sz="quarter" idx="1"/>
          </p:nvPr>
        </p:nvSpPr>
        <p:spPr>
          <a:xfrm>
            <a:off x="301752" y="1527048"/>
            <a:ext cx="8503920" cy="4949952"/>
          </a:xfrm>
        </p:spPr>
        <p:txBody>
          <a:bodyPr>
            <a:normAutofit fontScale="92500"/>
          </a:bodyPr>
          <a:lstStyle/>
          <a:p>
            <a:pPr algn="ctr">
              <a:spcBef>
                <a:spcPts val="1200"/>
              </a:spcBef>
              <a:spcAft>
                <a:spcPts val="2400"/>
              </a:spcAft>
              <a:buNone/>
            </a:pPr>
            <a:r>
              <a:rPr lang="en-US" sz="2800" b="1" dirty="0" smtClean="0">
                <a:latin typeface="Times New Roman" pitchFamily="18" charset="0"/>
                <a:cs typeface="Times New Roman" pitchFamily="18" charset="0"/>
              </a:rPr>
              <a:t>Overnight (at least 12 hr) fasting state</a:t>
            </a:r>
          </a:p>
          <a:p>
            <a:pPr algn="ctr">
              <a:spcBef>
                <a:spcPts val="1200"/>
              </a:spcBef>
              <a:spcAft>
                <a:spcPts val="2400"/>
              </a:spcAft>
              <a:buNone/>
            </a:pPr>
            <a:r>
              <a:rPr lang="en-US" sz="2800" b="1" dirty="0" smtClean="0">
                <a:latin typeface="Times New Roman" pitchFamily="18" charset="0"/>
                <a:cs typeface="Times New Roman" pitchFamily="18" charset="0"/>
              </a:rPr>
              <a:t>Glucose bolus of 500 mg/kg body weight as a 50% solution, administered into a cephalic forelimb vein over 30 s</a:t>
            </a:r>
          </a:p>
          <a:p>
            <a:pPr algn="ctr">
              <a:spcBef>
                <a:spcPts val="1200"/>
              </a:spcBef>
              <a:spcAft>
                <a:spcPts val="2400"/>
              </a:spcAft>
              <a:buNone/>
            </a:pPr>
            <a:r>
              <a:rPr lang="en-US" sz="2800" b="1" dirty="0" smtClean="0">
                <a:latin typeface="Times New Roman" pitchFamily="18" charset="0"/>
                <a:cs typeface="Times New Roman" pitchFamily="18" charset="0"/>
              </a:rPr>
              <a:t>Blood and urine samples are collected at 15 minute intervals for at least 120 minutes</a:t>
            </a:r>
          </a:p>
          <a:p>
            <a:pPr algn="ctr">
              <a:spcBef>
                <a:spcPts val="1200"/>
              </a:spcBef>
              <a:spcAft>
                <a:spcPts val="2400"/>
              </a:spcAft>
              <a:buNone/>
            </a:pPr>
            <a:r>
              <a:rPr lang="en-US" sz="2800" b="1" dirty="0" smtClean="0">
                <a:latin typeface="Times New Roman" pitchFamily="18" charset="0"/>
                <a:cs typeface="Times New Roman" pitchFamily="18" charset="0"/>
              </a:rPr>
              <a:t>Blood samples are subjected to glucose estimation </a:t>
            </a:r>
          </a:p>
          <a:p>
            <a:pPr algn="ctr">
              <a:spcBef>
                <a:spcPts val="1200"/>
              </a:spcBef>
              <a:spcAft>
                <a:spcPts val="2400"/>
              </a:spcAft>
              <a:buNone/>
            </a:pPr>
            <a:r>
              <a:rPr lang="en-US" sz="2800" b="1" dirty="0" smtClean="0">
                <a:latin typeface="Times New Roman" pitchFamily="18" charset="0"/>
                <a:cs typeface="Times New Roman" pitchFamily="18" charset="0"/>
              </a:rPr>
              <a:t>Urine samples are qualitatively tested for glucose.</a:t>
            </a:r>
            <a:endParaRPr lang="en-US" sz="2800" b="1" dirty="0">
              <a:latin typeface="Times New Roman" pitchFamily="18" charset="0"/>
              <a:cs typeface="Times New Roman" pitchFamily="18" charset="0"/>
            </a:endParaRPr>
          </a:p>
        </p:txBody>
      </p:sp>
      <p:sp>
        <p:nvSpPr>
          <p:cNvPr id="5" name="Down Arrow 4"/>
          <p:cNvSpPr/>
          <p:nvPr/>
        </p:nvSpPr>
        <p:spPr>
          <a:xfrm>
            <a:off x="4495800" y="19812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95800" y="32766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495800" y="44958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4495800" y="53340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prstClr val="black"/>
                </a:solidFill>
                <a:latin typeface="Times New Roman" pitchFamily="18" charset="0"/>
                <a:cs typeface="Times New Roman" pitchFamily="18" charset="0"/>
              </a:rPr>
              <a:t>Insulin Tolerance test</a:t>
            </a:r>
            <a:endParaRPr lang="en-US" dirty="0">
              <a:solidFill>
                <a:schemeClr val="tx1"/>
              </a:solidFill>
            </a:endParaRPr>
          </a:p>
        </p:txBody>
      </p:sp>
      <p:sp>
        <p:nvSpPr>
          <p:cNvPr id="3" name="Content Placeholder 2"/>
          <p:cNvSpPr>
            <a:spLocks noGrp="1"/>
          </p:cNvSpPr>
          <p:nvPr>
            <p:ph sz="quarter" idx="1"/>
          </p:nvPr>
        </p:nvSpPr>
        <p:spPr>
          <a:xfrm>
            <a:off x="301752" y="1527048"/>
            <a:ext cx="8503920" cy="4949952"/>
          </a:xfrm>
        </p:spPr>
        <p:txBody>
          <a:bodyPr>
            <a:normAutofit/>
          </a:bodyPr>
          <a:lstStyle/>
          <a:p>
            <a:pPr algn="ctr">
              <a:spcBef>
                <a:spcPts val="1200"/>
              </a:spcBef>
              <a:spcAft>
                <a:spcPts val="2400"/>
              </a:spcAft>
              <a:buNone/>
            </a:pPr>
            <a:r>
              <a:rPr lang="en-US" sz="2800" b="1" dirty="0" smtClean="0">
                <a:latin typeface="Times New Roman" pitchFamily="18" charset="0"/>
                <a:cs typeface="Times New Roman" pitchFamily="18" charset="0"/>
              </a:rPr>
              <a:t>Overnight (at least 12 hr) fasting state</a:t>
            </a:r>
          </a:p>
          <a:p>
            <a:pPr algn="ctr">
              <a:spcBef>
                <a:spcPts val="1200"/>
              </a:spcBef>
              <a:spcAft>
                <a:spcPts val="2400"/>
              </a:spcAft>
              <a:buNone/>
            </a:pPr>
            <a:r>
              <a:rPr lang="en-US" sz="2800" b="1" dirty="0" smtClean="0">
                <a:latin typeface="Times New Roman" pitchFamily="18" charset="0"/>
                <a:cs typeface="Times New Roman" pitchFamily="18" charset="0"/>
              </a:rPr>
              <a:t>0.1 unit of crystalline zinc insulin per kilogram body weight is injected intramuscularly </a:t>
            </a:r>
            <a:endParaRPr lang="en-US" sz="2800" b="1" dirty="0" smtClean="0">
              <a:latin typeface="Times New Roman" pitchFamily="18" charset="0"/>
              <a:cs typeface="Times New Roman" pitchFamily="18" charset="0"/>
            </a:endParaRPr>
          </a:p>
          <a:p>
            <a:pPr algn="ctr">
              <a:spcBef>
                <a:spcPts val="1200"/>
              </a:spcBef>
              <a:spcAft>
                <a:spcPts val="2400"/>
              </a:spcAft>
              <a:buNone/>
            </a:pPr>
            <a:r>
              <a:rPr lang="en-US" sz="2800" b="1" dirty="0" smtClean="0">
                <a:latin typeface="Times New Roman" pitchFamily="18" charset="0"/>
                <a:cs typeface="Times New Roman" pitchFamily="18" charset="0"/>
              </a:rPr>
              <a:t>Blood </a:t>
            </a:r>
            <a:r>
              <a:rPr lang="en-US" sz="2800" b="1" dirty="0" smtClean="0">
                <a:latin typeface="Times New Roman" pitchFamily="18" charset="0"/>
                <a:cs typeface="Times New Roman" pitchFamily="18" charset="0"/>
              </a:rPr>
              <a:t>and urine samples are collected at </a:t>
            </a:r>
            <a:r>
              <a:rPr lang="en-US" sz="2800" b="1" dirty="0" smtClean="0">
                <a:latin typeface="Times New Roman" pitchFamily="18" charset="0"/>
                <a:cs typeface="Times New Roman" pitchFamily="18" charset="0"/>
              </a:rPr>
              <a:t>30 </a:t>
            </a:r>
            <a:r>
              <a:rPr lang="en-US" sz="2800" b="1" dirty="0" smtClean="0">
                <a:latin typeface="Times New Roman" pitchFamily="18" charset="0"/>
                <a:cs typeface="Times New Roman" pitchFamily="18" charset="0"/>
              </a:rPr>
              <a:t>minute intervals for at least </a:t>
            </a:r>
            <a:r>
              <a:rPr lang="en-US" sz="2800" b="1" dirty="0" smtClean="0">
                <a:latin typeface="Times New Roman" pitchFamily="18" charset="0"/>
                <a:cs typeface="Times New Roman" pitchFamily="18" charset="0"/>
              </a:rPr>
              <a:t>180 </a:t>
            </a:r>
            <a:r>
              <a:rPr lang="en-US" sz="2800" b="1" dirty="0" smtClean="0">
                <a:latin typeface="Times New Roman" pitchFamily="18" charset="0"/>
                <a:cs typeface="Times New Roman" pitchFamily="18" charset="0"/>
              </a:rPr>
              <a:t>minutes</a:t>
            </a:r>
          </a:p>
          <a:p>
            <a:pPr algn="ctr">
              <a:spcBef>
                <a:spcPts val="1200"/>
              </a:spcBef>
              <a:spcAft>
                <a:spcPts val="2400"/>
              </a:spcAft>
              <a:buNone/>
            </a:pPr>
            <a:r>
              <a:rPr lang="en-US" sz="2800" b="1" dirty="0" smtClean="0">
                <a:latin typeface="Times New Roman" pitchFamily="18" charset="0"/>
                <a:cs typeface="Times New Roman" pitchFamily="18" charset="0"/>
              </a:rPr>
              <a:t>Blood samples are subjected to glucose estimation </a:t>
            </a:r>
          </a:p>
        </p:txBody>
      </p:sp>
      <p:sp>
        <p:nvSpPr>
          <p:cNvPr id="5" name="Down Arrow 4"/>
          <p:cNvSpPr/>
          <p:nvPr/>
        </p:nvSpPr>
        <p:spPr>
          <a:xfrm>
            <a:off x="4495800" y="19812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495800" y="32766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495800" y="46482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28600" y="1524000"/>
            <a:ext cx="8686800" cy="5105400"/>
          </a:xfrm>
        </p:spPr>
        <p:txBody>
          <a:bodyPr>
            <a:normAutofit lnSpcReduction="10000"/>
          </a:bodyPr>
          <a:lstStyle/>
          <a:p>
            <a:pPr algn="just">
              <a:lnSpc>
                <a:spcPct val="80000"/>
              </a:lnSpc>
              <a:spcBef>
                <a:spcPts val="1200"/>
              </a:spcBef>
              <a:spcAft>
                <a:spcPts val="1200"/>
              </a:spcAft>
              <a:buClrTx/>
              <a:buSzPct val="100000"/>
            </a:pPr>
            <a:r>
              <a:rPr lang="en-GB" sz="3200" dirty="0" smtClean="0">
                <a:latin typeface="Times New Roman" pitchFamily="18" charset="0"/>
                <a:cs typeface="Times New Roman" pitchFamily="18" charset="0"/>
              </a:rPr>
              <a:t>Diabetes mellitus (DM) is a group of diseases characterized by high levels of blood glucose resulting from defects in insulin production, insulin action, or both</a:t>
            </a:r>
          </a:p>
          <a:p>
            <a:pPr algn="just">
              <a:lnSpc>
                <a:spcPct val="80000"/>
              </a:lnSpc>
              <a:spcBef>
                <a:spcPts val="1200"/>
              </a:spcBef>
              <a:spcAft>
                <a:spcPts val="1200"/>
              </a:spcAft>
              <a:buClrTx/>
              <a:buSzPct val="100000"/>
            </a:pPr>
            <a:r>
              <a:rPr lang="en-GB" sz="3200" dirty="0" smtClean="0">
                <a:latin typeface="Times New Roman" pitchFamily="18" charset="0"/>
                <a:cs typeface="Times New Roman" pitchFamily="18" charset="0"/>
              </a:rPr>
              <a:t>The term diabetes mellitus describes a metabolic disorder of multiple aetiology characterized by chronic hyperglycaemia with disturbances of carbohydrate, fat and protein metabolism resulting from defects in insulin secretion, insulin action, or both</a:t>
            </a:r>
          </a:p>
          <a:p>
            <a:pPr algn="just">
              <a:lnSpc>
                <a:spcPct val="80000"/>
              </a:lnSpc>
              <a:spcBef>
                <a:spcPts val="1200"/>
              </a:spcBef>
              <a:spcAft>
                <a:spcPts val="1200"/>
              </a:spcAft>
              <a:buClrTx/>
              <a:buSzPct val="100000"/>
            </a:pPr>
            <a:r>
              <a:rPr lang="en-GB" sz="3200" dirty="0" smtClean="0">
                <a:latin typeface="Times New Roman" pitchFamily="18" charset="0"/>
                <a:cs typeface="Times New Roman" pitchFamily="18" charset="0"/>
              </a:rPr>
              <a:t>The effects of diabetes mellitus include long–term damage, dysfunction and failure of various organs</a:t>
            </a:r>
          </a:p>
          <a:p>
            <a:pPr marL="365125" indent="-255588" algn="just">
              <a:buNone/>
            </a:pPr>
            <a:endParaRPr lang="en-GB" dirty="0" smtClean="0">
              <a:latin typeface="Times New Roman" pitchFamily="18" charset="0"/>
              <a:cs typeface="Times New Roman" pitchFamily="18" charset="0"/>
            </a:endParaRPr>
          </a:p>
        </p:txBody>
      </p:sp>
      <p:sp>
        <p:nvSpPr>
          <p:cNvPr id="23555" name="Title 2"/>
          <p:cNvSpPr>
            <a:spLocks noGrp="1"/>
          </p:cNvSpPr>
          <p:nvPr>
            <p:ph type="title"/>
          </p:nvPr>
        </p:nvSpPr>
        <p:spPr/>
        <p:txBody>
          <a:bodyPr>
            <a:normAutofit fontScale="90000"/>
          </a:bodyPr>
          <a:lstStyle/>
          <a:p>
            <a:r>
              <a:rPr lang="en-GB" dirty="0" smtClean="0"/>
              <a:t/>
            </a:r>
            <a:br>
              <a:rPr lang="en-GB" dirty="0" smtClean="0"/>
            </a:br>
            <a:r>
              <a:rPr lang="en-GB" sz="4000" b="1" dirty="0" smtClean="0">
                <a:solidFill>
                  <a:schemeClr val="tx1"/>
                </a:solidFill>
              </a:rPr>
              <a:t> What is diabetes?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Box 3"/>
          <p:cNvSpPr txBox="1"/>
          <p:nvPr/>
        </p:nvSpPr>
        <p:spPr>
          <a:xfrm>
            <a:off x="6019800" y="1524000"/>
            <a:ext cx="2895600" cy="3539430"/>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Normally, the blood glucose level falls to 50% of its fasting level in 20-30 minutes and returns to its fasting level in 1.5-2 </a:t>
            </a:r>
            <a:r>
              <a:rPr lang="en-US" sz="2800" dirty="0" smtClean="0">
                <a:latin typeface="Times New Roman" pitchFamily="18" charset="0"/>
                <a:cs typeface="Times New Roman" pitchFamily="18" charset="0"/>
              </a:rPr>
              <a:t>hours</a:t>
            </a:r>
            <a:endParaRPr lang="en-US" sz="2800" dirty="0">
              <a:latin typeface="Times New Roman" pitchFamily="18" charset="0"/>
              <a:cs typeface="Times New Roman" pitchFamily="18" charset="0"/>
            </a:endParaRPr>
          </a:p>
        </p:txBody>
      </p:sp>
      <p:pic>
        <p:nvPicPr>
          <p:cNvPr id="1026" name="Picture 2"/>
          <p:cNvPicPr>
            <a:picLocks noGrp="1" noChangeAspect="1" noChangeArrowheads="1"/>
          </p:cNvPicPr>
          <p:nvPr>
            <p:ph sz="quarter" idx="1"/>
          </p:nvPr>
        </p:nvPicPr>
        <p:blipFill>
          <a:blip r:embed="rId2"/>
          <a:srcRect/>
          <a:stretch>
            <a:fillRect/>
          </a:stretch>
        </p:blipFill>
        <p:spPr bwMode="auto">
          <a:xfrm>
            <a:off x="152400" y="1447800"/>
            <a:ext cx="5791200" cy="5257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latin typeface="Times New Roman" pitchFamily="18" charset="0"/>
                <a:cs typeface="Times New Roman" pitchFamily="18" charset="0"/>
              </a:rPr>
              <a:t>Hemoglobin </a:t>
            </a:r>
            <a:r>
              <a:rPr lang="en-US" sz="4000" b="1" dirty="0" err="1" smtClean="0">
                <a:solidFill>
                  <a:schemeClr val="tx1"/>
                </a:solidFill>
                <a:latin typeface="Times New Roman" pitchFamily="18" charset="0"/>
                <a:cs typeface="Times New Roman" pitchFamily="18" charset="0"/>
              </a:rPr>
              <a:t>Alc</a:t>
            </a:r>
            <a:r>
              <a:rPr lang="en-US" sz="4000" b="1" dirty="0" smtClean="0">
                <a:solidFill>
                  <a:schemeClr val="tx1"/>
                </a:solidFill>
                <a:latin typeface="Times New Roman" pitchFamily="18" charset="0"/>
                <a:cs typeface="Times New Roman" pitchFamily="18" charset="0"/>
              </a:rPr>
              <a:t> </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1371600"/>
            <a:ext cx="8839200" cy="5486400"/>
          </a:xfrm>
        </p:spPr>
        <p:txBody>
          <a:bodyPr>
            <a:noAutofit/>
          </a:bodyPr>
          <a:lstStyle/>
          <a:p>
            <a:pPr algn="just">
              <a:buClrTx/>
              <a:buSzPct val="100000"/>
            </a:pPr>
            <a:r>
              <a:rPr lang="en-US" sz="2800" dirty="0" err="1" smtClean="0"/>
              <a:t>Glycated</a:t>
            </a:r>
            <a:r>
              <a:rPr lang="en-US" sz="2800" dirty="0" smtClean="0"/>
              <a:t> or </a:t>
            </a:r>
            <a:r>
              <a:rPr lang="en-US" sz="2800" dirty="0" err="1" smtClean="0"/>
              <a:t>glycosylated</a:t>
            </a:r>
            <a:r>
              <a:rPr lang="en-US" sz="2800" dirty="0" smtClean="0"/>
              <a:t> hemoglobin refers to the glucose derived products of normal adult hemoglobin (</a:t>
            </a:r>
            <a:r>
              <a:rPr lang="en-US" sz="2800" dirty="0" err="1" smtClean="0"/>
              <a:t>HbA</a:t>
            </a:r>
            <a:r>
              <a:rPr lang="en-US" sz="2800" dirty="0" smtClean="0"/>
              <a:t>) </a:t>
            </a:r>
          </a:p>
          <a:p>
            <a:pPr algn="just">
              <a:buClrTx/>
              <a:buSzPct val="100000"/>
            </a:pPr>
            <a:r>
              <a:rPr lang="en-US" sz="2800" dirty="0" err="1" smtClean="0"/>
              <a:t>Glycation</a:t>
            </a:r>
            <a:r>
              <a:rPr lang="en-US" sz="2800" dirty="0" smtClean="0"/>
              <a:t> </a:t>
            </a:r>
            <a:r>
              <a:rPr lang="en-US" sz="2800" dirty="0" smtClean="0"/>
              <a:t>is a post-translational, </a:t>
            </a:r>
            <a:r>
              <a:rPr lang="en-US" sz="2800" dirty="0" err="1" smtClean="0"/>
              <a:t>nonenzymatic</a:t>
            </a:r>
            <a:r>
              <a:rPr lang="en-US" sz="2800" dirty="0" smtClean="0"/>
              <a:t> addition of sugar residue to amino acids of </a:t>
            </a:r>
            <a:r>
              <a:rPr lang="en-US" sz="2800" dirty="0" smtClean="0"/>
              <a:t>proteins</a:t>
            </a:r>
          </a:p>
          <a:p>
            <a:pPr algn="just">
              <a:buClrTx/>
              <a:buSzPct val="100000"/>
            </a:pPr>
            <a:r>
              <a:rPr lang="en-US" sz="2800" dirty="0" smtClean="0"/>
              <a:t> </a:t>
            </a:r>
            <a:r>
              <a:rPr lang="en-US" sz="2800" dirty="0" smtClean="0"/>
              <a:t>Among the </a:t>
            </a:r>
            <a:r>
              <a:rPr lang="en-US" sz="2800" dirty="0" err="1" smtClean="0"/>
              <a:t>glycated</a:t>
            </a:r>
            <a:r>
              <a:rPr lang="en-US" sz="2800" dirty="0" smtClean="0"/>
              <a:t> </a:t>
            </a:r>
            <a:r>
              <a:rPr lang="en-US" sz="2800" dirty="0" err="1" smtClean="0"/>
              <a:t>hemoglobins</a:t>
            </a:r>
            <a:r>
              <a:rPr lang="en-US" sz="2800" dirty="0" smtClean="0"/>
              <a:t>, the most abundant form is </a:t>
            </a:r>
            <a:r>
              <a:rPr lang="en-US" sz="2800" dirty="0" smtClean="0"/>
              <a:t>HbA1c</a:t>
            </a:r>
            <a:endParaRPr lang="en-US" sz="2800" dirty="0" smtClean="0"/>
          </a:p>
          <a:p>
            <a:pPr algn="just">
              <a:buClrTx/>
              <a:buSzPct val="100000"/>
            </a:pPr>
            <a:r>
              <a:rPr lang="en-US" sz="2800" dirty="0" smtClean="0"/>
              <a:t>In </a:t>
            </a:r>
            <a:r>
              <a:rPr lang="en-US" sz="2800" dirty="0" smtClean="0"/>
              <a:t>the case of canine </a:t>
            </a:r>
            <a:r>
              <a:rPr lang="en-US" sz="2800" dirty="0" err="1" smtClean="0"/>
              <a:t>HbAlc</a:t>
            </a:r>
            <a:r>
              <a:rPr lang="en-US" sz="2800" dirty="0" smtClean="0"/>
              <a:t> where the canine erythrocyte has a lifespan of 100 days and a half-life of about 60 days, </a:t>
            </a:r>
            <a:r>
              <a:rPr lang="en-US" sz="2800" dirty="0" err="1" smtClean="0"/>
              <a:t>HbAlc</a:t>
            </a:r>
            <a:r>
              <a:rPr lang="en-US" sz="2800" dirty="0" smtClean="0"/>
              <a:t> reflects the average blood glucose over the previous 2 months prior to </a:t>
            </a:r>
            <a:r>
              <a:rPr lang="en-US" sz="2800" dirty="0" smtClean="0"/>
              <a:t>sampling</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latin typeface="Times New Roman" pitchFamily="18" charset="0"/>
                <a:cs typeface="Times New Roman" pitchFamily="18" charset="0"/>
              </a:rPr>
              <a:t>Hemoglobin </a:t>
            </a:r>
            <a:r>
              <a:rPr lang="en-US" sz="3600" b="1" dirty="0" err="1" smtClean="0">
                <a:solidFill>
                  <a:schemeClr val="tx1"/>
                </a:solidFill>
                <a:latin typeface="Times New Roman" pitchFamily="18" charset="0"/>
                <a:cs typeface="Times New Roman" pitchFamily="18" charset="0"/>
              </a:rPr>
              <a:t>Alc</a:t>
            </a:r>
            <a:r>
              <a:rPr lang="en-US" sz="3600" b="1" dirty="0" smtClean="0">
                <a:solidFill>
                  <a:schemeClr val="tx1"/>
                </a:solidFill>
                <a:latin typeface="Times New Roman" pitchFamily="18" charset="0"/>
                <a:cs typeface="Times New Roman" pitchFamily="18" charset="0"/>
              </a:rPr>
              <a:t> </a:t>
            </a:r>
            <a:endParaRPr lang="en-US" dirty="0"/>
          </a:p>
        </p:txBody>
      </p:sp>
      <p:sp>
        <p:nvSpPr>
          <p:cNvPr id="3" name="Content Placeholder 2"/>
          <p:cNvSpPr>
            <a:spLocks noGrp="1"/>
          </p:cNvSpPr>
          <p:nvPr>
            <p:ph sz="quarter" idx="1"/>
          </p:nvPr>
        </p:nvSpPr>
        <p:spPr/>
        <p:txBody>
          <a:bodyPr/>
          <a:lstStyle/>
          <a:p>
            <a:pPr>
              <a:buClrTx/>
              <a:buSzPct val="100000"/>
            </a:pPr>
            <a:r>
              <a:rPr lang="en-US" sz="2800" dirty="0" smtClean="0">
                <a:latin typeface="Times New Roman" pitchFamily="18" charset="0"/>
                <a:cs typeface="Times New Roman" pitchFamily="18" charset="0"/>
              </a:rPr>
              <a:t>In the cat, with an erythrocyte lifespan of 70 days and a half-life of about 40 days, </a:t>
            </a:r>
            <a:r>
              <a:rPr lang="en-US" sz="2800" dirty="0" err="1" smtClean="0">
                <a:latin typeface="Times New Roman" pitchFamily="18" charset="0"/>
                <a:cs typeface="Times New Roman" pitchFamily="18" charset="0"/>
              </a:rPr>
              <a:t>HbAlc</a:t>
            </a:r>
            <a:r>
              <a:rPr lang="en-US" sz="2800" dirty="0" smtClean="0">
                <a:latin typeface="Times New Roman" pitchFamily="18" charset="0"/>
                <a:cs typeface="Times New Roman" pitchFamily="18" charset="0"/>
              </a:rPr>
              <a:t> could be used as a measure of the average blood glucose over the previous 6 weeks. </a:t>
            </a:r>
          </a:p>
          <a:p>
            <a:pPr>
              <a:buClrTx/>
              <a:buSzPct val="100000"/>
            </a:pPr>
            <a:r>
              <a:rPr lang="en-US" dirty="0" smtClean="0"/>
              <a:t>Normally, HbA1c concentration is about 3–5% of the total </a:t>
            </a:r>
            <a:r>
              <a:rPr lang="en-US" dirty="0" smtClean="0"/>
              <a:t>hemoglobin</a:t>
            </a:r>
          </a:p>
          <a:p>
            <a:pPr>
              <a:buClrTx/>
              <a:buSzPct val="100000"/>
            </a:pPr>
            <a:r>
              <a:rPr lang="en-US" dirty="0" smtClean="0"/>
              <a:t>In </a:t>
            </a:r>
            <a:r>
              <a:rPr lang="en-US" dirty="0" smtClean="0"/>
              <a:t>diabetic patients, HbA1c is elevated (to as high as 15</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chemeClr val="tx1"/>
                </a:solidFill>
                <a:latin typeface="Times New Roman" pitchFamily="18" charset="0"/>
                <a:cs typeface="Times New Roman" pitchFamily="18" charset="0"/>
              </a:rPr>
              <a:t>Fructosamine</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ClrTx/>
              <a:buSzPct val="100000"/>
            </a:pPr>
            <a:r>
              <a:rPr lang="en-US" dirty="0" err="1" smtClean="0"/>
              <a:t>Glycated</a:t>
            </a:r>
            <a:r>
              <a:rPr lang="en-US" dirty="0" smtClean="0"/>
              <a:t> serum proteins (</a:t>
            </a:r>
            <a:r>
              <a:rPr lang="en-US" dirty="0" err="1" smtClean="0"/>
              <a:t>fructosamine</a:t>
            </a:r>
            <a:r>
              <a:rPr lang="en-US" dirty="0" smtClean="0"/>
              <a:t>) can also be measured in </a:t>
            </a:r>
            <a:r>
              <a:rPr lang="en-US" dirty="0" smtClean="0"/>
              <a:t>diabetics</a:t>
            </a:r>
          </a:p>
          <a:p>
            <a:pPr>
              <a:buClrTx/>
              <a:buSzPct val="100000"/>
            </a:pPr>
            <a:r>
              <a:rPr lang="en-US" dirty="0" smtClean="0"/>
              <a:t>Total </a:t>
            </a:r>
            <a:r>
              <a:rPr lang="en-US" dirty="0" smtClean="0"/>
              <a:t>serum proteins or albumin </a:t>
            </a:r>
            <a:r>
              <a:rPr lang="en-US" dirty="0" smtClean="0"/>
              <a:t>have </a:t>
            </a:r>
            <a:r>
              <a:rPr lang="en-US" dirty="0" smtClean="0"/>
              <a:t>life span </a:t>
            </a:r>
            <a:r>
              <a:rPr lang="en-US" dirty="0" smtClean="0"/>
              <a:t>and half-lives </a:t>
            </a:r>
            <a:r>
              <a:rPr lang="en-US" dirty="0" smtClean="0"/>
              <a:t>of 2-3 weeks and 7-9 </a:t>
            </a:r>
            <a:r>
              <a:rPr lang="en-US" dirty="0" smtClean="0"/>
              <a:t>day</a:t>
            </a:r>
          </a:p>
          <a:p>
            <a:pPr>
              <a:buClrTx/>
              <a:buSzPct val="100000"/>
            </a:pPr>
            <a:r>
              <a:rPr lang="en-US" dirty="0" err="1" smtClean="0"/>
              <a:t>fructosamine</a:t>
            </a:r>
            <a:r>
              <a:rPr lang="en-US" dirty="0" smtClean="0"/>
              <a:t> </a:t>
            </a:r>
            <a:r>
              <a:rPr lang="en-US" dirty="0" smtClean="0"/>
              <a:t>can be used to </a:t>
            </a:r>
            <a:r>
              <a:rPr lang="en-US" dirty="0" err="1" smtClean="0"/>
              <a:t>mesure</a:t>
            </a:r>
            <a:r>
              <a:rPr lang="en-US" dirty="0" smtClean="0"/>
              <a:t> average </a:t>
            </a:r>
            <a:r>
              <a:rPr lang="en-US" dirty="0" smtClean="0"/>
              <a:t>blood glucose over the previous 2 </a:t>
            </a:r>
            <a:r>
              <a:rPr lang="en-US" dirty="0" smtClean="0"/>
              <a:t>weeks</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chemeClr val="tx1"/>
                </a:solidFill>
                <a:latin typeface="Times New Roman" pitchFamily="18" charset="0"/>
                <a:cs typeface="Times New Roman" pitchFamily="18" charset="0"/>
              </a:rPr>
              <a:t>Microalbuminuria</a:t>
            </a:r>
            <a:endParaRPr lang="en-US"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ClrTx/>
              <a:buSzPct val="100000"/>
            </a:pPr>
            <a:r>
              <a:rPr lang="en-US" sz="2800" dirty="0" err="1" smtClean="0"/>
              <a:t>Microalbuminuria</a:t>
            </a:r>
            <a:r>
              <a:rPr lang="en-US" sz="2800" dirty="0" smtClean="0"/>
              <a:t> is defined as the excretion of 30-300 mg of </a:t>
            </a:r>
            <a:r>
              <a:rPr lang="en-US" sz="2800" dirty="0" smtClean="0"/>
              <a:t>al</a:t>
            </a:r>
          </a:p>
          <a:p>
            <a:pPr>
              <a:buClrTx/>
              <a:buSzPct val="100000"/>
            </a:pPr>
            <a:r>
              <a:rPr lang="en-US" sz="2800" dirty="0" smtClean="0"/>
              <a:t>Predicts </a:t>
            </a:r>
            <a:r>
              <a:rPr lang="en-US" sz="2800" dirty="0" smtClean="0"/>
              <a:t>impairment in renal function in diabetic </a:t>
            </a:r>
            <a:r>
              <a:rPr lang="en-US" sz="2800" dirty="0" err="1" smtClean="0"/>
              <a:t>patientsbumin</a:t>
            </a:r>
            <a:r>
              <a:rPr lang="en-US" sz="2800" dirty="0" smtClean="0"/>
              <a:t> in urine per </a:t>
            </a:r>
            <a:r>
              <a:rPr lang="en-US" sz="2800" dirty="0" smtClean="0"/>
              <a:t>day</a:t>
            </a:r>
          </a:p>
          <a:p>
            <a:pPr>
              <a:buClrTx/>
              <a:buSzPct val="100000"/>
            </a:pPr>
            <a:r>
              <a:rPr lang="en-US" sz="2800" dirty="0" smtClean="0"/>
              <a:t>Serum lipid profile: Triglycerides, Cholesterol, LDL, VLDL, HDL</a:t>
            </a:r>
            <a:endParaRPr lang="en-US" sz="2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p:cNvSpPr>
            <a:spLocks noGrp="1"/>
          </p:cNvSpPr>
          <p:nvPr>
            <p:ph type="title"/>
          </p:nvPr>
        </p:nvSpPr>
        <p:spPr/>
        <p:txBody>
          <a:bodyPr/>
          <a:lstStyle/>
          <a:p>
            <a:endParaRPr lang="en-GB" smtClean="0"/>
          </a:p>
        </p:txBody>
      </p:sp>
      <p:pic>
        <p:nvPicPr>
          <p:cNvPr id="37891" name="Picture 2"/>
          <p:cNvPicPr>
            <a:picLocks noGrp="1" noChangeAspect="1" noChangeArrowheads="1"/>
          </p:cNvPicPr>
          <p:nvPr>
            <p:ph idx="1"/>
          </p:nvPr>
        </p:nvPicPr>
        <p:blipFill>
          <a:blip r:embed="rId3"/>
          <a:srcRect l="6503" t="2222" r="4878" b="4443"/>
          <a:stretch>
            <a:fillRect/>
          </a:stretch>
        </p:blipFill>
        <p:spPr>
          <a:xfrm>
            <a:off x="142875" y="0"/>
            <a:ext cx="8899525" cy="6858000"/>
          </a:xfr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28600" y="1524000"/>
            <a:ext cx="8686800" cy="5334000"/>
          </a:xfrm>
        </p:spPr>
        <p:txBody>
          <a:bodyPr>
            <a:normAutofit fontScale="40000" lnSpcReduction="20000"/>
          </a:bodyPr>
          <a:lstStyle/>
          <a:p>
            <a:pPr algn="just">
              <a:lnSpc>
                <a:spcPct val="80000"/>
              </a:lnSpc>
              <a:spcBef>
                <a:spcPts val="0"/>
              </a:spcBef>
              <a:spcAft>
                <a:spcPts val="600"/>
              </a:spcAft>
              <a:buClrTx/>
              <a:buSzPct val="100000"/>
            </a:pPr>
            <a:r>
              <a:rPr lang="en-US" sz="5500" b="1" dirty="0" smtClean="0">
                <a:solidFill>
                  <a:schemeClr val="tx1"/>
                </a:solidFill>
                <a:latin typeface="Times New Roman" pitchFamily="18" charset="0"/>
                <a:cs typeface="Times New Roman" pitchFamily="18" charset="0"/>
              </a:rPr>
              <a:t>Produced by the </a:t>
            </a:r>
            <a:r>
              <a:rPr lang="en-US" sz="5500" b="1" dirty="0" smtClean="0">
                <a:solidFill>
                  <a:schemeClr val="tx1"/>
                </a:solidFill>
                <a:latin typeface="Times New Roman" pitchFamily="18" charset="0"/>
                <a:cs typeface="Times New Roman" pitchFamily="18" charset="0"/>
                <a:sym typeface="Symbol" pitchFamily="18" charset="2"/>
              </a:rPr>
              <a:t> cells in the islets of </a:t>
            </a:r>
            <a:r>
              <a:rPr lang="en-US" sz="5500" b="1" dirty="0" err="1" smtClean="0">
                <a:solidFill>
                  <a:schemeClr val="tx1"/>
                </a:solidFill>
                <a:latin typeface="Times New Roman" pitchFamily="18" charset="0"/>
                <a:cs typeface="Times New Roman" pitchFamily="18" charset="0"/>
                <a:sym typeface="Symbol" pitchFamily="18" charset="2"/>
              </a:rPr>
              <a:t>Langherans</a:t>
            </a:r>
            <a:r>
              <a:rPr lang="en-US" sz="5500" b="1" dirty="0" smtClean="0">
                <a:solidFill>
                  <a:schemeClr val="tx1"/>
                </a:solidFill>
                <a:latin typeface="Times New Roman" pitchFamily="18" charset="0"/>
                <a:cs typeface="Times New Roman" pitchFamily="18" charset="0"/>
                <a:sym typeface="Symbol" pitchFamily="18" charset="2"/>
              </a:rPr>
              <a:t> of the pancreas</a:t>
            </a:r>
          </a:p>
          <a:p>
            <a:pPr algn="just">
              <a:spcBef>
                <a:spcPts val="0"/>
              </a:spcBef>
              <a:spcAft>
                <a:spcPts val="600"/>
              </a:spcAft>
              <a:buClrTx/>
              <a:buSzPct val="100000"/>
              <a:defRPr/>
            </a:pPr>
            <a:r>
              <a:rPr lang="en-US" sz="5500" b="1" dirty="0" smtClean="0">
                <a:latin typeface="Times New Roman" pitchFamily="18" charset="0"/>
                <a:cs typeface="Times New Roman" pitchFamily="18" charset="0"/>
              </a:rPr>
              <a:t>Promotes glucose transport from the bloodstream across the cell membrane to the cytoplasm of the cell</a:t>
            </a:r>
          </a:p>
          <a:p>
            <a:pPr algn="just">
              <a:spcBef>
                <a:spcPts val="0"/>
              </a:spcBef>
              <a:spcAft>
                <a:spcPts val="600"/>
              </a:spcAft>
              <a:buClrTx/>
              <a:buSzPct val="100000"/>
              <a:defRPr/>
            </a:pPr>
            <a:r>
              <a:rPr lang="en-US" sz="5500" b="1" dirty="0" smtClean="0">
                <a:latin typeface="Times New Roman" pitchFamily="18" charset="0"/>
                <a:cs typeface="Times New Roman" pitchFamily="18" charset="0"/>
              </a:rPr>
              <a:t>Analogous to a “key” that unlocks the cell door to allow glucose inside</a:t>
            </a:r>
          </a:p>
          <a:p>
            <a:pPr algn="just">
              <a:spcBef>
                <a:spcPts val="0"/>
              </a:spcBef>
              <a:spcAft>
                <a:spcPts val="600"/>
              </a:spcAft>
              <a:buClrTx/>
              <a:defRPr/>
            </a:pPr>
            <a:r>
              <a:rPr lang="en-US" sz="5500" b="1" dirty="0" smtClean="0">
                <a:latin typeface="Times New Roman" pitchFamily="18" charset="0"/>
                <a:cs typeface="Times New Roman" pitchFamily="18" charset="0"/>
                <a:sym typeface="Symbol" pitchFamily="18" charset="2"/>
              </a:rPr>
              <a:t> Insulin after a meal:</a:t>
            </a:r>
          </a:p>
          <a:p>
            <a:pPr lvl="2" algn="just">
              <a:spcBef>
                <a:spcPts val="0"/>
              </a:spcBef>
              <a:spcAft>
                <a:spcPts val="600"/>
              </a:spcAft>
              <a:buClrTx/>
              <a:buFont typeface="Times New Roman" pitchFamily="18" charset="0"/>
              <a:buChar char="̶"/>
              <a:defRPr/>
            </a:pPr>
            <a:r>
              <a:rPr lang="en-US" sz="5500" b="1" dirty="0" smtClean="0">
                <a:latin typeface="Times New Roman" pitchFamily="18" charset="0"/>
                <a:cs typeface="Times New Roman" pitchFamily="18" charset="0"/>
                <a:sym typeface="Symbol" pitchFamily="18" charset="2"/>
              </a:rPr>
              <a:t>Stimulates storage of glucose as glycogen</a:t>
            </a:r>
          </a:p>
          <a:p>
            <a:pPr lvl="2" algn="just">
              <a:spcBef>
                <a:spcPts val="0"/>
              </a:spcBef>
              <a:spcAft>
                <a:spcPts val="600"/>
              </a:spcAft>
              <a:buClrTx/>
              <a:buFont typeface="Times New Roman" pitchFamily="18" charset="0"/>
              <a:buChar char="̶"/>
              <a:defRPr/>
            </a:pPr>
            <a:r>
              <a:rPr lang="en-US" sz="5500" b="1" dirty="0" smtClean="0">
                <a:latin typeface="Times New Roman" pitchFamily="18" charset="0"/>
                <a:cs typeface="Times New Roman" pitchFamily="18" charset="0"/>
                <a:sym typeface="Symbol" pitchFamily="18" charset="2"/>
              </a:rPr>
              <a:t>Inhibits </a:t>
            </a:r>
            <a:r>
              <a:rPr lang="en-US" sz="5500" b="1" dirty="0" err="1" smtClean="0">
                <a:latin typeface="Times New Roman" pitchFamily="18" charset="0"/>
                <a:cs typeface="Times New Roman" pitchFamily="18" charset="0"/>
                <a:sym typeface="Symbol" pitchFamily="18" charset="2"/>
              </a:rPr>
              <a:t>gluconeogenesis</a:t>
            </a:r>
            <a:endParaRPr lang="en-US" sz="5500" b="1" dirty="0" smtClean="0">
              <a:latin typeface="Times New Roman" pitchFamily="18" charset="0"/>
              <a:cs typeface="Times New Roman" pitchFamily="18" charset="0"/>
              <a:sym typeface="Symbol" pitchFamily="18" charset="2"/>
            </a:endParaRPr>
          </a:p>
          <a:p>
            <a:pPr lvl="2" algn="just">
              <a:spcBef>
                <a:spcPts val="0"/>
              </a:spcBef>
              <a:spcAft>
                <a:spcPts val="600"/>
              </a:spcAft>
              <a:buClrTx/>
              <a:buFont typeface="Times New Roman" pitchFamily="18" charset="0"/>
              <a:buChar char="̶"/>
              <a:defRPr/>
            </a:pPr>
            <a:r>
              <a:rPr lang="en-US" sz="5500" b="1" dirty="0" smtClean="0">
                <a:latin typeface="Times New Roman" pitchFamily="18" charset="0"/>
                <a:cs typeface="Times New Roman" pitchFamily="18" charset="0"/>
                <a:sym typeface="Symbol" pitchFamily="18" charset="2"/>
              </a:rPr>
              <a:t>Enhances fat deposition in adipose tissue</a:t>
            </a:r>
          </a:p>
          <a:p>
            <a:pPr algn="just">
              <a:spcBef>
                <a:spcPts val="0"/>
              </a:spcBef>
              <a:spcAft>
                <a:spcPts val="600"/>
              </a:spcAft>
              <a:buClrTx/>
              <a:defRPr/>
            </a:pPr>
            <a:r>
              <a:rPr lang="en-US" sz="5500" b="1" dirty="0" smtClean="0">
                <a:latin typeface="Times New Roman" pitchFamily="18" charset="0"/>
                <a:cs typeface="Times New Roman" pitchFamily="18" charset="0"/>
              </a:rPr>
              <a:t>Fasting state</a:t>
            </a:r>
          </a:p>
          <a:p>
            <a:pPr lvl="1" algn="just">
              <a:spcBef>
                <a:spcPts val="0"/>
              </a:spcBef>
              <a:spcAft>
                <a:spcPts val="600"/>
              </a:spcAft>
              <a:buClrTx/>
              <a:defRPr/>
            </a:pPr>
            <a:r>
              <a:rPr lang="en-US" sz="5500" b="1" dirty="0" smtClean="0">
                <a:solidFill>
                  <a:schemeClr val="tx1"/>
                </a:solidFill>
                <a:latin typeface="Times New Roman" pitchFamily="18" charset="0"/>
                <a:cs typeface="Times New Roman" pitchFamily="18" charset="0"/>
              </a:rPr>
              <a:t>Counter-regulatory hormones (especially glucagon) stimulate glycogen </a:t>
            </a:r>
            <a:r>
              <a:rPr lang="en-US" sz="5500" b="1" dirty="0" smtClean="0">
                <a:solidFill>
                  <a:schemeClr val="tx1"/>
                </a:solidFill>
                <a:latin typeface="Times New Roman" pitchFamily="18" charset="0"/>
                <a:cs typeface="Times New Roman" pitchFamily="18" charset="0"/>
                <a:sym typeface="Symbol" pitchFamily="18" charset="2"/>
              </a:rPr>
              <a:t></a:t>
            </a:r>
            <a:r>
              <a:rPr lang="en-US" sz="5500" b="1" dirty="0" smtClean="0">
                <a:solidFill>
                  <a:schemeClr val="tx1"/>
                </a:solidFill>
                <a:latin typeface="Times New Roman" pitchFamily="18" charset="0"/>
                <a:cs typeface="Times New Roman" pitchFamily="18" charset="0"/>
              </a:rPr>
              <a:t> glucose</a:t>
            </a:r>
          </a:p>
          <a:p>
            <a:pPr algn="just">
              <a:spcBef>
                <a:spcPts val="0"/>
              </a:spcBef>
              <a:spcAft>
                <a:spcPts val="600"/>
              </a:spcAft>
              <a:buClrTx/>
              <a:defRPr/>
            </a:pPr>
            <a:r>
              <a:rPr lang="en-US" sz="5500" b="1" dirty="0" smtClean="0">
                <a:latin typeface="Times New Roman" pitchFamily="18" charset="0"/>
                <a:cs typeface="Times New Roman" pitchFamily="18" charset="0"/>
              </a:rPr>
              <a:t>When glucose unavailable during fasting state</a:t>
            </a:r>
          </a:p>
          <a:p>
            <a:pPr lvl="1" algn="just">
              <a:spcBef>
                <a:spcPts val="0"/>
              </a:spcBef>
              <a:spcAft>
                <a:spcPts val="600"/>
              </a:spcAft>
              <a:buClrTx/>
              <a:defRPr/>
            </a:pPr>
            <a:r>
              <a:rPr lang="en-US" sz="5500" b="1" dirty="0" err="1" smtClean="0">
                <a:solidFill>
                  <a:schemeClr val="tx1"/>
                </a:solidFill>
                <a:latin typeface="Times New Roman" pitchFamily="18" charset="0"/>
                <a:cs typeface="Times New Roman" pitchFamily="18" charset="0"/>
              </a:rPr>
              <a:t>Lipolysis</a:t>
            </a:r>
            <a:r>
              <a:rPr lang="en-US" sz="5500" b="1" dirty="0" smtClean="0">
                <a:solidFill>
                  <a:schemeClr val="tx1"/>
                </a:solidFill>
                <a:latin typeface="Times New Roman" pitchFamily="18" charset="0"/>
                <a:cs typeface="Times New Roman" pitchFamily="18" charset="0"/>
              </a:rPr>
              <a:t> (fat breakdown) </a:t>
            </a:r>
          </a:p>
          <a:p>
            <a:pPr lvl="1" algn="just">
              <a:spcBef>
                <a:spcPts val="0"/>
              </a:spcBef>
              <a:spcAft>
                <a:spcPts val="600"/>
              </a:spcAft>
              <a:buClrTx/>
              <a:defRPr/>
            </a:pPr>
            <a:r>
              <a:rPr lang="en-US" sz="5500" b="1" dirty="0" smtClean="0">
                <a:solidFill>
                  <a:schemeClr val="tx1"/>
                </a:solidFill>
                <a:latin typeface="Times New Roman" pitchFamily="18" charset="0"/>
                <a:cs typeface="Times New Roman" pitchFamily="18" charset="0"/>
              </a:rPr>
              <a:t>Proteolysis (amino acid breakdown)</a:t>
            </a:r>
            <a:endParaRPr lang="en-CA" sz="5500" b="1" dirty="0" smtClean="0">
              <a:solidFill>
                <a:schemeClr val="tx1"/>
              </a:solidFill>
              <a:latin typeface="Times New Roman" pitchFamily="18" charset="0"/>
              <a:cs typeface="Times New Roman" pitchFamily="18" charset="0"/>
            </a:endParaRPr>
          </a:p>
          <a:p>
            <a:pPr>
              <a:buClrTx/>
              <a:buSzPct val="100000"/>
              <a:defRPr/>
            </a:pPr>
            <a:endParaRPr lang="en-US" sz="2800" b="1" dirty="0" smtClean="0">
              <a:latin typeface="Times New Roman" pitchFamily="18" charset="0"/>
              <a:cs typeface="Times New Roman" pitchFamily="18" charset="0"/>
            </a:endParaRPr>
          </a:p>
          <a:p>
            <a:pPr marL="365125" indent="-255588" algn="just">
              <a:buNone/>
            </a:pPr>
            <a:endParaRPr lang="en-GB" dirty="0" smtClean="0">
              <a:latin typeface="Times New Roman" pitchFamily="18" charset="0"/>
              <a:cs typeface="Times New Roman" pitchFamily="18" charset="0"/>
            </a:endParaRPr>
          </a:p>
        </p:txBody>
      </p:sp>
      <p:sp>
        <p:nvSpPr>
          <p:cNvPr id="23555" name="Title 2"/>
          <p:cNvSpPr>
            <a:spLocks noGrp="1"/>
          </p:cNvSpPr>
          <p:nvPr>
            <p:ph type="title"/>
          </p:nvPr>
        </p:nvSpPr>
        <p:spPr/>
        <p:txBody>
          <a:bodyPr>
            <a:normAutofit fontScale="90000"/>
          </a:bodyPr>
          <a:lstStyle/>
          <a:p>
            <a:r>
              <a:rPr lang="en-GB" dirty="0" smtClean="0"/>
              <a:t/>
            </a:r>
            <a:br>
              <a:rPr lang="en-GB" dirty="0" smtClean="0"/>
            </a:br>
            <a:r>
              <a:rPr lang="en-US" sz="4900" b="1" dirty="0" smtClean="0">
                <a:solidFill>
                  <a:schemeClr val="tx1"/>
                </a:solidFill>
                <a:latin typeface="Times New Roman" pitchFamily="18" charset="0"/>
                <a:cs typeface="Times New Roman" pitchFamily="18" charset="0"/>
              </a:rPr>
              <a:t> Insulin</a:t>
            </a:r>
            <a:endParaRPr lang="en-GB" sz="4000" b="1" dirty="0" smtClean="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28600" y="1524000"/>
            <a:ext cx="8686800" cy="5105400"/>
          </a:xfrm>
        </p:spPr>
        <p:txBody>
          <a:bodyPr>
            <a:normAutofit lnSpcReduction="10000"/>
          </a:bodyPr>
          <a:lstStyle/>
          <a:p>
            <a:pPr algn="just">
              <a:lnSpc>
                <a:spcPct val="80000"/>
              </a:lnSpc>
              <a:spcBef>
                <a:spcPts val="1200"/>
              </a:spcBef>
              <a:spcAft>
                <a:spcPts val="1200"/>
              </a:spcAft>
              <a:buClrTx/>
              <a:buSzPct val="100000"/>
            </a:pPr>
            <a:r>
              <a:rPr lang="en-GB" sz="3300" dirty="0" smtClean="0">
                <a:latin typeface="Times New Roman" pitchFamily="18" charset="0"/>
                <a:cs typeface="Times New Roman" pitchFamily="18" charset="0"/>
              </a:rPr>
              <a:t>Diabetes mellitus may present with characteristic symptoms such as thirst, </a:t>
            </a:r>
            <a:r>
              <a:rPr lang="en-GB" sz="3300" dirty="0" err="1" smtClean="0">
                <a:latin typeface="Times New Roman" pitchFamily="18" charset="0"/>
                <a:cs typeface="Times New Roman" pitchFamily="18" charset="0"/>
              </a:rPr>
              <a:t>polyuria</a:t>
            </a:r>
            <a:r>
              <a:rPr lang="en-GB" sz="3300" dirty="0" smtClean="0">
                <a:latin typeface="Times New Roman" pitchFamily="18" charset="0"/>
                <a:cs typeface="Times New Roman" pitchFamily="18" charset="0"/>
              </a:rPr>
              <a:t>, blurring of vision, and weight loss</a:t>
            </a:r>
          </a:p>
          <a:p>
            <a:pPr algn="just">
              <a:lnSpc>
                <a:spcPct val="80000"/>
              </a:lnSpc>
              <a:spcBef>
                <a:spcPts val="1200"/>
              </a:spcBef>
              <a:spcAft>
                <a:spcPts val="1200"/>
              </a:spcAft>
              <a:buClrTx/>
              <a:buSzPct val="100000"/>
            </a:pPr>
            <a:r>
              <a:rPr lang="en-GB" sz="3300" dirty="0" smtClean="0">
                <a:latin typeface="Times New Roman" pitchFamily="18" charset="0"/>
                <a:cs typeface="Times New Roman" pitchFamily="18" charset="0"/>
              </a:rPr>
              <a:t>In its most severe forms, </a:t>
            </a:r>
            <a:r>
              <a:rPr lang="en-GB" sz="3300" dirty="0" err="1" smtClean="0">
                <a:latin typeface="Times New Roman" pitchFamily="18" charset="0"/>
                <a:cs typeface="Times New Roman" pitchFamily="18" charset="0"/>
              </a:rPr>
              <a:t>ketoacidosis</a:t>
            </a:r>
            <a:r>
              <a:rPr lang="en-GB" sz="3300" dirty="0" smtClean="0">
                <a:latin typeface="Times New Roman" pitchFamily="18" charset="0"/>
                <a:cs typeface="Times New Roman" pitchFamily="18" charset="0"/>
              </a:rPr>
              <a:t> or a non–</a:t>
            </a:r>
            <a:r>
              <a:rPr lang="en-GB" sz="3300" dirty="0" err="1" smtClean="0">
                <a:latin typeface="Times New Roman" pitchFamily="18" charset="0"/>
                <a:cs typeface="Times New Roman" pitchFamily="18" charset="0"/>
              </a:rPr>
              <a:t>ketotic</a:t>
            </a:r>
            <a:r>
              <a:rPr lang="en-GB" sz="3300" dirty="0" smtClean="0">
                <a:latin typeface="Times New Roman" pitchFamily="18" charset="0"/>
                <a:cs typeface="Times New Roman" pitchFamily="18" charset="0"/>
              </a:rPr>
              <a:t> </a:t>
            </a:r>
            <a:r>
              <a:rPr lang="en-GB" sz="3300" dirty="0" err="1" smtClean="0">
                <a:latin typeface="Times New Roman" pitchFamily="18" charset="0"/>
                <a:cs typeface="Times New Roman" pitchFamily="18" charset="0"/>
              </a:rPr>
              <a:t>hyperosmolar</a:t>
            </a:r>
            <a:r>
              <a:rPr lang="en-GB" sz="3300" dirty="0" smtClean="0">
                <a:latin typeface="Times New Roman" pitchFamily="18" charset="0"/>
                <a:cs typeface="Times New Roman" pitchFamily="18" charset="0"/>
              </a:rPr>
              <a:t> state may develop and lead to stupor, coma and, in absence of effective treatment, death</a:t>
            </a:r>
          </a:p>
          <a:p>
            <a:pPr algn="just">
              <a:lnSpc>
                <a:spcPct val="80000"/>
              </a:lnSpc>
              <a:spcBef>
                <a:spcPts val="1200"/>
              </a:spcBef>
              <a:spcAft>
                <a:spcPts val="1200"/>
              </a:spcAft>
              <a:buClrTx/>
              <a:buSzPct val="100000"/>
            </a:pPr>
            <a:r>
              <a:rPr lang="en-GB" sz="3300" dirty="0" smtClean="0">
                <a:latin typeface="Times New Roman" pitchFamily="18" charset="0"/>
                <a:cs typeface="Times New Roman" pitchFamily="18" charset="0"/>
              </a:rPr>
              <a:t>Often symptoms are not severe, or may be absent, and consequently hyperglycaemia sufficient to cause pathological and functional changes may be present for a long time before the diagnosis is made</a:t>
            </a:r>
          </a:p>
          <a:p>
            <a:pPr marL="365125" indent="-255588" algn="just">
              <a:buNone/>
            </a:pPr>
            <a:endParaRPr lang="en-GB" dirty="0" smtClean="0">
              <a:latin typeface="Times New Roman" pitchFamily="18" charset="0"/>
              <a:cs typeface="Times New Roman" pitchFamily="18" charset="0"/>
            </a:endParaRPr>
          </a:p>
        </p:txBody>
      </p:sp>
      <p:sp>
        <p:nvSpPr>
          <p:cNvPr id="23555" name="Title 2"/>
          <p:cNvSpPr>
            <a:spLocks noGrp="1"/>
          </p:cNvSpPr>
          <p:nvPr>
            <p:ph type="title"/>
          </p:nvPr>
        </p:nvSpPr>
        <p:spPr/>
        <p:txBody>
          <a:bodyPr>
            <a:normAutofit fontScale="90000"/>
          </a:bodyPr>
          <a:lstStyle/>
          <a:p>
            <a:r>
              <a:rPr lang="en-GB" dirty="0" smtClean="0"/>
              <a:t/>
            </a:r>
            <a:br>
              <a:rPr lang="en-GB" dirty="0" smtClean="0"/>
            </a:br>
            <a:r>
              <a:rPr lang="en-GB" sz="4000" b="1" dirty="0" smtClean="0">
                <a:solidFill>
                  <a:schemeClr val="tx1"/>
                </a:solidFill>
              </a:rPr>
              <a:t> Symptoms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457200" y="260350"/>
            <a:ext cx="8229600" cy="6264275"/>
          </a:xfrm>
          <a:prstGeom prst="rect">
            <a:avLst/>
          </a:prstGeom>
          <a:noFill/>
          <a:ln w="9525">
            <a:noFill/>
            <a:miter lim="800000"/>
            <a:headEnd/>
            <a:tailEnd/>
          </a:ln>
        </p:spPr>
        <p:txBody>
          <a:bodyPr/>
          <a:lstStyle/>
          <a:p>
            <a:pPr marL="342900" indent="-342900" algn="ctr">
              <a:lnSpc>
                <a:spcPct val="80000"/>
              </a:lnSpc>
              <a:spcBef>
                <a:spcPct val="20000"/>
              </a:spcBef>
            </a:pPr>
            <a:r>
              <a:rPr lang="en-US" sz="2000" b="1" u="sng" dirty="0"/>
              <a:t>ALTERED CHO METABOLISM</a:t>
            </a:r>
            <a:endParaRPr lang="en-US" sz="2000" b="1" dirty="0"/>
          </a:p>
          <a:p>
            <a:pPr marL="342900" indent="-342900" algn="ctr">
              <a:lnSpc>
                <a:spcPct val="80000"/>
              </a:lnSpc>
              <a:spcBef>
                <a:spcPct val="20000"/>
              </a:spcBef>
            </a:pPr>
            <a:endParaRPr lang="en-US" sz="2000" b="1" dirty="0">
              <a:solidFill>
                <a:srgbClr val="FFFFCC"/>
              </a:solidFill>
            </a:endParaRPr>
          </a:p>
          <a:p>
            <a:pPr marL="342900" indent="-342900" algn="ctr">
              <a:lnSpc>
                <a:spcPct val="80000"/>
              </a:lnSpc>
              <a:spcBef>
                <a:spcPct val="20000"/>
              </a:spcBef>
            </a:pPr>
            <a:r>
              <a:rPr lang="en-US" sz="2000" b="1" dirty="0">
                <a:latin typeface="Times New Roman" pitchFamily="18" charset="0"/>
                <a:cs typeface="Times New Roman" pitchFamily="18" charset="0"/>
                <a:sym typeface="Symbol" pitchFamily="18" charset="2"/>
              </a:rPr>
              <a:t></a:t>
            </a:r>
            <a:r>
              <a:rPr lang="en-US" sz="2000" b="1" dirty="0">
                <a:latin typeface="Times New Roman" pitchFamily="18" charset="0"/>
                <a:cs typeface="Times New Roman" pitchFamily="18" charset="0"/>
              </a:rPr>
              <a:t> Insulin</a:t>
            </a:r>
            <a:endParaRPr lang="en-US" sz="2000" b="1" dirty="0">
              <a:latin typeface="Times New Roman" pitchFamily="18" charset="0"/>
              <a:cs typeface="Times New Roman" pitchFamily="18" charset="0"/>
              <a:sym typeface="Symbol" pitchFamily="18" charset="2"/>
            </a:endParaRPr>
          </a:p>
          <a:p>
            <a:pPr marL="342900" indent="-342900" algn="ctr">
              <a:lnSpc>
                <a:spcPct val="80000"/>
              </a:lnSpc>
              <a:spcBef>
                <a:spcPct val="20000"/>
              </a:spcBef>
            </a:pPr>
            <a:r>
              <a:rPr lang="en-US" sz="2000" b="1" dirty="0">
                <a:latin typeface="Times New Roman" pitchFamily="18" charset="0"/>
                <a:cs typeface="Times New Roman" pitchFamily="18" charset="0"/>
                <a:sym typeface="Symbol" pitchFamily="18" charset="2"/>
              </a:rPr>
              <a:t></a:t>
            </a:r>
          </a:p>
          <a:p>
            <a:pPr marL="342900" indent="-342900" algn="ctr">
              <a:lnSpc>
                <a:spcPct val="80000"/>
              </a:lnSpc>
              <a:spcBef>
                <a:spcPct val="20000"/>
              </a:spcBef>
            </a:pPr>
            <a:r>
              <a:rPr lang="en-US" sz="2000" b="1" dirty="0">
                <a:latin typeface="Times New Roman" pitchFamily="18" charset="0"/>
                <a:cs typeface="Times New Roman" pitchFamily="18" charset="0"/>
                <a:sym typeface="Symbol" pitchFamily="18" charset="2"/>
              </a:rPr>
              <a:t></a:t>
            </a:r>
            <a:r>
              <a:rPr lang="en-US" sz="2000" b="1" dirty="0">
                <a:latin typeface="Times New Roman" pitchFamily="18" charset="0"/>
                <a:cs typeface="Times New Roman" pitchFamily="18" charset="0"/>
              </a:rPr>
              <a:t> Glucose Utilization </a:t>
            </a:r>
          </a:p>
          <a:p>
            <a:pPr marL="342900" indent="-342900" algn="ctr">
              <a:lnSpc>
                <a:spcPct val="80000"/>
              </a:lnSpc>
              <a:spcBef>
                <a:spcPct val="20000"/>
              </a:spcBef>
            </a:pPr>
            <a:r>
              <a:rPr lang="en-US" sz="2000" b="1" dirty="0">
                <a:latin typeface="Times New Roman" pitchFamily="18" charset="0"/>
                <a:cs typeface="Times New Roman" pitchFamily="18" charset="0"/>
              </a:rPr>
              <a:t>+  </a:t>
            </a:r>
            <a:endParaRPr lang="en-US" sz="2000" b="1" dirty="0">
              <a:latin typeface="Times New Roman" pitchFamily="18" charset="0"/>
              <a:cs typeface="Times New Roman" pitchFamily="18" charset="0"/>
              <a:sym typeface="Symbol" pitchFamily="18" charset="2"/>
            </a:endParaRPr>
          </a:p>
          <a:p>
            <a:pPr marL="342900" indent="-342900" algn="ctr">
              <a:lnSpc>
                <a:spcPct val="80000"/>
              </a:lnSpc>
              <a:spcBef>
                <a:spcPct val="20000"/>
              </a:spcBef>
            </a:pPr>
            <a:r>
              <a:rPr lang="en-US" sz="2000" b="1" dirty="0">
                <a:latin typeface="Times New Roman" pitchFamily="18" charset="0"/>
                <a:cs typeface="Times New Roman" pitchFamily="18" charset="0"/>
                <a:sym typeface="Symbol" pitchFamily="18" charset="2"/>
              </a:rPr>
              <a: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Glycogenolysis</a:t>
            </a:r>
            <a:endParaRPr lang="en-US" sz="2000" b="1" dirty="0">
              <a:latin typeface="Times New Roman" pitchFamily="18" charset="0"/>
              <a:cs typeface="Times New Roman" pitchFamily="18" charset="0"/>
              <a:sym typeface="Symbol" pitchFamily="18" charset="2"/>
            </a:endParaRPr>
          </a:p>
          <a:p>
            <a:pPr marL="342900" indent="-342900" algn="ctr">
              <a:lnSpc>
                <a:spcPct val="80000"/>
              </a:lnSpc>
              <a:spcBef>
                <a:spcPct val="20000"/>
              </a:spcBef>
            </a:pPr>
            <a:r>
              <a:rPr lang="en-US" sz="2000" b="1" dirty="0">
                <a:latin typeface="Times New Roman" pitchFamily="18" charset="0"/>
                <a:cs typeface="Times New Roman" pitchFamily="18" charset="0"/>
                <a:sym typeface="Symbol" pitchFamily="18" charset="2"/>
              </a:rPr>
              <a:t></a:t>
            </a:r>
            <a:endParaRPr lang="en-US" sz="2000" b="1" dirty="0">
              <a:latin typeface="Times New Roman" pitchFamily="18" charset="0"/>
              <a:cs typeface="Times New Roman" pitchFamily="18" charset="0"/>
            </a:endParaRPr>
          </a:p>
          <a:p>
            <a:pPr marL="342900" indent="-342900" algn="ctr">
              <a:lnSpc>
                <a:spcPct val="80000"/>
              </a:lnSpc>
              <a:spcBef>
                <a:spcPct val="20000"/>
              </a:spcBef>
            </a:pPr>
            <a:r>
              <a:rPr lang="en-US" sz="2000" b="1" dirty="0">
                <a:latin typeface="Times New Roman" pitchFamily="18" charset="0"/>
                <a:cs typeface="Times New Roman" pitchFamily="18" charset="0"/>
              </a:rPr>
              <a:t>Hyperglycemia</a:t>
            </a:r>
            <a:endParaRPr lang="en-US" sz="2000" b="1" dirty="0">
              <a:latin typeface="Times New Roman" pitchFamily="18" charset="0"/>
              <a:cs typeface="Times New Roman" pitchFamily="18" charset="0"/>
              <a:sym typeface="Symbol" pitchFamily="18" charset="2"/>
            </a:endParaRPr>
          </a:p>
          <a:p>
            <a:pPr marL="342900" indent="-342900" algn="ctr">
              <a:lnSpc>
                <a:spcPct val="80000"/>
              </a:lnSpc>
              <a:spcBef>
                <a:spcPct val="20000"/>
              </a:spcBef>
            </a:pPr>
            <a:r>
              <a:rPr lang="en-US" sz="2000" b="1" dirty="0">
                <a:latin typeface="Times New Roman" pitchFamily="18" charset="0"/>
                <a:cs typeface="Times New Roman" pitchFamily="18" charset="0"/>
                <a:sym typeface="Symbol" pitchFamily="18" charset="2"/>
              </a:rPr>
              <a:t></a:t>
            </a:r>
            <a:endParaRPr lang="en-US" sz="2000" b="1" dirty="0">
              <a:latin typeface="Times New Roman" pitchFamily="18" charset="0"/>
              <a:cs typeface="Times New Roman" pitchFamily="18" charset="0"/>
            </a:endParaRPr>
          </a:p>
          <a:p>
            <a:pPr marL="342900" indent="-342900" algn="ctr">
              <a:lnSpc>
                <a:spcPct val="80000"/>
              </a:lnSpc>
              <a:spcBef>
                <a:spcPct val="20000"/>
              </a:spcBef>
            </a:pPr>
            <a:r>
              <a:rPr lang="en-US" sz="2000" b="1" dirty="0" err="1">
                <a:latin typeface="Times New Roman" pitchFamily="18" charset="0"/>
                <a:cs typeface="Times New Roman" pitchFamily="18" charset="0"/>
              </a:rPr>
              <a:t>Glucosuria</a:t>
            </a:r>
            <a:endParaRPr lang="en-US" sz="2000" b="1" dirty="0">
              <a:latin typeface="Times New Roman" pitchFamily="18" charset="0"/>
              <a:cs typeface="Times New Roman" pitchFamily="18" charset="0"/>
              <a:sym typeface="Symbol" pitchFamily="18" charset="2"/>
            </a:endParaRPr>
          </a:p>
          <a:p>
            <a:pPr marL="342900" indent="-342900" algn="ctr">
              <a:lnSpc>
                <a:spcPct val="80000"/>
              </a:lnSpc>
              <a:spcBef>
                <a:spcPct val="20000"/>
              </a:spcBef>
              <a:buFont typeface="Symbol" pitchFamily="18" charset="2"/>
              <a:buChar char="¯"/>
            </a:pPr>
            <a:r>
              <a:rPr lang="en-US" sz="2000" b="1" dirty="0">
                <a:latin typeface="Times New Roman" pitchFamily="18" charset="0"/>
                <a:cs typeface="Times New Roman" pitchFamily="18" charset="0"/>
              </a:rPr>
              <a:t>(osmotic </a:t>
            </a:r>
            <a:r>
              <a:rPr lang="en-US" sz="2000" b="1" dirty="0" err="1">
                <a:latin typeface="Times New Roman" pitchFamily="18" charset="0"/>
                <a:cs typeface="Times New Roman" pitchFamily="18" charset="0"/>
              </a:rPr>
              <a:t>diuresis</a:t>
            </a:r>
            <a:r>
              <a:rPr lang="en-US" sz="2000" b="1" dirty="0">
                <a:latin typeface="Times New Roman" pitchFamily="18" charset="0"/>
                <a:cs typeface="Times New Roman" pitchFamily="18" charset="0"/>
              </a:rPr>
              <a:t>) </a:t>
            </a:r>
          </a:p>
          <a:p>
            <a:pPr marL="342900" indent="-342900" algn="ctr">
              <a:lnSpc>
                <a:spcPct val="80000"/>
              </a:lnSpc>
              <a:spcBef>
                <a:spcPct val="20000"/>
              </a:spcBef>
              <a:buFont typeface="Symbol" pitchFamily="18" charset="2"/>
              <a:buChar char="¯"/>
            </a:pPr>
            <a:endParaRPr lang="en-US" sz="2000" b="1" dirty="0">
              <a:latin typeface="Times New Roman" pitchFamily="18" charset="0"/>
              <a:cs typeface="Times New Roman" pitchFamily="18" charset="0"/>
            </a:endParaRPr>
          </a:p>
          <a:p>
            <a:pPr marL="342900" indent="-342900" algn="ctr">
              <a:lnSpc>
                <a:spcPct val="80000"/>
              </a:lnSpc>
              <a:spcBef>
                <a:spcPct val="20000"/>
              </a:spcBef>
              <a:buFont typeface="Symbol" pitchFamily="18" charset="2"/>
              <a:buChar char="¯"/>
            </a:pPr>
            <a:endParaRPr lang="en-US" sz="2000" b="1" dirty="0">
              <a:latin typeface="Times New Roman" pitchFamily="18" charset="0"/>
              <a:cs typeface="Times New Roman" pitchFamily="18" charset="0"/>
            </a:endParaRPr>
          </a:p>
          <a:p>
            <a:pPr marL="342900" indent="-342900" algn="ctr">
              <a:lnSpc>
                <a:spcPct val="80000"/>
              </a:lnSpc>
              <a:spcBef>
                <a:spcPct val="20000"/>
              </a:spcBef>
              <a:buFont typeface="Symbol" pitchFamily="18" charset="2"/>
              <a:buChar char="¯"/>
            </a:pPr>
            <a:r>
              <a:rPr lang="en-US" sz="2000" b="1" dirty="0" err="1">
                <a:latin typeface="Times New Roman" pitchFamily="18" charset="0"/>
                <a:cs typeface="Times New Roman" pitchFamily="18" charset="0"/>
              </a:rPr>
              <a:t>Polyuria</a:t>
            </a:r>
            <a:r>
              <a:rPr lang="en-US" sz="2000" b="1" dirty="0">
                <a:latin typeface="Times New Roman" pitchFamily="18" charset="0"/>
                <a:cs typeface="Times New Roman" pitchFamily="18" charset="0"/>
              </a:rPr>
              <a:t>*</a:t>
            </a:r>
          </a:p>
          <a:p>
            <a:pPr marL="342900" indent="-342900" algn="ctr">
              <a:lnSpc>
                <a:spcPct val="80000"/>
              </a:lnSpc>
              <a:spcBef>
                <a:spcPct val="20000"/>
              </a:spcBef>
            </a:pPr>
            <a:r>
              <a:rPr lang="en-US" sz="2000" b="1" dirty="0">
                <a:latin typeface="Times New Roman" pitchFamily="18" charset="0"/>
                <a:cs typeface="Times New Roman" pitchFamily="18" charset="0"/>
              </a:rPr>
              <a:t>(and electrolyte imbalance)</a:t>
            </a:r>
            <a:endParaRPr lang="en-US" sz="2000" b="1" dirty="0">
              <a:latin typeface="Times New Roman" pitchFamily="18" charset="0"/>
              <a:cs typeface="Times New Roman" pitchFamily="18" charset="0"/>
              <a:sym typeface="Symbol" pitchFamily="18" charset="2"/>
            </a:endParaRPr>
          </a:p>
          <a:p>
            <a:pPr marL="342900" indent="-342900" algn="ctr">
              <a:lnSpc>
                <a:spcPct val="80000"/>
              </a:lnSpc>
              <a:spcBef>
                <a:spcPct val="20000"/>
              </a:spcBef>
            </a:pPr>
            <a:r>
              <a:rPr lang="en-US" sz="2000" b="1" dirty="0">
                <a:latin typeface="Times New Roman" pitchFamily="18" charset="0"/>
                <a:cs typeface="Times New Roman" pitchFamily="18" charset="0"/>
                <a:sym typeface="Symbol" pitchFamily="18" charset="2"/>
              </a:rPr>
              <a:t></a:t>
            </a:r>
            <a:endParaRPr lang="en-US" sz="2000" b="1" dirty="0">
              <a:latin typeface="Times New Roman" pitchFamily="18" charset="0"/>
              <a:cs typeface="Times New Roman" pitchFamily="18" charset="0"/>
            </a:endParaRPr>
          </a:p>
          <a:p>
            <a:pPr marL="342900" indent="-342900" algn="ctr">
              <a:lnSpc>
                <a:spcPct val="80000"/>
              </a:lnSpc>
              <a:spcBef>
                <a:spcPct val="20000"/>
              </a:spcBef>
            </a:pPr>
            <a:r>
              <a:rPr lang="en-US" sz="2000" b="1" dirty="0" err="1">
                <a:latin typeface="Times New Roman" pitchFamily="18" charset="0"/>
                <a:cs typeface="Times New Roman" pitchFamily="18" charset="0"/>
              </a:rPr>
              <a:t>Polydipsia</a:t>
            </a:r>
            <a:r>
              <a:rPr lang="en-US" sz="2000" b="1" dirty="0">
                <a:latin typeface="Times New Roman" pitchFamily="18" charset="0"/>
                <a:cs typeface="Times New Roman" pitchFamily="18" charset="0"/>
              </a:rPr>
              <a:t>*</a:t>
            </a:r>
          </a:p>
          <a:p>
            <a:pPr marL="342900" indent="-342900" algn="ctr">
              <a:lnSpc>
                <a:spcPct val="80000"/>
              </a:lnSpc>
              <a:spcBef>
                <a:spcPct val="20000"/>
              </a:spcBef>
            </a:pPr>
            <a:endParaRPr lang="en-US" sz="2000" dirty="0">
              <a:solidFill>
                <a:srgbClr val="FFFFCC"/>
              </a:solidFill>
            </a:endParaRPr>
          </a:p>
          <a:p>
            <a:pPr marL="342900" indent="-342900" algn="ctr">
              <a:lnSpc>
                <a:spcPct val="80000"/>
              </a:lnSpc>
              <a:spcBef>
                <a:spcPct val="20000"/>
              </a:spcBef>
            </a:pPr>
            <a:r>
              <a:rPr lang="en-US" sz="2000" dirty="0">
                <a:solidFill>
                  <a:srgbClr val="FFFFCC"/>
                </a:solidFill>
              </a:rPr>
              <a:t>* Hallmark symptoms of diabetes</a:t>
            </a:r>
            <a:endParaRPr lang="en-CA" sz="2000" dirty="0">
              <a:solidFill>
                <a:srgbClr val="FFFF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strips(downLeft)">
                                      <p:cBhvr>
                                        <p:cTn id="7" dur="500"/>
                                        <p:tgtEl>
                                          <p:spTgt spid="92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457200" y="260350"/>
            <a:ext cx="8435975" cy="6597650"/>
          </a:xfrm>
          <a:prstGeom prst="rect">
            <a:avLst/>
          </a:prstGeom>
          <a:noFill/>
          <a:ln w="9525">
            <a:noFill/>
            <a:miter lim="800000"/>
            <a:headEnd/>
            <a:tailEnd/>
          </a:ln>
        </p:spPr>
        <p:txBody>
          <a:bodyPr/>
          <a:lstStyle/>
          <a:p>
            <a:pPr marL="342900" indent="-342900" algn="ctr">
              <a:lnSpc>
                <a:spcPct val="90000"/>
              </a:lnSpc>
              <a:spcBef>
                <a:spcPct val="20000"/>
              </a:spcBef>
            </a:pPr>
            <a:r>
              <a:rPr lang="en-US" sz="2800" b="1" u="sng" dirty="0"/>
              <a:t>ALTERED PROTEIN METABOLISM</a:t>
            </a:r>
            <a:endParaRPr lang="en-US" sz="2800" b="1" dirty="0">
              <a:sym typeface="Symbol" pitchFamily="18" charset="2"/>
            </a:endParaRPr>
          </a:p>
          <a:p>
            <a:pPr marL="342900" indent="-342900" algn="ctr">
              <a:lnSpc>
                <a:spcPct val="90000"/>
              </a:lnSpc>
              <a:spcBef>
                <a:spcPct val="20000"/>
              </a:spcBef>
            </a:pPr>
            <a:endParaRPr lang="en-US" sz="2800" b="1" dirty="0">
              <a:sym typeface="Symbol" pitchFamily="18" charset="2"/>
            </a:endParaRPr>
          </a:p>
          <a:p>
            <a:pPr marL="342900" indent="-342900" algn="ctr">
              <a:lnSpc>
                <a:spcPct val="90000"/>
              </a:lnSpc>
              <a:spcBef>
                <a:spcPct val="20000"/>
              </a:spcBef>
            </a:pPr>
            <a:r>
              <a:rPr lang="en-US" sz="2800" b="1" dirty="0">
                <a:sym typeface="Symbol" pitchFamily="18" charset="2"/>
              </a:rPr>
              <a:t></a:t>
            </a:r>
            <a:r>
              <a:rPr lang="en-US" sz="2800" b="1" dirty="0"/>
              <a:t> Insulin</a:t>
            </a:r>
            <a:endParaRPr lang="en-US" sz="2800" b="1" dirty="0">
              <a:sym typeface="Symbol" pitchFamily="18" charset="2"/>
            </a:endParaRPr>
          </a:p>
          <a:p>
            <a:pPr marL="342900" indent="-342900" algn="ctr">
              <a:lnSpc>
                <a:spcPct val="90000"/>
              </a:lnSpc>
              <a:spcBef>
                <a:spcPct val="20000"/>
              </a:spcBef>
            </a:pPr>
            <a:r>
              <a:rPr lang="en-US" sz="2800" b="1" dirty="0">
                <a:sym typeface="Symbol" pitchFamily="18" charset="2"/>
              </a:rPr>
              <a:t></a:t>
            </a:r>
          </a:p>
          <a:p>
            <a:pPr marL="342900" indent="-342900" algn="ctr">
              <a:lnSpc>
                <a:spcPct val="90000"/>
              </a:lnSpc>
              <a:spcBef>
                <a:spcPct val="20000"/>
              </a:spcBef>
            </a:pPr>
            <a:r>
              <a:rPr lang="en-US" sz="2800" b="1" dirty="0">
                <a:sym typeface="Symbol" pitchFamily="18" charset="2"/>
              </a:rPr>
              <a:t></a:t>
            </a:r>
            <a:r>
              <a:rPr lang="en-US" sz="2800" b="1" dirty="0"/>
              <a:t> Protein Catabolism</a:t>
            </a:r>
            <a:endParaRPr lang="en-US" sz="2800" b="1" dirty="0">
              <a:sym typeface="Symbol" pitchFamily="18" charset="2"/>
            </a:endParaRPr>
          </a:p>
          <a:p>
            <a:pPr marL="342900" indent="-342900" algn="ctr">
              <a:lnSpc>
                <a:spcPct val="90000"/>
              </a:lnSpc>
              <a:spcBef>
                <a:spcPct val="20000"/>
              </a:spcBef>
            </a:pPr>
            <a:r>
              <a:rPr lang="en-US" sz="2800" b="1" dirty="0">
                <a:sym typeface="Symbol" pitchFamily="18" charset="2"/>
              </a:rPr>
              <a:t></a:t>
            </a:r>
          </a:p>
          <a:p>
            <a:pPr marL="342900" indent="-342900" algn="ctr">
              <a:lnSpc>
                <a:spcPct val="90000"/>
              </a:lnSpc>
              <a:spcBef>
                <a:spcPct val="20000"/>
              </a:spcBef>
            </a:pPr>
            <a:r>
              <a:rPr lang="en-US" sz="2800" b="1" dirty="0">
                <a:sym typeface="Symbol" pitchFamily="18" charset="2"/>
              </a:rPr>
              <a:t></a:t>
            </a:r>
            <a:r>
              <a:rPr lang="en-US" sz="2800" b="1" dirty="0"/>
              <a:t> </a:t>
            </a:r>
            <a:r>
              <a:rPr lang="en-US" sz="2800" b="1" dirty="0" err="1"/>
              <a:t>Gluconeogenesis</a:t>
            </a:r>
            <a:endParaRPr lang="en-US" sz="2800" b="1" dirty="0"/>
          </a:p>
          <a:p>
            <a:pPr marL="342900" indent="-342900" algn="ctr">
              <a:lnSpc>
                <a:spcPct val="90000"/>
              </a:lnSpc>
              <a:spcBef>
                <a:spcPct val="20000"/>
              </a:spcBef>
            </a:pPr>
            <a:r>
              <a:rPr lang="en-US" sz="2800" b="1" dirty="0"/>
              <a:t>(amino acids </a:t>
            </a:r>
            <a:r>
              <a:rPr lang="en-US" sz="2800" b="1" dirty="0">
                <a:sym typeface="Symbol" pitchFamily="18" charset="2"/>
              </a:rPr>
              <a:t></a:t>
            </a:r>
            <a:r>
              <a:rPr lang="en-US" sz="2800" b="1" dirty="0"/>
              <a:t> glucose)</a:t>
            </a:r>
            <a:endParaRPr lang="en-US" sz="2800" b="1" dirty="0">
              <a:sym typeface="Symbol" pitchFamily="18" charset="2"/>
            </a:endParaRPr>
          </a:p>
          <a:p>
            <a:pPr marL="342900" indent="-342900" algn="ctr">
              <a:lnSpc>
                <a:spcPct val="90000"/>
              </a:lnSpc>
              <a:spcBef>
                <a:spcPct val="20000"/>
              </a:spcBef>
            </a:pPr>
            <a:r>
              <a:rPr lang="en-US" sz="2800" b="1" dirty="0">
                <a:sym typeface="Symbol" pitchFamily="18" charset="2"/>
              </a:rPr>
              <a:t></a:t>
            </a:r>
            <a:endParaRPr lang="en-US" sz="2800" b="1" dirty="0"/>
          </a:p>
          <a:p>
            <a:pPr marL="342900" indent="-342900" algn="ctr">
              <a:lnSpc>
                <a:spcPct val="90000"/>
              </a:lnSpc>
              <a:spcBef>
                <a:spcPct val="20000"/>
              </a:spcBef>
            </a:pPr>
            <a:r>
              <a:rPr lang="en-US" sz="2800" b="1" dirty="0"/>
              <a:t>Hyperglycemia</a:t>
            </a:r>
            <a:endParaRPr lang="en-US" sz="2800" b="1" dirty="0">
              <a:sym typeface="Symbol" pitchFamily="18" charset="2"/>
            </a:endParaRPr>
          </a:p>
          <a:p>
            <a:pPr marL="342900" indent="-342900" algn="ctr">
              <a:lnSpc>
                <a:spcPct val="90000"/>
              </a:lnSpc>
              <a:spcBef>
                <a:spcPct val="20000"/>
              </a:spcBef>
            </a:pPr>
            <a:r>
              <a:rPr lang="en-US" sz="2800" b="1" dirty="0">
                <a:sym typeface="Symbol" pitchFamily="18" charset="2"/>
              </a:rPr>
              <a:t></a:t>
            </a:r>
            <a:endParaRPr lang="en-US" sz="2800" b="1" dirty="0"/>
          </a:p>
          <a:p>
            <a:pPr marL="342900" indent="-342900" algn="ctr">
              <a:lnSpc>
                <a:spcPct val="90000"/>
              </a:lnSpc>
              <a:spcBef>
                <a:spcPct val="20000"/>
              </a:spcBef>
            </a:pPr>
            <a:r>
              <a:rPr lang="en-US" sz="2800" b="1" dirty="0"/>
              <a:t>Weight Loss and Fatigue</a:t>
            </a:r>
            <a:endParaRPr lang="en-CA"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strips(downLeft)">
                                      <p:cBhvr>
                                        <p:cTn id="7" dur="5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457200" y="476250"/>
            <a:ext cx="8229600" cy="5976938"/>
          </a:xfrm>
          <a:prstGeom prst="rect">
            <a:avLst/>
          </a:prstGeom>
          <a:noFill/>
          <a:ln w="9525">
            <a:noFill/>
            <a:miter lim="800000"/>
            <a:headEnd/>
            <a:tailEnd/>
          </a:ln>
        </p:spPr>
        <p:txBody>
          <a:bodyPr/>
          <a:lstStyle/>
          <a:p>
            <a:pPr marL="342900" indent="-342900" algn="ctr">
              <a:spcBef>
                <a:spcPct val="20000"/>
              </a:spcBef>
            </a:pPr>
            <a:r>
              <a:rPr lang="en-US" sz="2800" b="1" u="sng" dirty="0"/>
              <a:t>ALTERED FAT METABOLISM</a:t>
            </a:r>
          </a:p>
          <a:p>
            <a:pPr marL="342900" indent="-342900">
              <a:spcBef>
                <a:spcPct val="20000"/>
              </a:spcBef>
            </a:pPr>
            <a:endParaRPr lang="en-US" sz="2800" b="1" dirty="0">
              <a:sym typeface="Symbol" pitchFamily="18" charset="2"/>
            </a:endParaRPr>
          </a:p>
          <a:p>
            <a:pPr marL="342900" indent="-342900">
              <a:spcBef>
                <a:spcPct val="20000"/>
              </a:spcBef>
            </a:pPr>
            <a:endParaRPr lang="en-US" sz="2800" b="1" dirty="0">
              <a:sym typeface="Symbol" pitchFamily="18" charset="2"/>
            </a:endParaRPr>
          </a:p>
          <a:p>
            <a:pPr marL="342900" indent="-342900" algn="ctr">
              <a:spcBef>
                <a:spcPct val="20000"/>
              </a:spcBef>
            </a:pPr>
            <a:r>
              <a:rPr lang="en-US" sz="2800" b="1" dirty="0">
                <a:sym typeface="Symbol" pitchFamily="18" charset="2"/>
              </a:rPr>
              <a:t></a:t>
            </a:r>
            <a:r>
              <a:rPr lang="en-US" sz="2800" b="1" dirty="0"/>
              <a:t> Insulin</a:t>
            </a:r>
            <a:endParaRPr lang="en-US" sz="2800" b="1" dirty="0">
              <a:sym typeface="Symbol" pitchFamily="18" charset="2"/>
            </a:endParaRPr>
          </a:p>
          <a:p>
            <a:pPr marL="342900" indent="-342900" algn="ctr">
              <a:spcBef>
                <a:spcPct val="20000"/>
              </a:spcBef>
            </a:pPr>
            <a:r>
              <a:rPr lang="en-US" sz="2800" b="1" dirty="0">
                <a:sym typeface="Symbol" pitchFamily="18" charset="2"/>
              </a:rPr>
              <a:t></a:t>
            </a:r>
          </a:p>
          <a:p>
            <a:pPr marL="342900" indent="-342900" algn="ctr">
              <a:spcBef>
                <a:spcPct val="20000"/>
              </a:spcBef>
            </a:pPr>
            <a:r>
              <a:rPr lang="en-US" sz="2800" b="1" dirty="0">
                <a:sym typeface="Symbol" pitchFamily="18" charset="2"/>
              </a:rPr>
              <a:t></a:t>
            </a:r>
            <a:r>
              <a:rPr lang="en-US" sz="2800" b="1" dirty="0"/>
              <a:t> </a:t>
            </a:r>
            <a:r>
              <a:rPr lang="en-US" sz="2800" b="1" dirty="0" err="1"/>
              <a:t>Lipolysis</a:t>
            </a:r>
            <a:endParaRPr lang="en-US" sz="2800" b="1" dirty="0">
              <a:sym typeface="Symbol" pitchFamily="18" charset="2"/>
            </a:endParaRPr>
          </a:p>
          <a:p>
            <a:pPr marL="342900" indent="-342900" algn="ctr">
              <a:spcBef>
                <a:spcPct val="20000"/>
              </a:spcBef>
            </a:pPr>
            <a:r>
              <a:rPr lang="en-US" sz="2800" b="1" dirty="0">
                <a:sym typeface="Symbol" pitchFamily="18" charset="2"/>
              </a:rPr>
              <a:t></a:t>
            </a:r>
          </a:p>
          <a:p>
            <a:pPr marL="342900" indent="-342900" algn="ctr">
              <a:spcBef>
                <a:spcPct val="20000"/>
              </a:spcBef>
            </a:pPr>
            <a:r>
              <a:rPr lang="en-US" sz="2800" b="1" dirty="0">
                <a:sym typeface="Symbol" pitchFamily="18" charset="2"/>
              </a:rPr>
              <a:t></a:t>
            </a:r>
            <a:r>
              <a:rPr lang="en-US" sz="2800" b="1" dirty="0"/>
              <a:t> Free fatty acids + </a:t>
            </a:r>
            <a:r>
              <a:rPr lang="en-US" sz="2800" b="1" dirty="0" err="1"/>
              <a:t>ketones</a:t>
            </a:r>
            <a:endParaRPr lang="en-US" sz="2800" b="1" dirty="0">
              <a:sym typeface="Symbol" pitchFamily="18" charset="2"/>
            </a:endParaRPr>
          </a:p>
          <a:p>
            <a:pPr marL="342900" indent="-342900" algn="ctr">
              <a:spcBef>
                <a:spcPct val="20000"/>
              </a:spcBef>
            </a:pPr>
            <a:r>
              <a:rPr lang="en-US" sz="2800" b="1" dirty="0">
                <a:sym typeface="Symbol" pitchFamily="18" charset="2"/>
              </a:rPr>
              <a:t></a:t>
            </a:r>
            <a:endParaRPr lang="en-US" sz="2800" b="1" dirty="0"/>
          </a:p>
          <a:p>
            <a:pPr marL="342900" indent="-342900" algn="ctr">
              <a:spcBef>
                <a:spcPct val="20000"/>
              </a:spcBef>
            </a:pPr>
            <a:r>
              <a:rPr lang="en-US" sz="2800" b="1" dirty="0"/>
              <a:t>Acidosis + Weight Loss</a:t>
            </a:r>
          </a:p>
          <a:p>
            <a:pPr marL="342900" indent="-342900">
              <a:spcBef>
                <a:spcPct val="20000"/>
              </a:spcBef>
              <a:buFontTx/>
              <a:buChar char="•"/>
            </a:pPr>
            <a:endParaRPr lang="en-CA" sz="2800" dirty="0">
              <a:solidFill>
                <a:srgbClr val="FFFF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strips(downLeft)">
                                      <p:cBhvr>
                                        <p:cTn id="7" dur="500"/>
                                        <p:tgtEl>
                                          <p:spTgt spid="11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457200" y="1357313"/>
            <a:ext cx="8229600" cy="4649787"/>
          </a:xfrm>
        </p:spPr>
        <p:txBody>
          <a:bodyPr rtlCol="0">
            <a:normAutofit/>
          </a:bodyPr>
          <a:lstStyle/>
          <a:p>
            <a:pPr fontAlgn="auto">
              <a:spcAft>
                <a:spcPts val="0"/>
              </a:spcAft>
              <a:buNone/>
              <a:defRPr/>
            </a:pPr>
            <a:r>
              <a:rPr lang="en-GB" altLang="en-US" sz="3200" b="1" dirty="0" smtClean="0">
                <a:latin typeface="Times New Roman" pitchFamily="18" charset="0"/>
                <a:cs typeface="Times New Roman" pitchFamily="18" charset="0"/>
              </a:rPr>
              <a:t>Type 1 Diabetes Mellitus </a:t>
            </a:r>
          </a:p>
          <a:p>
            <a:pPr fontAlgn="auto">
              <a:spcAft>
                <a:spcPts val="0"/>
              </a:spcAft>
              <a:buNone/>
              <a:defRPr/>
            </a:pPr>
            <a:endParaRPr lang="en-GB" altLang="en-US" sz="3200" b="1" dirty="0" smtClean="0">
              <a:latin typeface="Times New Roman" pitchFamily="18" charset="0"/>
              <a:cs typeface="Times New Roman" pitchFamily="18" charset="0"/>
            </a:endParaRPr>
          </a:p>
          <a:p>
            <a:pPr fontAlgn="auto">
              <a:spcAft>
                <a:spcPts val="0"/>
              </a:spcAft>
              <a:buNone/>
              <a:defRPr/>
            </a:pPr>
            <a:r>
              <a:rPr lang="en-GB" altLang="en-US" sz="3200" b="1" dirty="0" smtClean="0">
                <a:latin typeface="Times New Roman" pitchFamily="18" charset="0"/>
                <a:cs typeface="Times New Roman" pitchFamily="18" charset="0"/>
              </a:rPr>
              <a:t>Type 2 Diabetes Mellitus</a:t>
            </a:r>
          </a:p>
          <a:p>
            <a:pPr marL="0" indent="0" fontAlgn="auto">
              <a:spcAft>
                <a:spcPts val="0"/>
              </a:spcAft>
              <a:buFont typeface="Wingdings 3" charset="2"/>
              <a:buNone/>
              <a:defRPr/>
            </a:pPr>
            <a:endParaRPr lang="en-GB" altLang="en-US" sz="3200" dirty="0" smtClean="0">
              <a:solidFill>
                <a:schemeClr val="tx1">
                  <a:lumMod val="75000"/>
                  <a:lumOff val="25000"/>
                </a:schemeClr>
              </a:solidFill>
            </a:endParaRPr>
          </a:p>
        </p:txBody>
      </p:sp>
      <p:sp>
        <p:nvSpPr>
          <p:cNvPr id="27651" name="Title 2"/>
          <p:cNvSpPr>
            <a:spLocks noGrp="1"/>
          </p:cNvSpPr>
          <p:nvPr>
            <p:ph type="title"/>
          </p:nvPr>
        </p:nvSpPr>
        <p:spPr/>
        <p:txBody>
          <a:bodyPr>
            <a:normAutofit fontScale="90000"/>
          </a:bodyPr>
          <a:lstStyle/>
          <a:p>
            <a:r>
              <a:rPr lang="en-GB" dirty="0" smtClean="0"/>
              <a:t/>
            </a:r>
            <a:br>
              <a:rPr lang="en-GB" dirty="0" smtClean="0"/>
            </a:br>
            <a:r>
              <a:rPr lang="en-GB" dirty="0" smtClean="0"/>
              <a:t> </a:t>
            </a:r>
            <a:r>
              <a:rPr lang="en-GB" sz="4000" b="1" dirty="0" smtClean="0">
                <a:solidFill>
                  <a:schemeClr val="tx1"/>
                </a:solidFill>
                <a:latin typeface="Times New Roman" pitchFamily="18" charset="0"/>
                <a:cs typeface="Times New Roman" pitchFamily="18" charset="0"/>
              </a:rPr>
              <a:t>Types of Diabetes</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5701</TotalTime>
  <Words>1310</Words>
  <Application>Microsoft Office PowerPoint</Application>
  <PresentationFormat>On-screen Show (4:3)</PresentationFormat>
  <Paragraphs>172</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Biochemistry</vt:lpstr>
      <vt:lpstr>  What is diabetes? </vt:lpstr>
      <vt:lpstr>Slide 3</vt:lpstr>
      <vt:lpstr>  Insulin</vt:lpstr>
      <vt:lpstr>  Symptoms</vt:lpstr>
      <vt:lpstr>Slide 6</vt:lpstr>
      <vt:lpstr>Slide 7</vt:lpstr>
      <vt:lpstr>Slide 8</vt:lpstr>
      <vt:lpstr>  Types of Diabetes</vt:lpstr>
      <vt:lpstr>  Type I diabetes </vt:lpstr>
      <vt:lpstr>  Type II diabetes </vt:lpstr>
      <vt:lpstr>Comparisons of Type 1 &amp; Type 2</vt:lpstr>
      <vt:lpstr>Slide 13</vt:lpstr>
      <vt:lpstr>Diagnosis</vt:lpstr>
      <vt:lpstr>Glucose tolerance test (GGT)</vt:lpstr>
      <vt:lpstr>Oral Glucose tolerance test</vt:lpstr>
      <vt:lpstr>Slide 17</vt:lpstr>
      <vt:lpstr>Intravenous Glucose tolerance test (IGGT)</vt:lpstr>
      <vt:lpstr>Insulin Tolerance test</vt:lpstr>
      <vt:lpstr>Slide 20</vt:lpstr>
      <vt:lpstr>Hemoglobin Alc </vt:lpstr>
      <vt:lpstr>Hemoglobin Alc </vt:lpstr>
      <vt:lpstr>Fructosamine</vt:lpstr>
      <vt:lpstr>Microalbuminuria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DST-FIST-2016</dc:title>
  <dc:creator>ajeet</dc:creator>
  <cp:lastModifiedBy>Dell</cp:lastModifiedBy>
  <cp:revision>154</cp:revision>
  <dcterms:created xsi:type="dcterms:W3CDTF">2017-11-05T08:06:48Z</dcterms:created>
  <dcterms:modified xsi:type="dcterms:W3CDTF">2020-05-27T10:43:56Z</dcterms:modified>
</cp:coreProperties>
</file>