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Default Extension="jpeg" ContentType="image/jpeg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2" r:id="rId1"/>
  </p:sldMasterIdLst>
  <p:sldIdLst>
    <p:sldId id="263" r:id="rId2"/>
    <p:sldId id="266" r:id="rId3"/>
    <p:sldId id="257" r:id="rId4"/>
    <p:sldId id="258" r:id="rId5"/>
    <p:sldId id="259" r:id="rId6"/>
    <p:sldId id="260" r:id="rId7"/>
    <p:sldId id="264" r:id="rId8"/>
    <p:sldId id="261" r:id="rId9"/>
    <p:sldId id="265" r:id="rId10"/>
    <p:sldId id="262" r:id="rId11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5620"/>
    <p:restoredTop sz="94660"/>
  </p:normalViewPr>
  <p:slideViewPr>
    <p:cSldViewPr>
      <p:cViewPr>
        <p:scale>
          <a:sx n="60" d="100"/>
          <a:sy n="60" d="100"/>
        </p:scale>
        <p:origin x="-1572" y="-174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ableStyles" Target="tableStyle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le 8"/>
          <p:cNvSpPr>
            <a:spLocks noGrp="1"/>
          </p:cNvSpPr>
          <p:nvPr>
            <p:ph type="ctrTitle"/>
          </p:nvPr>
        </p:nvSpPr>
        <p:spPr>
          <a:xfrm>
            <a:off x="533400" y="1371600"/>
            <a:ext cx="7851648" cy="1828800"/>
          </a:xfrm>
          <a:ln>
            <a:noFill/>
          </a:ln>
        </p:spPr>
        <p:txBody>
          <a:bodyPr vert="horz" tIns="0" rIns="18288" bIns="0" anchor="b">
            <a:norm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bevelT w="38100" h="38100"/>
              <a:contourClr>
                <a:schemeClr val="tx2"/>
              </a:contourClr>
            </a:sp3d>
          </a:bodyPr>
          <a:lstStyle>
            <a:lvl1pPr algn="r" rtl="0">
              <a:spcBef>
                <a:spcPct val="0"/>
              </a:spcBef>
              <a:buNone/>
              <a:defRPr sz="5600" b="1">
                <a:ln>
                  <a:noFill/>
                </a:ln>
                <a:solidFill>
                  <a:schemeClr val="accent3">
                    <a:tint val="90000"/>
                    <a:satMod val="120000"/>
                  </a:schemeClr>
                </a:solidFill>
                <a:effectLst>
                  <a:outerShdw blurRad="38100" dist="25400" dir="5400000" algn="tl" rotWithShape="0">
                    <a:srgbClr val="000000">
                      <a:alpha val="43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7" name="Subtitle 16"/>
          <p:cNvSpPr>
            <a:spLocks noGrp="1"/>
          </p:cNvSpPr>
          <p:nvPr>
            <p:ph type="subTitle" idx="1"/>
          </p:nvPr>
        </p:nvSpPr>
        <p:spPr>
          <a:xfrm>
            <a:off x="533400" y="3228536"/>
            <a:ext cx="7854696" cy="1752600"/>
          </a:xfrm>
        </p:spPr>
        <p:txBody>
          <a:bodyPr lIns="0" rIns="18288"/>
          <a:lstStyle>
            <a:lvl1pPr marL="0" marR="45720" indent="0" algn="r">
              <a:buNone/>
              <a:defRPr>
                <a:solidFill>
                  <a:schemeClr val="tx1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sp>
        <p:nvSpPr>
          <p:cNvPr id="30" name="Date Placeholder 29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19" name="Footer Placeholder 18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27" name="Slide Number Placeholder 2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0352" y="1316736"/>
            <a:ext cx="7772400" cy="1362456"/>
          </a:xfrm>
          <a:ln>
            <a:noFill/>
          </a:ln>
        </p:spPr>
        <p:txBody>
          <a:bodyPr vert="horz" tIns="0" bIns="0" anchor="b">
            <a:no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bevelT w="38100" h="38100"/>
            </a:sp3d>
          </a:bodyPr>
          <a:lstStyle>
            <a:lvl1pPr algn="l" rtl="0">
              <a:spcBef>
                <a:spcPct val="0"/>
              </a:spcBef>
              <a:buNone/>
              <a:defRPr lang="en-US" sz="5600" b="1" cap="none" baseline="0" dirty="0">
                <a:ln w="635">
                  <a:noFill/>
                </a:ln>
                <a:solidFill>
                  <a:schemeClr val="accent4">
                    <a:tint val="90000"/>
                    <a:satMod val="125000"/>
                  </a:schemeClr>
                </a:solidFill>
                <a:effectLst>
                  <a:outerShdw blurRad="38100" dist="25400" dir="5400000" algn="tl" rotWithShape="0">
                    <a:srgbClr val="000000">
                      <a:alpha val="43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30352" y="2704664"/>
            <a:ext cx="7772400" cy="1509712"/>
          </a:xfrm>
        </p:spPr>
        <p:txBody>
          <a:bodyPr lIns="45720" rIns="45720" anchor="t"/>
          <a:lstStyle>
            <a:lvl1pPr marL="0" indent="0">
              <a:buNone/>
              <a:defRPr sz="2200">
                <a:solidFill>
                  <a:schemeClr val="tx1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</p:spPr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20085"/>
            <a:ext cx="4038600" cy="4434840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20085"/>
            <a:ext cx="4038600" cy="4434840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</p:spPr>
        <p:txBody>
          <a:bodyPr tIns="45720" anchor="b"/>
          <a:lstStyle>
            <a:lvl1pPr>
              <a:defRPr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855248"/>
            <a:ext cx="4040188" cy="659352"/>
          </a:xfrm>
        </p:spPr>
        <p:txBody>
          <a:bodyPr lIns="45720" tIns="0" rIns="45720" bIns="0" anchor="ctr">
            <a:noAutofit/>
          </a:bodyPr>
          <a:lstStyle>
            <a:lvl1pPr marL="0" indent="0">
              <a:buNone/>
              <a:defRPr sz="2400" b="1" cap="none" baseline="0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645025" y="1859757"/>
            <a:ext cx="4041775" cy="654843"/>
          </a:xfrm>
        </p:spPr>
        <p:txBody>
          <a:bodyPr lIns="45720" tIns="0" rIns="45720" bIns="0" anchor="ctr"/>
          <a:lstStyle>
            <a:lvl1pPr marL="0" indent="0">
              <a:buNone/>
              <a:defRPr sz="2400" b="1" cap="none" baseline="0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2"/>
          </p:nvPr>
        </p:nvSpPr>
        <p:spPr>
          <a:xfrm>
            <a:off x="457200" y="2514600"/>
            <a:ext cx="4040188" cy="3845720"/>
          </a:xfrm>
        </p:spPr>
        <p:txBody>
          <a:bodyPr tIns="0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514600"/>
            <a:ext cx="4041775" cy="3845720"/>
          </a:xfrm>
        </p:spPr>
        <p:txBody>
          <a:bodyPr tIns="0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305800" cy="1143000"/>
          </a:xfrm>
        </p:spPr>
        <p:txBody>
          <a:bodyPr vert="horz" tIns="45720" bIns="0" anchor="b">
            <a:norm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contourClr>
                <a:schemeClr val="tx2"/>
              </a:contourClr>
            </a:sp3d>
          </a:bodyPr>
          <a:lstStyle>
            <a:lvl1pPr algn="l" rtl="0">
              <a:spcBef>
                <a:spcPct val="0"/>
              </a:spcBef>
              <a:buNone/>
              <a:defRPr sz="5000" b="0">
                <a:ln>
                  <a:noFill/>
                </a:ln>
                <a:solidFill>
                  <a:schemeClr val="tx2"/>
                </a:solidFill>
                <a:effectLst/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514352"/>
            <a:ext cx="2743200" cy="1162050"/>
          </a:xfrm>
        </p:spPr>
        <p:txBody>
          <a:bodyPr lIns="0" anchor="b">
            <a:noAutofit/>
          </a:bodyPr>
          <a:lstStyle>
            <a:lvl1pPr algn="l" rtl="0">
              <a:spcBef>
                <a:spcPct val="0"/>
              </a:spcBef>
              <a:buNone/>
              <a:defRPr sz="2600" b="0">
                <a:ln>
                  <a:noFill/>
                </a:ln>
                <a:solidFill>
                  <a:schemeClr val="tx2"/>
                </a:solidFill>
                <a:effectLst/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685800" y="1676400"/>
            <a:ext cx="2743200" cy="4572000"/>
          </a:xfrm>
        </p:spPr>
        <p:txBody>
          <a:bodyPr lIns="18288" rIns="18288"/>
          <a:lstStyle>
            <a:lvl1pPr marL="0" indent="0" algn="l">
              <a:buNone/>
              <a:defRPr sz="1400"/>
            </a:lvl1pPr>
            <a:lvl2pPr indent="0" algn="l">
              <a:buNone/>
              <a:defRPr sz="1200"/>
            </a:lvl2pPr>
            <a:lvl3pPr indent="0" algn="l">
              <a:buNone/>
              <a:defRPr sz="1000"/>
            </a:lvl3pPr>
            <a:lvl4pPr indent="0" algn="l">
              <a:buNone/>
              <a:defRPr sz="900"/>
            </a:lvl4pPr>
            <a:lvl5pPr indent="0" algn="l"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3575050" y="1676400"/>
            <a:ext cx="5111750" cy="4572000"/>
          </a:xfrm>
        </p:spPr>
        <p:txBody>
          <a:bodyPr tIns="0"/>
          <a:lstStyle>
            <a:lvl1pPr>
              <a:defRPr sz="2800"/>
            </a:lvl1pPr>
            <a:lvl2pPr>
              <a:defRPr sz="2600"/>
            </a:lvl2pPr>
            <a:lvl3pPr>
              <a:defRPr sz="2400"/>
            </a:lvl3pPr>
            <a:lvl4pPr>
              <a:defRPr sz="20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Snip and Round Single Corner Rectangle 8"/>
          <p:cNvSpPr/>
          <p:nvPr/>
        </p:nvSpPr>
        <p:spPr>
          <a:xfrm rot="420000" flipV="1">
            <a:off x="3165753" y="1108077"/>
            <a:ext cx="5257800" cy="4114800"/>
          </a:xfrm>
          <a:prstGeom prst="snipRoundRect">
            <a:avLst>
              <a:gd name="adj1" fmla="val 0"/>
              <a:gd name="adj2" fmla="val 3646"/>
            </a:avLst>
          </a:prstGeom>
          <a:solidFill>
            <a:srgbClr val="FFFFFF"/>
          </a:solidFill>
          <a:ln w="3175" cap="rnd" cmpd="sng" algn="ctr">
            <a:solidFill>
              <a:srgbClr val="C0C0C0"/>
            </a:solidFill>
            <a:prstDash val="solid"/>
          </a:ln>
          <a:effectLst>
            <a:outerShdw blurRad="63500" dist="38500" dir="7500000" sx="98500" sy="100080" kx="100000" algn="tl" rotWithShape="0">
              <a:srgbClr val="000000">
                <a:alpha val="25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2" name="Right Triangle 11"/>
          <p:cNvSpPr/>
          <p:nvPr/>
        </p:nvSpPr>
        <p:spPr>
          <a:xfrm rot="420000" flipV="1">
            <a:off x="8004134" y="5359769"/>
            <a:ext cx="155448" cy="155448"/>
          </a:xfrm>
          <a:prstGeom prst="rtTriangle">
            <a:avLst/>
          </a:prstGeom>
          <a:solidFill>
            <a:srgbClr val="FFFFFF"/>
          </a:solidFill>
          <a:ln w="12700" cap="flat" cmpd="sng" algn="ctr">
            <a:solidFill>
              <a:srgbClr val="FFFFFF"/>
            </a:solidFill>
            <a:prstDash val="solid"/>
            <a:bevel/>
          </a:ln>
          <a:effectLst>
            <a:outerShdw blurRad="19685" dist="6350" dir="12900000" algn="tl" rotWithShape="0">
              <a:srgbClr val="000000">
                <a:alpha val="47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1176996"/>
            <a:ext cx="2212848" cy="1582621"/>
          </a:xfrm>
        </p:spPr>
        <p:txBody>
          <a:bodyPr vert="horz" lIns="45720" tIns="45720" rIns="45720" bIns="45720" anchor="b"/>
          <a:lstStyle>
            <a:lvl1pPr algn="l">
              <a:buNone/>
              <a:defRPr sz="2000" b="1">
                <a:solidFill>
                  <a:schemeClr val="tx2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600" y="2828785"/>
            <a:ext cx="2209800" cy="2179320"/>
          </a:xfrm>
        </p:spPr>
        <p:txBody>
          <a:bodyPr lIns="64008" rIns="45720" bIns="45720" anchor="t"/>
          <a:lstStyle>
            <a:lvl1pPr marL="0" indent="0" algn="l">
              <a:spcBef>
                <a:spcPts val="250"/>
              </a:spcBef>
              <a:buFontTx/>
              <a:buNone/>
              <a:defRPr sz="13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8077200" y="6356350"/>
            <a:ext cx="609600" cy="365125"/>
          </a:xfrm>
        </p:spPr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 rot="420000">
            <a:off x="3485793" y="1199517"/>
            <a:ext cx="4617720" cy="3931920"/>
          </a:xfrm>
          <a:prstGeom prst="rect">
            <a:avLst/>
          </a:prstGeom>
          <a:solidFill>
            <a:schemeClr val="bg2"/>
          </a:solidFill>
          <a:ln w="3000" cap="rnd">
            <a:solidFill>
              <a:srgbClr val="C0C0C0"/>
            </a:solidFill>
            <a:round/>
          </a:ln>
          <a:effectLst/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en-US" smtClean="0"/>
              <a:t>Click icon to add picture</a:t>
            </a:r>
            <a:endParaRPr kumimoji="0" lang="en-US" dirty="0"/>
          </a:p>
        </p:txBody>
      </p:sp>
      <p:sp>
        <p:nvSpPr>
          <p:cNvPr id="10" name="Freeform 9"/>
          <p:cNvSpPr>
            <a:spLocks/>
          </p:cNvSpPr>
          <p:nvPr/>
        </p:nvSpPr>
        <p:spPr bwMode="auto">
          <a:xfrm flipV="1">
            <a:off x="-9525" y="5816600"/>
            <a:ext cx="9163050" cy="10414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6" y="2"/>
              </a:cxn>
              <a:cxn ang="0">
                <a:pos x="2542" y="0"/>
              </a:cxn>
              <a:cxn ang="0">
                <a:pos x="4374" y="367"/>
              </a:cxn>
              <a:cxn ang="0">
                <a:pos x="5766" y="55"/>
              </a:cxn>
              <a:cxn ang="0">
                <a:pos x="5772" y="213"/>
              </a:cxn>
              <a:cxn ang="0">
                <a:pos x="4302" y="439"/>
              </a:cxn>
              <a:cxn ang="0">
                <a:pos x="1488" y="201"/>
              </a:cxn>
              <a:cxn ang="0">
                <a:pos x="0" y="656"/>
              </a:cxn>
              <a:cxn ang="0">
                <a:pos x="6" y="2"/>
              </a:cxn>
            </a:cxnLst>
            <a:rect l="0" t="0" r="0" b="0"/>
            <a:pathLst>
              <a:path w="5772" h="656">
                <a:moveTo>
                  <a:pt x="6" y="2"/>
                </a:moveTo>
                <a:lnTo>
                  <a:pt x="2542" y="0"/>
                </a:lnTo>
                <a:cubicBezTo>
                  <a:pt x="2746" y="101"/>
                  <a:pt x="3828" y="367"/>
                  <a:pt x="4374" y="367"/>
                </a:cubicBezTo>
                <a:cubicBezTo>
                  <a:pt x="4920" y="367"/>
                  <a:pt x="5526" y="152"/>
                  <a:pt x="5766" y="55"/>
                </a:cubicBezTo>
                <a:lnTo>
                  <a:pt x="5772" y="213"/>
                </a:lnTo>
                <a:cubicBezTo>
                  <a:pt x="5670" y="257"/>
                  <a:pt x="5016" y="441"/>
                  <a:pt x="4302" y="439"/>
                </a:cubicBezTo>
                <a:cubicBezTo>
                  <a:pt x="3588" y="437"/>
                  <a:pt x="2205" y="165"/>
                  <a:pt x="1488" y="201"/>
                </a:cubicBezTo>
                <a:cubicBezTo>
                  <a:pt x="750" y="209"/>
                  <a:pt x="270" y="482"/>
                  <a:pt x="0" y="656"/>
                </a:cubicBezTo>
                <a:lnTo>
                  <a:pt x="6" y="2"/>
                </a:lnTo>
                <a:close/>
              </a:path>
            </a:pathLst>
          </a:custGeom>
          <a:gradFill>
            <a:gsLst>
              <a:gs pos="0">
                <a:schemeClr val="accent2">
                  <a:shade val="50000"/>
                  <a:alpha val="45000"/>
                  <a:satMod val="120000"/>
                </a:schemeClr>
              </a:gs>
              <a:gs pos="100000">
                <a:schemeClr val="accent3">
                  <a:shade val="80000"/>
                  <a:alpha val="55000"/>
                  <a:satMod val="155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11" name="Freeform 10"/>
          <p:cNvSpPr>
            <a:spLocks/>
          </p:cNvSpPr>
          <p:nvPr/>
        </p:nvSpPr>
        <p:spPr bwMode="auto">
          <a:xfrm flipV="1">
            <a:off x="4381500" y="6219825"/>
            <a:ext cx="4762500" cy="638175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1668" y="564"/>
              </a:cxn>
              <a:cxn ang="0">
                <a:pos x="3000" y="186"/>
              </a:cxn>
              <a:cxn ang="0">
                <a:pos x="3000" y="6"/>
              </a:cxn>
              <a:cxn ang="0">
                <a:pos x="0" y="0"/>
              </a:cxn>
            </a:cxnLst>
            <a:rect l="0" t="0" r="0" b="0"/>
            <a:pathLst>
              <a:path w="3000" h="595">
                <a:moveTo>
                  <a:pt x="0" y="0"/>
                </a:moveTo>
                <a:cubicBezTo>
                  <a:pt x="174" y="102"/>
                  <a:pt x="1168" y="533"/>
                  <a:pt x="1668" y="564"/>
                </a:cubicBezTo>
                <a:cubicBezTo>
                  <a:pt x="2168" y="595"/>
                  <a:pt x="2778" y="279"/>
                  <a:pt x="3000" y="186"/>
                </a:cubicBezTo>
                <a:lnTo>
                  <a:pt x="3000" y="6"/>
                </a:lnTo>
                <a:lnTo>
                  <a:pt x="0" y="0"/>
                </a:lnTo>
                <a:close/>
              </a:path>
            </a:pathLst>
          </a:custGeom>
          <a:gradFill>
            <a:gsLst>
              <a:gs pos="0">
                <a:schemeClr val="accent3">
                  <a:shade val="50000"/>
                  <a:alpha val="30000"/>
                  <a:satMod val="130000"/>
                </a:schemeClr>
              </a:gs>
              <a:gs pos="80000">
                <a:schemeClr val="accent2">
                  <a:shade val="75000"/>
                  <a:alpha val="45000"/>
                  <a:satMod val="140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914401"/>
            <a:ext cx="2057400" cy="5211763"/>
          </a:xfrm>
        </p:spPr>
        <p:txBody>
          <a:bodyPr vert="eaVert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914401"/>
            <a:ext cx="6019800" cy="5211763"/>
          </a:xfrm>
        </p:spPr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Freeform 6"/>
          <p:cNvSpPr>
            <a:spLocks/>
          </p:cNvSpPr>
          <p:nvPr/>
        </p:nvSpPr>
        <p:spPr bwMode="auto">
          <a:xfrm>
            <a:off x="-9525" y="-7144"/>
            <a:ext cx="9163050" cy="10414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6" y="2"/>
              </a:cxn>
              <a:cxn ang="0">
                <a:pos x="2542" y="0"/>
              </a:cxn>
              <a:cxn ang="0">
                <a:pos x="4374" y="367"/>
              </a:cxn>
              <a:cxn ang="0">
                <a:pos x="5766" y="55"/>
              </a:cxn>
              <a:cxn ang="0">
                <a:pos x="5772" y="213"/>
              </a:cxn>
              <a:cxn ang="0">
                <a:pos x="4302" y="439"/>
              </a:cxn>
              <a:cxn ang="0">
                <a:pos x="1488" y="201"/>
              </a:cxn>
              <a:cxn ang="0">
                <a:pos x="0" y="656"/>
              </a:cxn>
              <a:cxn ang="0">
                <a:pos x="6" y="2"/>
              </a:cxn>
            </a:cxnLst>
            <a:rect l="0" t="0" r="0" b="0"/>
            <a:pathLst>
              <a:path w="5772" h="656">
                <a:moveTo>
                  <a:pt x="6" y="2"/>
                </a:moveTo>
                <a:lnTo>
                  <a:pt x="2542" y="0"/>
                </a:lnTo>
                <a:cubicBezTo>
                  <a:pt x="2746" y="101"/>
                  <a:pt x="3828" y="367"/>
                  <a:pt x="4374" y="367"/>
                </a:cubicBezTo>
                <a:cubicBezTo>
                  <a:pt x="4920" y="367"/>
                  <a:pt x="5526" y="152"/>
                  <a:pt x="5766" y="55"/>
                </a:cubicBezTo>
                <a:lnTo>
                  <a:pt x="5772" y="213"/>
                </a:lnTo>
                <a:cubicBezTo>
                  <a:pt x="5670" y="257"/>
                  <a:pt x="5016" y="441"/>
                  <a:pt x="4302" y="439"/>
                </a:cubicBezTo>
                <a:cubicBezTo>
                  <a:pt x="3588" y="437"/>
                  <a:pt x="2205" y="165"/>
                  <a:pt x="1488" y="201"/>
                </a:cubicBezTo>
                <a:cubicBezTo>
                  <a:pt x="750" y="209"/>
                  <a:pt x="270" y="482"/>
                  <a:pt x="0" y="656"/>
                </a:cubicBezTo>
                <a:lnTo>
                  <a:pt x="6" y="2"/>
                </a:lnTo>
                <a:close/>
              </a:path>
            </a:pathLst>
          </a:custGeom>
          <a:gradFill>
            <a:gsLst>
              <a:gs pos="0">
                <a:schemeClr val="accent2">
                  <a:shade val="50000"/>
                  <a:alpha val="45000"/>
                  <a:satMod val="120000"/>
                </a:schemeClr>
              </a:gs>
              <a:gs pos="100000">
                <a:schemeClr val="accent3">
                  <a:shade val="80000"/>
                  <a:alpha val="55000"/>
                  <a:satMod val="155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8" name="Freeform 7"/>
          <p:cNvSpPr>
            <a:spLocks/>
          </p:cNvSpPr>
          <p:nvPr/>
        </p:nvSpPr>
        <p:spPr bwMode="auto">
          <a:xfrm>
            <a:off x="4381500" y="-7144"/>
            <a:ext cx="4762500" cy="638175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1668" y="564"/>
              </a:cxn>
              <a:cxn ang="0">
                <a:pos x="3000" y="186"/>
              </a:cxn>
              <a:cxn ang="0">
                <a:pos x="3000" y="6"/>
              </a:cxn>
              <a:cxn ang="0">
                <a:pos x="0" y="0"/>
              </a:cxn>
            </a:cxnLst>
            <a:rect l="0" t="0" r="0" b="0"/>
            <a:pathLst>
              <a:path w="3000" h="595">
                <a:moveTo>
                  <a:pt x="0" y="0"/>
                </a:moveTo>
                <a:cubicBezTo>
                  <a:pt x="174" y="102"/>
                  <a:pt x="1168" y="533"/>
                  <a:pt x="1668" y="564"/>
                </a:cubicBezTo>
                <a:cubicBezTo>
                  <a:pt x="2168" y="595"/>
                  <a:pt x="2778" y="279"/>
                  <a:pt x="3000" y="186"/>
                </a:cubicBezTo>
                <a:lnTo>
                  <a:pt x="3000" y="6"/>
                </a:lnTo>
                <a:lnTo>
                  <a:pt x="0" y="0"/>
                </a:lnTo>
                <a:close/>
              </a:path>
            </a:pathLst>
          </a:custGeom>
          <a:gradFill>
            <a:gsLst>
              <a:gs pos="0">
                <a:schemeClr val="accent3">
                  <a:shade val="50000"/>
                  <a:alpha val="30000"/>
                  <a:satMod val="130000"/>
                </a:schemeClr>
              </a:gs>
              <a:gs pos="80000">
                <a:schemeClr val="accent2">
                  <a:shade val="75000"/>
                  <a:alpha val="45000"/>
                  <a:satMod val="140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9" name="Title Placeholder 8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  <a:prstGeom prst="rect">
            <a:avLst/>
          </a:prstGeom>
        </p:spPr>
        <p:txBody>
          <a:bodyPr vert="horz" lIns="0" rIns="0" bIns="0" anchor="b">
            <a:normAutofit/>
          </a:bodyPr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0" name="Text Placeholder 29"/>
          <p:cNvSpPr>
            <a:spLocks noGrp="1"/>
          </p:cNvSpPr>
          <p:nvPr>
            <p:ph type="body" idx="1"/>
          </p:nvPr>
        </p:nvSpPr>
        <p:spPr>
          <a:xfrm>
            <a:off x="457200" y="1935480"/>
            <a:ext cx="8229600" cy="4389120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10" name="Date Placeholder 9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l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22-May-20</a:t>
            </a:fld>
            <a:endParaRPr lang="en-US"/>
          </a:p>
        </p:txBody>
      </p:sp>
      <p:sp>
        <p:nvSpPr>
          <p:cNvPr id="22" name="Footer Placeholder 21"/>
          <p:cNvSpPr>
            <a:spLocks noGrp="1"/>
          </p:cNvSpPr>
          <p:nvPr>
            <p:ph type="ftr" sz="quarter" idx="3"/>
          </p:nvPr>
        </p:nvSpPr>
        <p:spPr>
          <a:xfrm>
            <a:off x="2667000" y="6356350"/>
            <a:ext cx="33528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l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18" name="Slide Number Placeholder 17"/>
          <p:cNvSpPr>
            <a:spLocks noGrp="1"/>
          </p:cNvSpPr>
          <p:nvPr>
            <p:ph type="sldNum" sz="quarter" idx="4"/>
          </p:nvPr>
        </p:nvSpPr>
        <p:spPr>
          <a:xfrm>
            <a:off x="7924800" y="6356350"/>
            <a:ext cx="7620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r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grpSp>
        <p:nvGrpSpPr>
          <p:cNvPr id="2" name="Group 1"/>
          <p:cNvGrpSpPr/>
          <p:nvPr/>
        </p:nvGrpSpPr>
        <p:grpSpPr>
          <a:xfrm>
            <a:off x="-19017" y="202408"/>
            <a:ext cx="9180548" cy="649224"/>
            <a:chOff x="-19045" y="216550"/>
            <a:chExt cx="9180548" cy="649224"/>
          </a:xfrm>
        </p:grpSpPr>
        <p:sp>
          <p:nvSpPr>
            <p:cNvPr id="12" name="Freeform 11"/>
            <p:cNvSpPr>
              <a:spLocks/>
            </p:cNvSpPr>
            <p:nvPr/>
          </p:nvSpPr>
          <p:spPr bwMode="auto">
            <a:xfrm rot="21435692">
              <a:off x="-19045" y="216550"/>
              <a:ext cx="9163050" cy="649224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966"/>
                </a:cxn>
                <a:cxn ang="0">
                  <a:pos x="1608" y="282"/>
                </a:cxn>
                <a:cxn ang="0">
                  <a:pos x="4110" y="1008"/>
                </a:cxn>
                <a:cxn ang="0">
                  <a:pos x="5772" y="0"/>
                </a:cxn>
              </a:cxnLst>
              <a:rect l="0" t="0" r="0" b="0"/>
              <a:pathLst>
                <a:path w="5772" h="1055">
                  <a:moveTo>
                    <a:pt x="0" y="966"/>
                  </a:moveTo>
                  <a:cubicBezTo>
                    <a:pt x="282" y="738"/>
                    <a:pt x="923" y="275"/>
                    <a:pt x="1608" y="282"/>
                  </a:cubicBezTo>
                  <a:cubicBezTo>
                    <a:pt x="2293" y="289"/>
                    <a:pt x="3416" y="1055"/>
                    <a:pt x="4110" y="1008"/>
                  </a:cubicBezTo>
                  <a:cubicBezTo>
                    <a:pt x="4804" y="961"/>
                    <a:pt x="5426" y="210"/>
                    <a:pt x="5772" y="0"/>
                  </a:cubicBezTo>
                </a:path>
              </a:pathLst>
            </a:custGeom>
            <a:noFill/>
            <a:ln w="10795" cap="flat" cmpd="sng" algn="ctr">
              <a:gradFill>
                <a:gsLst>
                  <a:gs pos="74000">
                    <a:schemeClr val="accent3">
                      <a:shade val="75000"/>
                    </a:schemeClr>
                  </a:gs>
                  <a:gs pos="86000">
                    <a:schemeClr val="tx1">
                      <a:alpha val="29000"/>
                    </a:schemeClr>
                  </a:gs>
                  <a:gs pos="16000">
                    <a:schemeClr val="accent2">
                      <a:shade val="75000"/>
                      <a:alpha val="56000"/>
                    </a:schemeClr>
                  </a:gs>
                </a:gsLst>
                <a:lin ang="5400000" scaled="1"/>
              </a:gra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kumimoji="0" lang="en-US"/>
            </a:p>
          </p:txBody>
        </p:sp>
        <p:sp>
          <p:nvSpPr>
            <p:cNvPr id="13" name="Freeform 12"/>
            <p:cNvSpPr>
              <a:spLocks/>
            </p:cNvSpPr>
            <p:nvPr/>
          </p:nvSpPr>
          <p:spPr bwMode="auto">
            <a:xfrm rot="21435692">
              <a:off x="-14309" y="290003"/>
              <a:ext cx="9175812" cy="530352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732"/>
                </a:cxn>
                <a:cxn ang="0">
                  <a:pos x="1638" y="228"/>
                </a:cxn>
                <a:cxn ang="0">
                  <a:pos x="4122" y="816"/>
                </a:cxn>
                <a:cxn ang="0">
                  <a:pos x="5766" y="0"/>
                </a:cxn>
              </a:cxnLst>
              <a:rect l="0" t="0" r="0" b="0"/>
              <a:pathLst>
                <a:path w="5766" h="854">
                  <a:moveTo>
                    <a:pt x="0" y="732"/>
                  </a:moveTo>
                  <a:cubicBezTo>
                    <a:pt x="273" y="647"/>
                    <a:pt x="951" y="214"/>
                    <a:pt x="1638" y="228"/>
                  </a:cubicBezTo>
                  <a:cubicBezTo>
                    <a:pt x="2325" y="242"/>
                    <a:pt x="3434" y="854"/>
                    <a:pt x="4122" y="816"/>
                  </a:cubicBezTo>
                  <a:cubicBezTo>
                    <a:pt x="4810" y="778"/>
                    <a:pt x="5424" y="170"/>
                    <a:pt x="5766" y="0"/>
                  </a:cubicBezTo>
                </a:path>
              </a:pathLst>
            </a:custGeom>
            <a:noFill/>
            <a:ln w="9525" cap="flat" cmpd="sng" algn="ctr">
              <a:gradFill>
                <a:gsLst>
                  <a:gs pos="74000">
                    <a:schemeClr val="accent4"/>
                  </a:gs>
                  <a:gs pos="44000">
                    <a:schemeClr val="accent1"/>
                  </a:gs>
                  <a:gs pos="33000">
                    <a:schemeClr val="accent2">
                      <a:alpha val="56000"/>
                    </a:schemeClr>
                  </a:gs>
                </a:gsLst>
                <a:lin ang="5400000" scaled="1"/>
              </a:gra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kumimoji="0" lang="en-US"/>
            </a:p>
          </p:txBody>
        </p:sp>
      </p:grp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txStyles>
    <p:titleStyle>
      <a:lvl1pPr algn="l" rtl="0" eaLnBrk="1" latinLnBrk="0" hangingPunct="1">
        <a:spcBef>
          <a:spcPct val="0"/>
        </a:spcBef>
        <a:buNone/>
        <a:defRPr kumimoji="0" sz="5000" b="0" kern="1200">
          <a:ln>
            <a:noFill/>
          </a:ln>
          <a:solidFill>
            <a:schemeClr val="tx2"/>
          </a:solidFill>
          <a:effectLst/>
          <a:latin typeface="+mj-lt"/>
          <a:ea typeface="+mj-ea"/>
          <a:cs typeface="+mj-cs"/>
        </a:defRPr>
      </a:lvl1pPr>
    </p:titleStyle>
    <p:bodyStyle>
      <a:lvl1pPr marL="274320" indent="-274320" algn="l" rtl="0" eaLnBrk="1" latinLnBrk="0" hangingPunct="1">
        <a:spcBef>
          <a:spcPct val="20000"/>
        </a:spcBef>
        <a:buClr>
          <a:schemeClr val="accent3"/>
        </a:buClr>
        <a:buSzPct val="95000"/>
        <a:buFont typeface="Wingdings 2"/>
        <a:buChar char=""/>
        <a:defRPr kumimoji="0" sz="26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46888" algn="l" rtl="0" eaLnBrk="1" latinLnBrk="0" hangingPunct="1">
        <a:spcBef>
          <a:spcPct val="20000"/>
        </a:spcBef>
        <a:buClr>
          <a:schemeClr val="accent1"/>
        </a:buClr>
        <a:buSzPct val="85000"/>
        <a:buFont typeface="Wingdings 2"/>
        <a:buChar char=""/>
        <a:defRPr kumimoji="0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indent="-246888" algn="l" rtl="0" eaLnBrk="1" latinLnBrk="0" hangingPunct="1">
        <a:spcBef>
          <a:spcPct val="20000"/>
        </a:spcBef>
        <a:buClr>
          <a:schemeClr val="accent2"/>
        </a:buClr>
        <a:buSzPct val="70000"/>
        <a:buFont typeface="Wingdings 2"/>
        <a:buChar char=""/>
        <a:defRPr kumimoji="0" sz="2100" kern="1200">
          <a:solidFill>
            <a:schemeClr val="tx1"/>
          </a:solidFill>
          <a:latin typeface="+mn-lt"/>
          <a:ea typeface="+mn-ea"/>
          <a:cs typeface="+mn-cs"/>
        </a:defRPr>
      </a:lvl3pPr>
      <a:lvl4pPr marL="1188720" indent="-210312" algn="l" rtl="0" eaLnBrk="1" latinLnBrk="0" hangingPunct="1">
        <a:spcBef>
          <a:spcPct val="20000"/>
        </a:spcBef>
        <a:buClr>
          <a:schemeClr val="accent3"/>
        </a:buClr>
        <a:buSzPct val="65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463040" indent="-210312" algn="l" rtl="0" eaLnBrk="1" latinLnBrk="0" hangingPunct="1">
        <a:spcBef>
          <a:spcPct val="20000"/>
        </a:spcBef>
        <a:buClr>
          <a:schemeClr val="accent4"/>
        </a:buClr>
        <a:buSzPct val="65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737360" indent="-210312" algn="l" rtl="0" eaLnBrk="1" latinLnBrk="0" hangingPunct="1">
        <a:spcBef>
          <a:spcPct val="20000"/>
        </a:spcBef>
        <a:buClr>
          <a:schemeClr val="accent5"/>
        </a:buClr>
        <a:buSzPct val="80000"/>
        <a:buFont typeface="Wingdings 2"/>
        <a:buChar char="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920240" indent="-182880" algn="l" rtl="0" eaLnBrk="1" latinLnBrk="0" hangingPunct="1">
        <a:spcBef>
          <a:spcPct val="20000"/>
        </a:spcBef>
        <a:buClr>
          <a:schemeClr val="accent6"/>
        </a:buClr>
        <a:buSzPct val="80000"/>
        <a:buFont typeface="Wingdings 2"/>
        <a:buChar char="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194560" indent="-182880" algn="l" rtl="0" eaLnBrk="1" latinLnBrk="0" hangingPunct="1">
        <a:spcBef>
          <a:spcPct val="20000"/>
        </a:spcBef>
        <a:buClr>
          <a:schemeClr val="tx2"/>
        </a:buClr>
        <a:buChar char="•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468880" indent="-182880" algn="l" rtl="0" eaLnBrk="1" latinLnBrk="0" hangingPunct="1">
        <a:spcBef>
          <a:spcPct val="20000"/>
        </a:spcBef>
        <a:buClr>
          <a:schemeClr val="tx2"/>
        </a:buClr>
        <a:buFontTx/>
        <a:buChar char="•"/>
        <a:defRPr kumimoji="0" sz="1400" kern="1200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2800" b="1" dirty="0" smtClean="0"/>
              <a:t>Course No-VAN608 (MVSC)</a:t>
            </a:r>
            <a:endParaRPr lang="en-US" sz="2800" b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algn="ctr">
              <a:buNone/>
            </a:pPr>
            <a:endParaRPr lang="en-US" dirty="0" smtClean="0"/>
          </a:p>
          <a:p>
            <a:pPr>
              <a:buNone/>
            </a:pPr>
            <a:r>
              <a:rPr lang="en-US" b="1" dirty="0" smtClean="0"/>
              <a:t>     Topic - General embryology</a:t>
            </a:r>
          </a:p>
          <a:p>
            <a:pPr>
              <a:buNone/>
            </a:pPr>
            <a:r>
              <a:rPr lang="en-US" b="1" dirty="0" smtClean="0"/>
              <a:t>                   (Development of placenta)</a:t>
            </a:r>
          </a:p>
          <a:p>
            <a:pPr>
              <a:buNone/>
            </a:pPr>
            <a:r>
              <a:rPr lang="en-US" b="1" dirty="0" smtClean="0"/>
              <a:t>                  </a:t>
            </a:r>
          </a:p>
          <a:p>
            <a:pPr>
              <a:buNone/>
            </a:pPr>
            <a:r>
              <a:rPr lang="en-US" b="1" dirty="0" smtClean="0"/>
              <a:t>    </a:t>
            </a:r>
            <a:r>
              <a:rPr lang="en-US" b="1" dirty="0" smtClean="0"/>
              <a:t>Course </a:t>
            </a:r>
            <a:r>
              <a:rPr lang="en-US" b="1" dirty="0" smtClean="0"/>
              <a:t>instructor – Dr. Manoj Kumar </a:t>
            </a:r>
            <a:r>
              <a:rPr lang="en-US" b="1" dirty="0" err="1" smtClean="0"/>
              <a:t>Sinha</a:t>
            </a:r>
            <a:endParaRPr lang="en-US" b="1" dirty="0" smtClean="0"/>
          </a:p>
          <a:p>
            <a:pPr>
              <a:buNone/>
            </a:pPr>
            <a:r>
              <a:rPr lang="en-US" b="1" dirty="0" smtClean="0"/>
              <a:t>               Department of veterinary Anatomy </a:t>
            </a:r>
          </a:p>
          <a:p>
            <a:pPr algn="ctr">
              <a:buNone/>
            </a:pPr>
            <a:r>
              <a:rPr lang="en-US" dirty="0" smtClean="0"/>
              <a:t> </a:t>
            </a: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33400"/>
            <a:ext cx="8229600" cy="743712"/>
          </a:xfrm>
        </p:spPr>
        <p:txBody>
          <a:bodyPr>
            <a:noAutofit/>
          </a:bodyPr>
          <a:lstStyle/>
          <a:p>
            <a:pPr algn="ctr"/>
            <a:r>
              <a:rPr lang="en-US" sz="3200" b="1" dirty="0" smtClean="0"/>
              <a:t>EXTRAEMBRYONIC MEMBRANE</a:t>
            </a:r>
            <a:endParaRPr lang="en-US" sz="28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447800"/>
            <a:ext cx="8229600" cy="4876800"/>
          </a:xfrm>
        </p:spPr>
        <p:txBody>
          <a:bodyPr>
            <a:normAutofit/>
          </a:bodyPr>
          <a:lstStyle/>
          <a:p>
            <a:pPr>
              <a:buNone/>
            </a:pPr>
            <a:r>
              <a:rPr lang="en-US" sz="2400" dirty="0" smtClean="0"/>
              <a:t>During development of embryo the germ layer extends far from the embryonic  area and peripheral part of the germ layer give rise to extra embryonic membrane</a:t>
            </a:r>
          </a:p>
          <a:p>
            <a:pPr>
              <a:buFont typeface="Wingdings" pitchFamily="2" charset="2"/>
              <a:buChar char="Ø"/>
            </a:pPr>
            <a:r>
              <a:rPr lang="en-US" sz="2400" dirty="0" smtClean="0"/>
              <a:t>It is discarded at the time of birth</a:t>
            </a:r>
          </a:p>
          <a:p>
            <a:pPr>
              <a:buFont typeface="Wingdings" pitchFamily="2" charset="2"/>
              <a:buChar char="Ø"/>
            </a:pPr>
            <a:r>
              <a:rPr lang="en-US" sz="2400" dirty="0" smtClean="0"/>
              <a:t>Four types of extra embryonic membrane: </a:t>
            </a:r>
          </a:p>
          <a:p>
            <a:pPr marL="514350" indent="-514350">
              <a:buFont typeface="+mj-lt"/>
              <a:buAutoNum type="romanUcPeriod"/>
            </a:pPr>
            <a:r>
              <a:rPr lang="en-US" sz="2400" dirty="0" smtClean="0"/>
              <a:t>Amnion</a:t>
            </a:r>
          </a:p>
          <a:p>
            <a:pPr marL="514350" indent="-514350">
              <a:buFont typeface="+mj-lt"/>
              <a:buAutoNum type="romanUcPeriod"/>
            </a:pPr>
            <a:r>
              <a:rPr lang="en-US" sz="2400" dirty="0" smtClean="0"/>
              <a:t>Yolk sac</a:t>
            </a:r>
          </a:p>
          <a:p>
            <a:pPr marL="514350" indent="-514350">
              <a:buFont typeface="+mj-lt"/>
              <a:buAutoNum type="romanUcPeriod"/>
            </a:pPr>
            <a:r>
              <a:rPr lang="en-US" sz="2400" dirty="0" smtClean="0"/>
              <a:t>Allantois</a:t>
            </a:r>
          </a:p>
          <a:p>
            <a:pPr marL="514350" indent="-514350">
              <a:buFont typeface="+mj-lt"/>
              <a:buAutoNum type="romanUcPeriod"/>
            </a:pPr>
            <a:r>
              <a:rPr lang="en-US" sz="2400" dirty="0" smtClean="0"/>
              <a:t>Chorion </a:t>
            </a:r>
          </a:p>
          <a:p>
            <a:endParaRPr lang="en-US" sz="2400" dirty="0"/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715962"/>
          </a:xfrm>
        </p:spPr>
        <p:txBody>
          <a:bodyPr>
            <a:normAutofit/>
          </a:bodyPr>
          <a:lstStyle/>
          <a:p>
            <a:r>
              <a:rPr lang="en-US" sz="3200" b="1" dirty="0" smtClean="0"/>
              <a:t>                                   AMNION</a:t>
            </a:r>
            <a:endParaRPr lang="en-US" sz="3200" b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066800"/>
            <a:ext cx="8229600" cy="5059363"/>
          </a:xfrm>
        </p:spPr>
        <p:txBody>
          <a:bodyPr>
            <a:normAutofit lnSpcReduction="10000"/>
          </a:bodyPr>
          <a:lstStyle/>
          <a:p>
            <a:pPr>
              <a:buFont typeface="Wingdings" pitchFamily="2" charset="2"/>
              <a:buChar char="Ø"/>
            </a:pPr>
            <a:r>
              <a:rPr lang="en-US" sz="2400" dirty="0" smtClean="0"/>
              <a:t>Develops into folds from all parts of embryo</a:t>
            </a:r>
          </a:p>
          <a:p>
            <a:pPr>
              <a:buFont typeface="Wingdings" pitchFamily="2" charset="2"/>
              <a:buChar char="Ø"/>
            </a:pPr>
            <a:r>
              <a:rPr lang="en-US" sz="2400" dirty="0" smtClean="0"/>
              <a:t>Due to continuous growth these folds came together above the mid dorsal region of embryo and fuse with one another to form a single covering of somatopleure</a:t>
            </a:r>
          </a:p>
          <a:p>
            <a:pPr>
              <a:buFont typeface="Wingdings" pitchFamily="2" charset="2"/>
              <a:buChar char="Ø"/>
            </a:pPr>
            <a:r>
              <a:rPr lang="en-US" sz="2400" dirty="0" smtClean="0"/>
              <a:t>The limb of somatopleure  forms amnion and outer limb forms </a:t>
            </a:r>
            <a:r>
              <a:rPr lang="en-US" sz="2400" dirty="0" err="1" smtClean="0"/>
              <a:t>chorion</a:t>
            </a:r>
            <a:r>
              <a:rPr lang="en-US" sz="2400" dirty="0" smtClean="0"/>
              <a:t> (serosa) </a:t>
            </a:r>
          </a:p>
          <a:p>
            <a:pPr>
              <a:buFont typeface="Wingdings" pitchFamily="2" charset="2"/>
              <a:buChar char="Ø"/>
            </a:pPr>
            <a:r>
              <a:rPr lang="en-US" sz="2400" dirty="0" smtClean="0"/>
              <a:t>Tracheal and oral secretion as well as urine enters into amniotic sac as pregnancy advances</a:t>
            </a:r>
          </a:p>
          <a:p>
            <a:pPr>
              <a:buFont typeface="Wingdings" pitchFamily="2" charset="2"/>
              <a:buChar char="Ø"/>
            </a:pPr>
            <a:r>
              <a:rPr lang="en-US" sz="2400" dirty="0" smtClean="0"/>
              <a:t>The embryo remain suspended in amniotic fluid which prevent its adhesions and prevent the embryo from injury </a:t>
            </a:r>
          </a:p>
          <a:p>
            <a:pPr>
              <a:buFont typeface="Wingdings" pitchFamily="2" charset="2"/>
              <a:buChar char="Ø"/>
            </a:pPr>
            <a:r>
              <a:rPr lang="en-US" sz="2400" dirty="0" smtClean="0"/>
              <a:t>The amniotic sac is fully formed in pig, sheep and cow in 16</a:t>
            </a:r>
            <a:r>
              <a:rPr lang="en-US" sz="2400" baseline="30000" dirty="0" smtClean="0"/>
              <a:t>th</a:t>
            </a:r>
            <a:r>
              <a:rPr lang="en-US" sz="2400" dirty="0" smtClean="0"/>
              <a:t> 17</a:t>
            </a:r>
            <a:r>
              <a:rPr lang="en-US" sz="2400" baseline="30000" dirty="0" smtClean="0"/>
              <a:t>th</a:t>
            </a:r>
            <a:r>
              <a:rPr lang="en-US" sz="2400" dirty="0" smtClean="0"/>
              <a:t> and 18</a:t>
            </a:r>
            <a:r>
              <a:rPr lang="en-US" sz="2400" baseline="30000" dirty="0" smtClean="0"/>
              <a:t>th</a:t>
            </a:r>
            <a:r>
              <a:rPr lang="en-US" sz="2400" dirty="0" smtClean="0"/>
              <a:t> days of fertilization respectively</a:t>
            </a:r>
          </a:p>
          <a:p>
            <a:pPr>
              <a:buFont typeface="Wingdings" pitchFamily="2" charset="2"/>
              <a:buChar char="Ø"/>
            </a:pPr>
            <a:r>
              <a:rPr lang="en-US" sz="2400" dirty="0" smtClean="0"/>
              <a:t>In chick it is formed in 72 hrs of incubation </a:t>
            </a:r>
            <a:endParaRPr lang="en-US" sz="2400" dirty="0"/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381000"/>
            <a:ext cx="8229600" cy="609600"/>
          </a:xfrm>
        </p:spPr>
        <p:txBody>
          <a:bodyPr>
            <a:normAutofit/>
          </a:bodyPr>
          <a:lstStyle/>
          <a:p>
            <a:r>
              <a:rPr lang="en-US" sz="3200" b="1" dirty="0" smtClean="0"/>
              <a:t>                                  </a:t>
            </a:r>
            <a:r>
              <a:rPr lang="en-US" sz="3600" b="1" dirty="0" smtClean="0"/>
              <a:t>YOLK SAC</a:t>
            </a:r>
            <a:endParaRPr lang="en-US" sz="3600" b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990600"/>
            <a:ext cx="8382000" cy="5638800"/>
          </a:xfrm>
        </p:spPr>
        <p:txBody>
          <a:bodyPr>
            <a:normAutofit fontScale="25000" lnSpcReduction="20000"/>
          </a:bodyPr>
          <a:lstStyle/>
          <a:p>
            <a:pPr algn="just">
              <a:buFont typeface="Wingdings" pitchFamily="2" charset="2"/>
              <a:buChar char="Ø"/>
            </a:pPr>
            <a:r>
              <a:rPr lang="en-US" sz="10000" dirty="0" smtClean="0">
                <a:latin typeface="Times New Roman" pitchFamily="18" charset="0"/>
                <a:cs typeface="Times New Roman" pitchFamily="18" charset="0"/>
              </a:rPr>
              <a:t>It is the first extra embryonic membranes appear </a:t>
            </a:r>
          </a:p>
          <a:p>
            <a:pPr algn="just">
              <a:buFont typeface="Wingdings" pitchFamily="2" charset="2"/>
              <a:buChar char="Ø"/>
            </a:pPr>
            <a:r>
              <a:rPr lang="en-US" sz="10000" dirty="0" smtClean="0">
                <a:latin typeface="Times New Roman" pitchFamily="18" charset="0"/>
                <a:cs typeface="Times New Roman" pitchFamily="18" charset="0"/>
              </a:rPr>
              <a:t>There are three folds :  cephalic, lateral, and caudal fold these folds push the somatopleure downward and affect the </a:t>
            </a:r>
            <a:r>
              <a:rPr lang="en-US" sz="10000" dirty="0" err="1" smtClean="0">
                <a:latin typeface="Times New Roman" pitchFamily="18" charset="0"/>
                <a:cs typeface="Times New Roman" pitchFamily="18" charset="0"/>
              </a:rPr>
              <a:t>splanchnoplerue</a:t>
            </a:r>
            <a:endParaRPr lang="en-US" sz="10000" dirty="0" smtClean="0">
              <a:latin typeface="Times New Roman" pitchFamily="18" charset="0"/>
              <a:cs typeface="Times New Roman" pitchFamily="18" charset="0"/>
            </a:endParaRPr>
          </a:p>
          <a:p>
            <a:pPr algn="just">
              <a:buFont typeface="Wingdings" pitchFamily="2" charset="2"/>
              <a:buChar char="Ø"/>
            </a:pPr>
            <a:r>
              <a:rPr lang="en-US" sz="10000" dirty="0" smtClean="0">
                <a:latin typeface="Times New Roman" pitchFamily="18" charset="0"/>
                <a:cs typeface="Times New Roman" pitchFamily="18" charset="0"/>
              </a:rPr>
              <a:t>Anterior part of endoderm forms-Foregut</a:t>
            </a:r>
          </a:p>
          <a:p>
            <a:pPr algn="just">
              <a:buFont typeface="Wingdings" pitchFamily="2" charset="2"/>
              <a:buChar char="Ø"/>
            </a:pPr>
            <a:r>
              <a:rPr lang="en-US" sz="10000" dirty="0" smtClean="0">
                <a:latin typeface="Times New Roman" pitchFamily="18" charset="0"/>
                <a:cs typeface="Times New Roman" pitchFamily="18" charset="0"/>
              </a:rPr>
              <a:t>Middle undifferentiated part forms-Hind gut</a:t>
            </a:r>
          </a:p>
          <a:p>
            <a:pPr algn="just">
              <a:buFont typeface="Wingdings" pitchFamily="2" charset="2"/>
              <a:buChar char="Ø"/>
            </a:pPr>
            <a:r>
              <a:rPr lang="en-US" sz="10000" dirty="0" smtClean="0">
                <a:latin typeface="Times New Roman" pitchFamily="18" charset="0"/>
                <a:cs typeface="Times New Roman" pitchFamily="18" charset="0"/>
              </a:rPr>
              <a:t>Original </a:t>
            </a:r>
            <a:r>
              <a:rPr lang="en-US" sz="10000" dirty="0" err="1" smtClean="0">
                <a:latin typeface="Times New Roman" pitchFamily="18" charset="0"/>
                <a:cs typeface="Times New Roman" pitchFamily="18" charset="0"/>
              </a:rPr>
              <a:t>endodermal</a:t>
            </a:r>
            <a:r>
              <a:rPr lang="en-US" sz="10000" dirty="0" smtClean="0">
                <a:latin typeface="Times New Roman" pitchFamily="18" charset="0"/>
                <a:cs typeface="Times New Roman" pitchFamily="18" charset="0"/>
              </a:rPr>
              <a:t> sac remains undifferentiated and continuous with </a:t>
            </a:r>
            <a:r>
              <a:rPr lang="en-US" sz="10000" dirty="0" err="1" smtClean="0">
                <a:latin typeface="Times New Roman" pitchFamily="18" charset="0"/>
                <a:cs typeface="Times New Roman" pitchFamily="18" charset="0"/>
              </a:rPr>
              <a:t>midgut</a:t>
            </a:r>
            <a:r>
              <a:rPr lang="en-US" sz="10000" dirty="0" smtClean="0">
                <a:latin typeface="Times New Roman" pitchFamily="18" charset="0"/>
                <a:cs typeface="Times New Roman" pitchFamily="18" charset="0"/>
              </a:rPr>
              <a:t> is called yolk sac</a:t>
            </a:r>
          </a:p>
          <a:p>
            <a:pPr algn="just">
              <a:buFont typeface="Wingdings" pitchFamily="2" charset="2"/>
              <a:buChar char="Ø"/>
            </a:pPr>
            <a:r>
              <a:rPr lang="en-US" sz="10000" dirty="0" smtClean="0">
                <a:latin typeface="Times New Roman" pitchFamily="18" charset="0"/>
                <a:cs typeface="Times New Roman" pitchFamily="18" charset="0"/>
              </a:rPr>
              <a:t>In cattle and pig it absorbed the uterine milk to provide nutrition to development embryo.</a:t>
            </a:r>
          </a:p>
          <a:p>
            <a:pPr algn="just">
              <a:buFont typeface="Wingdings" pitchFamily="2" charset="2"/>
              <a:buChar char="Ø"/>
            </a:pPr>
            <a:r>
              <a:rPr lang="en-US" sz="10000" dirty="0" smtClean="0">
                <a:latin typeface="Times New Roman" pitchFamily="18" charset="0"/>
                <a:cs typeface="Times New Roman" pitchFamily="18" charset="0"/>
              </a:rPr>
              <a:t>In horse &amp; dog it develops </a:t>
            </a:r>
            <a:r>
              <a:rPr lang="en-US" sz="10000" dirty="0" err="1" smtClean="0">
                <a:latin typeface="Times New Roman" pitchFamily="18" charset="0"/>
                <a:cs typeface="Times New Roman" pitchFamily="18" charset="0"/>
              </a:rPr>
              <a:t>villi</a:t>
            </a:r>
            <a:r>
              <a:rPr lang="en-US" sz="100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algn="just">
              <a:buFont typeface="Wingdings" pitchFamily="2" charset="2"/>
              <a:buChar char="Ø"/>
            </a:pPr>
            <a:r>
              <a:rPr lang="en-US" sz="10000" dirty="0" smtClean="0">
                <a:latin typeface="Times New Roman" pitchFamily="18" charset="0"/>
                <a:cs typeface="Times New Roman" pitchFamily="18" charset="0"/>
              </a:rPr>
              <a:t>In adult remnant of yolk sac present at the junction of ileum &amp; jejunum as small diverticulum  called </a:t>
            </a:r>
            <a:r>
              <a:rPr lang="en-US" sz="10000" dirty="0" err="1" smtClean="0">
                <a:latin typeface="Times New Roman" pitchFamily="18" charset="0"/>
                <a:cs typeface="Times New Roman" pitchFamily="18" charset="0"/>
              </a:rPr>
              <a:t>Meckel’s</a:t>
            </a:r>
            <a:r>
              <a:rPr lang="en-US" sz="10000" dirty="0" smtClean="0">
                <a:latin typeface="Times New Roman" pitchFamily="18" charset="0"/>
                <a:cs typeface="Times New Roman" pitchFamily="18" charset="0"/>
              </a:rPr>
              <a:t> diverticulum . It is more common in birds and ruminants. </a:t>
            </a:r>
          </a:p>
          <a:p>
            <a:pPr algn="just">
              <a:buFont typeface="Wingdings" pitchFamily="2" charset="2"/>
              <a:buChar char="Ø"/>
            </a:pPr>
            <a:endParaRPr lang="en-US" sz="9600" dirty="0" smtClean="0"/>
          </a:p>
          <a:p>
            <a:pPr algn="just">
              <a:buFont typeface="Wingdings" pitchFamily="2" charset="2"/>
              <a:buChar char="Ø"/>
            </a:pPr>
            <a:endParaRPr lang="en-US" sz="2400" dirty="0" smtClean="0"/>
          </a:p>
          <a:p>
            <a:pPr algn="just">
              <a:buFont typeface="Wingdings" pitchFamily="2" charset="2"/>
              <a:buChar char="Ø"/>
            </a:pPr>
            <a:endParaRPr lang="en-US" sz="2400" dirty="0" smtClean="0"/>
          </a:p>
          <a:p>
            <a:pPr algn="just">
              <a:buFont typeface="Wingdings" pitchFamily="2" charset="2"/>
              <a:buChar char="Ø"/>
            </a:pPr>
            <a:endParaRPr lang="en-US" sz="2400" dirty="0" smtClean="0"/>
          </a:p>
          <a:p>
            <a:pPr algn="just"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endParaRPr lang="en-US" sz="2400" dirty="0" smtClean="0"/>
          </a:p>
          <a:p>
            <a:pPr>
              <a:buFont typeface="Wingdings" pitchFamily="2" charset="2"/>
              <a:buChar char="Ø"/>
            </a:pPr>
            <a:r>
              <a:rPr lang="en-US" sz="2400" dirty="0" smtClean="0"/>
              <a:t> </a:t>
            </a:r>
            <a:endParaRPr lang="en-US" sz="2400" dirty="0"/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381000"/>
            <a:ext cx="8229600" cy="5334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                       </a:t>
            </a:r>
            <a:r>
              <a:rPr lang="en-US" sz="4000" b="1" dirty="0" smtClean="0"/>
              <a:t>ALLANTOIS</a:t>
            </a:r>
            <a:endParaRPr lang="en-US" sz="4000" b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990600"/>
            <a:ext cx="8229600" cy="5638800"/>
          </a:xfrm>
        </p:spPr>
        <p:txBody>
          <a:bodyPr>
            <a:normAutofit fontScale="85000" lnSpcReduction="10000"/>
          </a:bodyPr>
          <a:lstStyle/>
          <a:p>
            <a:pPr>
              <a:buFont typeface="Wingdings" pitchFamily="2" charset="2"/>
              <a:buChar char="Ø"/>
            </a:pPr>
            <a:r>
              <a:rPr lang="en-US" sz="2800" dirty="0" smtClean="0"/>
              <a:t> 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It develops from the splanchopleure .</a:t>
            </a:r>
          </a:p>
          <a:p>
            <a:pPr>
              <a:buFont typeface="Wingdings" pitchFamily="2" charset="2"/>
              <a:buChar char="Ø"/>
            </a:pP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It appear as a diverticulum from ventral wall of hindgut on its external surface.</a:t>
            </a:r>
          </a:p>
          <a:p>
            <a:pPr>
              <a:buFont typeface="Wingdings" pitchFamily="2" charset="2"/>
              <a:buChar char="Ø"/>
            </a:pP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Its narrow proximal part is called </a:t>
            </a:r>
            <a:r>
              <a:rPr lang="en-US" sz="2800" b="1" dirty="0" smtClean="0">
                <a:latin typeface="Times New Roman" pitchFamily="18" charset="0"/>
                <a:cs typeface="Times New Roman" pitchFamily="18" charset="0"/>
              </a:rPr>
              <a:t>allantoic stalk 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&amp; distal portion is called </a:t>
            </a:r>
            <a:r>
              <a:rPr lang="en-US" sz="2800" b="1" dirty="0" smtClean="0">
                <a:latin typeface="Times New Roman" pitchFamily="18" charset="0"/>
                <a:cs typeface="Times New Roman" pitchFamily="18" charset="0"/>
              </a:rPr>
              <a:t>allantoic vesicle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. </a:t>
            </a:r>
          </a:p>
          <a:p>
            <a:pPr>
              <a:buFont typeface="Wingdings" pitchFamily="2" charset="2"/>
              <a:buChar char="Ø"/>
            </a:pP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In dog &amp; horse its completely encloses the embryo.</a:t>
            </a:r>
          </a:p>
          <a:p>
            <a:pPr>
              <a:buFont typeface="Wingdings" pitchFamily="2" charset="2"/>
              <a:buChar char="Ø"/>
            </a:pP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In pig and sheep it does not cover the dorsal aspect of embryo. </a:t>
            </a:r>
          </a:p>
          <a:p>
            <a:pPr>
              <a:buFont typeface="Wingdings" pitchFamily="2" charset="2"/>
              <a:buChar char="Ø"/>
            </a:pP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Allantoic fluid smooth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discoidal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rubber like brown masses make their appearance during later part of pregnancy is called  </a:t>
            </a:r>
            <a:r>
              <a:rPr lang="en-US" sz="2800" b="1" dirty="0" err="1" smtClean="0">
                <a:latin typeface="Times New Roman" pitchFamily="18" charset="0"/>
                <a:cs typeface="Times New Roman" pitchFamily="18" charset="0"/>
              </a:rPr>
              <a:t>Hippomanes</a:t>
            </a:r>
            <a:r>
              <a:rPr lang="en-US" sz="2800" b="1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>
              <a:buFont typeface="Wingdings" pitchFamily="2" charset="2"/>
              <a:buChar char="Ø"/>
            </a:pP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In pig allantois appear on 6</a:t>
            </a:r>
            <a:r>
              <a:rPr lang="en-US" sz="2800" baseline="30000" dirty="0" smtClean="0">
                <a:latin typeface="Times New Roman" pitchFamily="18" charset="0"/>
                <a:cs typeface="Times New Roman" pitchFamily="18" charset="0"/>
              </a:rPr>
              <a:t>th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day &amp; fully formed by 28 day of post fertilization &amp; chick appear on 3</a:t>
            </a:r>
            <a:r>
              <a:rPr lang="en-US" sz="2800" baseline="30000" dirty="0" smtClean="0">
                <a:latin typeface="Times New Roman" pitchFamily="18" charset="0"/>
                <a:cs typeface="Times New Roman" pitchFamily="18" charset="0"/>
              </a:rPr>
              <a:t>rd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day &amp; full formed 9</a:t>
            </a:r>
            <a:r>
              <a:rPr lang="en-US" sz="2800" baseline="30000" dirty="0" smtClean="0">
                <a:latin typeface="Times New Roman" pitchFamily="18" charset="0"/>
                <a:cs typeface="Times New Roman" pitchFamily="18" charset="0"/>
              </a:rPr>
              <a:t>th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day.</a:t>
            </a:r>
          </a:p>
          <a:p>
            <a:pPr>
              <a:buFont typeface="Wingdings" pitchFamily="2" charset="2"/>
              <a:buChar char="Ø"/>
            </a:pP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It dispose of waste products &amp; contributes to gas exchange.</a:t>
            </a:r>
          </a:p>
          <a:p>
            <a:pPr>
              <a:buFont typeface="Wingdings" pitchFamily="2" charset="2"/>
              <a:buChar char="Ø"/>
            </a:pPr>
            <a:endParaRPr lang="en-US" sz="2800" dirty="0" smtClean="0">
              <a:latin typeface="Times New Roman" pitchFamily="18" charset="0"/>
              <a:cs typeface="Times New Roman" pitchFamily="18" charset="0"/>
            </a:endParaRPr>
          </a:p>
          <a:p>
            <a:pPr>
              <a:buFont typeface="Wingdings" pitchFamily="2" charset="2"/>
              <a:buChar char="Ø"/>
            </a:pPr>
            <a:endParaRPr lang="en-US" sz="2800" dirty="0" smtClean="0">
              <a:latin typeface="Times New Roman" pitchFamily="18" charset="0"/>
              <a:cs typeface="Times New Roman" pitchFamily="18" charset="0"/>
            </a:endParaRPr>
          </a:p>
          <a:p>
            <a:pPr>
              <a:buFont typeface="Wingdings" pitchFamily="2" charset="2"/>
              <a:buChar char="Ø"/>
            </a:pPr>
            <a:endParaRPr lang="en-US" dirty="0" smtClean="0"/>
          </a:p>
          <a:p>
            <a:pPr>
              <a:buFont typeface="Wingdings" pitchFamily="2" charset="2"/>
              <a:buChar char="Ø"/>
            </a:pPr>
            <a:endParaRPr lang="en-US" dirty="0" smtClean="0"/>
          </a:p>
          <a:p>
            <a:pPr>
              <a:buNone/>
            </a:pPr>
            <a:endParaRPr lang="en-US" dirty="0" smtClean="0"/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" y="0"/>
            <a:ext cx="8229600" cy="914400"/>
          </a:xfrm>
        </p:spPr>
        <p:txBody>
          <a:bodyPr>
            <a:normAutofit/>
          </a:bodyPr>
          <a:lstStyle/>
          <a:p>
            <a:r>
              <a:rPr lang="en-US" sz="4400" b="1" dirty="0" smtClean="0"/>
              <a:t>                   CHORION </a:t>
            </a:r>
            <a:endParaRPr lang="en-US" sz="4400" b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762000"/>
            <a:ext cx="8458200" cy="5867400"/>
          </a:xfrm>
        </p:spPr>
        <p:txBody>
          <a:bodyPr>
            <a:normAutofit fontScale="92500" lnSpcReduction="20000"/>
          </a:bodyPr>
          <a:lstStyle/>
          <a:p>
            <a:pPr>
              <a:buFont typeface="Wingdings" pitchFamily="2" charset="2"/>
              <a:buChar char="Ø"/>
            </a:pPr>
            <a:r>
              <a:rPr lang="en-US" dirty="0" smtClean="0"/>
              <a:t>Chorion is outermost extra embryonic membrane.</a:t>
            </a:r>
          </a:p>
          <a:p>
            <a:pPr>
              <a:buFont typeface="Wingdings" pitchFamily="2" charset="2"/>
              <a:buChar char="Ø"/>
            </a:pPr>
            <a:r>
              <a:rPr lang="en-US" dirty="0" smtClean="0"/>
              <a:t>It is a composite structure formed due to fusion of allantois &amp; serosa.</a:t>
            </a:r>
          </a:p>
          <a:p>
            <a:pPr>
              <a:buFont typeface="Wingdings" pitchFamily="2" charset="2"/>
              <a:buChar char="Ø"/>
            </a:pPr>
            <a:r>
              <a:rPr lang="en-US" dirty="0" smtClean="0"/>
              <a:t>It consist of four layers.</a:t>
            </a:r>
          </a:p>
          <a:p>
            <a:pPr>
              <a:buNone/>
            </a:pPr>
            <a:r>
              <a:rPr lang="en-US" dirty="0" smtClean="0"/>
              <a:t>      a. </a:t>
            </a:r>
            <a:r>
              <a:rPr lang="en-US" dirty="0" err="1" smtClean="0"/>
              <a:t>Trophoectoderm</a:t>
            </a:r>
            <a:endParaRPr lang="en-US" dirty="0" smtClean="0"/>
          </a:p>
          <a:p>
            <a:pPr>
              <a:buNone/>
            </a:pPr>
            <a:r>
              <a:rPr lang="en-US" dirty="0" smtClean="0"/>
              <a:t>       b. Somatic mesoderm</a:t>
            </a:r>
          </a:p>
          <a:p>
            <a:pPr>
              <a:buNone/>
            </a:pPr>
            <a:r>
              <a:rPr lang="en-US" dirty="0" smtClean="0"/>
              <a:t>       c. Splanchnic mesoderm</a:t>
            </a:r>
          </a:p>
          <a:p>
            <a:pPr>
              <a:buNone/>
            </a:pPr>
            <a:r>
              <a:rPr lang="en-US" dirty="0" smtClean="0"/>
              <a:t>       d. Endoderm  </a:t>
            </a:r>
          </a:p>
          <a:p>
            <a:pPr>
              <a:buFont typeface="Wingdings" pitchFamily="2" charset="2"/>
              <a:buChar char="Ø"/>
            </a:pPr>
            <a:r>
              <a:rPr lang="en-US" dirty="0" smtClean="0"/>
              <a:t>The allantois fuses with serosa in cow, sheep, and pig on 36</a:t>
            </a:r>
            <a:r>
              <a:rPr lang="en-US" baseline="30000" dirty="0" smtClean="0"/>
              <a:t>th</a:t>
            </a:r>
            <a:r>
              <a:rPr lang="en-US" dirty="0" smtClean="0"/>
              <a:t> day</a:t>
            </a:r>
          </a:p>
          <a:p>
            <a:pPr>
              <a:buFont typeface="Wingdings" pitchFamily="2" charset="2"/>
              <a:buChar char="Ø"/>
            </a:pPr>
            <a:r>
              <a:rPr lang="en-US" dirty="0" smtClean="0"/>
              <a:t>In the </a:t>
            </a:r>
            <a:r>
              <a:rPr lang="en-US" b="1" dirty="0" smtClean="0"/>
              <a:t>mares</a:t>
            </a:r>
            <a:r>
              <a:rPr lang="en-US" dirty="0" smtClean="0"/>
              <a:t> a girdle like structure is formed in </a:t>
            </a:r>
            <a:r>
              <a:rPr lang="en-US" dirty="0" err="1" smtClean="0"/>
              <a:t>chorion</a:t>
            </a:r>
            <a:r>
              <a:rPr lang="en-US" dirty="0" smtClean="0"/>
              <a:t>, cells of this girdle migrated into </a:t>
            </a:r>
            <a:r>
              <a:rPr lang="en-US" dirty="0" err="1" smtClean="0"/>
              <a:t>endometrium</a:t>
            </a:r>
            <a:r>
              <a:rPr lang="en-US" dirty="0" smtClean="0"/>
              <a:t> and transformed into concave shaped </a:t>
            </a:r>
            <a:r>
              <a:rPr lang="en-US" dirty="0" err="1" smtClean="0"/>
              <a:t>structre</a:t>
            </a:r>
            <a:r>
              <a:rPr lang="en-US" dirty="0" smtClean="0"/>
              <a:t> called </a:t>
            </a:r>
            <a:r>
              <a:rPr lang="en-US" b="1" dirty="0" smtClean="0"/>
              <a:t>Endometrial cups</a:t>
            </a:r>
          </a:p>
          <a:p>
            <a:pPr>
              <a:buFont typeface="Wingdings" pitchFamily="2" charset="2"/>
              <a:buChar char="Ø"/>
            </a:pPr>
            <a:r>
              <a:rPr lang="en-US" dirty="0" err="1" smtClean="0"/>
              <a:t>Endomerial</a:t>
            </a:r>
            <a:r>
              <a:rPr lang="en-US" dirty="0" smtClean="0"/>
              <a:t> cups are </a:t>
            </a:r>
            <a:r>
              <a:rPr lang="en-US" b="1" dirty="0" smtClean="0"/>
              <a:t>12</a:t>
            </a:r>
            <a:r>
              <a:rPr lang="en-US" dirty="0" smtClean="0"/>
              <a:t> in number and it secrets equine chorionic </a:t>
            </a:r>
            <a:r>
              <a:rPr lang="en-US" dirty="0" err="1" smtClean="0"/>
              <a:t>gonadotropin</a:t>
            </a:r>
            <a:r>
              <a:rPr lang="en-US" dirty="0" smtClean="0"/>
              <a:t> </a:t>
            </a:r>
            <a:r>
              <a:rPr lang="en-US" dirty="0" err="1" smtClean="0"/>
              <a:t>harmone</a:t>
            </a:r>
            <a:r>
              <a:rPr lang="en-US" dirty="0" smtClean="0"/>
              <a:t> </a:t>
            </a:r>
            <a:r>
              <a:rPr lang="en-US" dirty="0" err="1" smtClean="0"/>
              <a:t>kown</a:t>
            </a:r>
            <a:r>
              <a:rPr lang="en-US" dirty="0" smtClean="0"/>
              <a:t> as PMSG (Pregnant Mare Serum </a:t>
            </a:r>
            <a:r>
              <a:rPr lang="en-US" dirty="0" err="1" smtClean="0"/>
              <a:t>Gonadotropin</a:t>
            </a:r>
            <a:r>
              <a:rPr lang="en-US" dirty="0" smtClean="0"/>
              <a:t>) </a:t>
            </a:r>
          </a:p>
          <a:p>
            <a:pPr>
              <a:buNone/>
            </a:pPr>
            <a:endParaRPr lang="en-US" dirty="0" smtClean="0"/>
          </a:p>
          <a:p>
            <a:pPr>
              <a:buFont typeface="Wingdings" pitchFamily="2" charset="2"/>
              <a:buChar char="Ø"/>
            </a:pPr>
            <a:endParaRPr lang="en-US" dirty="0" smtClean="0"/>
          </a:p>
          <a:p>
            <a:pPr>
              <a:buFont typeface="Wingdings" pitchFamily="2" charset="2"/>
              <a:buChar char="Ø"/>
            </a:pPr>
            <a:endParaRPr lang="en-US" dirty="0" smtClean="0"/>
          </a:p>
          <a:p>
            <a:pPr>
              <a:buNone/>
            </a:pPr>
            <a:endParaRPr lang="en-US" dirty="0"/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7" name="Picture 3" descr="C:\Users\sony\Documents\Bluetooth Folder\_20200423_144306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219200" y="914400"/>
            <a:ext cx="6858000" cy="4953000"/>
          </a:xfrm>
          <a:prstGeom prst="rect">
            <a:avLst/>
          </a:prstGeom>
          <a:noFill/>
        </p:spPr>
      </p:pic>
      <p:sp>
        <p:nvSpPr>
          <p:cNvPr id="6" name="TextBox 5"/>
          <p:cNvSpPr txBox="1"/>
          <p:nvPr/>
        </p:nvSpPr>
        <p:spPr>
          <a:xfrm>
            <a:off x="838200" y="6027003"/>
            <a:ext cx="83058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 smtClean="0"/>
              <a:t>Appearance of embryonic membranes in chick embryo</a:t>
            </a:r>
            <a:endParaRPr lang="en-US" sz="2400" b="1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idx="4294967295"/>
          </p:nvPr>
        </p:nvSpPr>
        <p:spPr>
          <a:xfrm>
            <a:off x="0" y="704850"/>
            <a:ext cx="8229600" cy="3333750"/>
          </a:xfrm>
        </p:spPr>
        <p:txBody>
          <a:bodyPr>
            <a:noAutofit/>
          </a:bodyPr>
          <a:lstStyle/>
          <a:p>
            <a:pPr lvl="0"/>
            <a:r>
              <a:rPr lang="en-IN" b="1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en-IN" b="1" dirty="0" smtClean="0">
                <a:latin typeface="Times New Roman" pitchFamily="18" charset="0"/>
                <a:cs typeface="Times New Roman" pitchFamily="18" charset="0"/>
              </a:rPr>
            </a:br>
            <a:r>
              <a:rPr lang="en-IN" b="1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en-IN" b="1" dirty="0" smtClean="0">
                <a:latin typeface="Times New Roman" pitchFamily="18" charset="0"/>
                <a:cs typeface="Times New Roman" pitchFamily="18" charset="0"/>
              </a:rPr>
            </a:br>
            <a:r>
              <a:rPr lang="en-IN" b="1" dirty="0" smtClean="0">
                <a:latin typeface="Times New Roman" pitchFamily="18" charset="0"/>
                <a:cs typeface="Times New Roman" pitchFamily="18" charset="0"/>
              </a:rPr>
              <a:t/>
            </a:r>
            <a:br>
              <a:rPr lang="en-IN" b="1" dirty="0" smtClean="0">
                <a:latin typeface="Times New Roman" pitchFamily="18" charset="0"/>
                <a:cs typeface="Times New Roman" pitchFamily="18" charset="0"/>
              </a:rPr>
            </a:br>
            <a:r>
              <a:rPr lang="en-IN" b="1" dirty="0" smtClean="0">
                <a:latin typeface="Times New Roman" pitchFamily="18" charset="0"/>
                <a:cs typeface="Times New Roman" pitchFamily="18" charset="0"/>
              </a:rPr>
              <a:t>            </a:t>
            </a:r>
            <a:endParaRPr lang="en-IN" b="1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1524000" y="6858000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dirty="0"/>
          </a:p>
        </p:txBody>
      </p:sp>
      <p:pic>
        <p:nvPicPr>
          <p:cNvPr id="9" name="Picture 2" descr="C:\Users\sony\Documents\Bluetooth Folder\_20200423_143814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304800" y="838200"/>
            <a:ext cx="8610600" cy="5486400"/>
          </a:xfrm>
          <a:prstGeom prst="rect">
            <a:avLst/>
          </a:prstGeom>
          <a:noFill/>
        </p:spPr>
      </p:pic>
      <p:sp>
        <p:nvSpPr>
          <p:cNvPr id="11" name="TextBox 10"/>
          <p:cNvSpPr txBox="1"/>
          <p:nvPr/>
        </p:nvSpPr>
        <p:spPr>
          <a:xfrm>
            <a:off x="609600" y="6324600"/>
            <a:ext cx="8305800" cy="43088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200" b="1" dirty="0" smtClean="0"/>
              <a:t>Embryonic membranes of chick- embryo almost fully develop</a:t>
            </a:r>
            <a:endParaRPr lang="en-US" sz="2200" b="1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4" name="Picture 2" descr="C:\Users\sony\Documents\Bluetooth Folder\IMG-20200423-WA0190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7150" y="304801"/>
            <a:ext cx="9029700" cy="5791200"/>
          </a:xfrm>
          <a:prstGeom prst="rect">
            <a:avLst/>
          </a:prstGeom>
          <a:noFill/>
        </p:spPr>
      </p:pic>
      <p:sp>
        <p:nvSpPr>
          <p:cNvPr id="3" name="TextBox 2"/>
          <p:cNvSpPr txBox="1"/>
          <p:nvPr/>
        </p:nvSpPr>
        <p:spPr>
          <a:xfrm>
            <a:off x="838200" y="5943600"/>
            <a:ext cx="76200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b="1" dirty="0" err="1" smtClean="0">
                <a:solidFill>
                  <a:srgbClr val="FF0000"/>
                </a:solidFill>
              </a:rPr>
              <a:t>Extraembryonic</a:t>
            </a:r>
            <a:r>
              <a:rPr lang="en-US" sz="3200" b="1" dirty="0" smtClean="0">
                <a:solidFill>
                  <a:srgbClr val="FF0000"/>
                </a:solidFill>
              </a:rPr>
              <a:t> Membrane in Birds</a:t>
            </a:r>
            <a:endParaRPr lang="en-US" sz="3200" b="1" dirty="0">
              <a:solidFill>
                <a:srgbClr val="FF0000"/>
              </a:solidFill>
            </a:endParaRPr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Diagram group"/>
          <p:cNvGrpSpPr/>
          <p:nvPr/>
        </p:nvGrpSpPr>
        <p:grpSpPr>
          <a:xfrm>
            <a:off x="876300" y="1211580"/>
            <a:ext cx="7391400" cy="4434840"/>
            <a:chOff x="0" y="1173143"/>
            <a:chExt cx="7391400" cy="4434840"/>
          </a:xfrm>
          <a:scene3d>
            <a:camera prst="perspectiveLeft" zoom="91000"/>
            <a:lightRig rig="threePt" dir="t">
              <a:rot lat="0" lon="0" rev="20640000"/>
            </a:lightRig>
          </a:scene3d>
        </p:grpSpPr>
        <p:grpSp>
          <p:nvGrpSpPr>
            <p:cNvPr id="3" name="Group 2"/>
            <p:cNvGrpSpPr/>
            <p:nvPr/>
          </p:nvGrpSpPr>
          <p:grpSpPr>
            <a:xfrm>
              <a:off x="0" y="1173143"/>
              <a:ext cx="7391400" cy="4434840"/>
              <a:chOff x="0" y="1173143"/>
              <a:chExt cx="7391400" cy="4434840"/>
            </a:xfrm>
          </p:grpSpPr>
          <p:sp>
            <p:nvSpPr>
              <p:cNvPr id="4" name="Rectangle 3"/>
              <p:cNvSpPr/>
              <p:nvPr/>
            </p:nvSpPr>
            <p:spPr>
              <a:xfrm>
                <a:off x="0" y="1173143"/>
                <a:ext cx="7391400" cy="4434840"/>
              </a:xfrm>
              <a:prstGeom prst="rect">
                <a:avLst/>
              </a:prstGeom>
              <a:blipFill rotWithShape="0">
                <a:blip r:embed="rId2" cstate="print"/>
                <a:stretch>
                  <a:fillRect/>
                </a:stretch>
              </a:blipFill>
              <a:sp3d extrusionH="50600" prstMaterial="metal">
                <a:bevelT w="101600" h="80600" prst="relaxedInset"/>
                <a:bevelB w="80600" h="80600" prst="relaxedInset"/>
              </a:sp3d>
            </p:spPr>
            <p:style>
              <a:lnRef idx="0">
                <a:schemeClr val="lt1">
                  <a:hueOff val="0"/>
                  <a:satOff val="0"/>
                  <a:lumOff val="0"/>
                  <a:alphaOff val="0"/>
                </a:schemeClr>
              </a:lnRef>
              <a:fillRef idx="1">
                <a:scrgbClr r="0" g="0" b="0"/>
              </a:fillRef>
              <a:effectRef idx="1">
                <a:schemeClr val="accent2">
                  <a:hueOff val="0"/>
                  <a:satOff val="0"/>
                  <a:lumOff val="0"/>
                  <a:alphaOff val="0"/>
                </a:schemeClr>
              </a:effectRef>
              <a:fontRef idx="minor">
                <a:schemeClr val="dk1"/>
              </a:fontRef>
            </p:style>
          </p:sp>
          <p:sp>
            <p:nvSpPr>
              <p:cNvPr id="5" name="Rectangle 4"/>
              <p:cNvSpPr/>
              <p:nvPr/>
            </p:nvSpPr>
            <p:spPr>
              <a:xfrm>
                <a:off x="0" y="1173143"/>
                <a:ext cx="7391400" cy="4434840"/>
              </a:xfrm>
              <a:prstGeom prst="rect">
                <a:avLst/>
              </a:prstGeom>
              <a:sp3d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minor">
                <a:schemeClr val="dk1"/>
              </a:fontRef>
            </p:style>
            <p:txBody>
              <a:bodyPr spcFirstLastPara="0" vert="horz" wrap="square" lIns="247650" tIns="247650" rIns="247650" bIns="247650" numCol="1" spcCol="1270" anchor="ctr" anchorCtr="0">
                <a:noAutofit/>
              </a:bodyPr>
              <a:lstStyle/>
              <a:p>
                <a:pPr lvl="0" algn="ctr" defTabSz="2889250" rtl="0">
                  <a:lnSpc>
                    <a:spcPct val="90000"/>
                  </a:lnSpc>
                  <a:spcBef>
                    <a:spcPct val="0"/>
                  </a:spcBef>
                  <a:spcAft>
                    <a:spcPct val="35000"/>
                  </a:spcAft>
                </a:pPr>
                <a:r>
                  <a:rPr lang="en-IN" sz="6500" b="1" i="0" kern="1200" dirty="0" smtClean="0">
                    <a:latin typeface="Times New Roman" pitchFamily="18" charset="0"/>
                    <a:cs typeface="Times New Roman" pitchFamily="18" charset="0"/>
                  </a:rPr>
                  <a:t>THANK YOU</a:t>
                </a:r>
                <a:endParaRPr lang="en-IN" sz="6500" b="1" i="0" kern="1200" dirty="0">
                  <a:latin typeface="Times New Roman" pitchFamily="18" charset="0"/>
                  <a:cs typeface="Times New Roman" pitchFamily="18" charset="0"/>
                </a:endParaRPr>
              </a:p>
            </p:txBody>
          </p:sp>
        </p:grpSp>
      </p:grp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Flow">
  <a:themeElements>
    <a:clrScheme name="Flow">
      <a:dk1>
        <a:sysClr val="windowText" lastClr="000000"/>
      </a:dk1>
      <a:lt1>
        <a:sysClr val="window" lastClr="FFFFFF"/>
      </a:lt1>
      <a:dk2>
        <a:srgbClr val="04617B"/>
      </a:dk2>
      <a:lt2>
        <a:srgbClr val="DBF5F9"/>
      </a:lt2>
      <a:accent1>
        <a:srgbClr val="0F6FC6"/>
      </a:accent1>
      <a:accent2>
        <a:srgbClr val="009DD9"/>
      </a:accent2>
      <a:accent3>
        <a:srgbClr val="0BD0D9"/>
      </a:accent3>
      <a:accent4>
        <a:srgbClr val="10CF9B"/>
      </a:accent4>
      <a:accent5>
        <a:srgbClr val="7CCA62"/>
      </a:accent5>
      <a:accent6>
        <a:srgbClr val="A5C249"/>
      </a:accent6>
      <a:hlink>
        <a:srgbClr val="E2D700"/>
      </a:hlink>
      <a:folHlink>
        <a:srgbClr val="85DFD0"/>
      </a:folHlink>
    </a:clrScheme>
    <a:fontScheme name="Flow">
      <a:majorFont>
        <a:latin typeface="Calibri"/>
        <a:ea typeface=""/>
        <a:cs typeface=""/>
        <a:font script="Jpan" typeface="ＭＳ Ｐゴシック"/>
        <a:font script="Hang" typeface="HY중고딕"/>
        <a:font script="Hans" typeface="隶书"/>
        <a:font script="Hant" typeface="微軟正黑體"/>
        <a:font script="Arab" typeface="Traditional Arabic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Constantia"/>
        <a:ea typeface=""/>
        <a:cs typeface=""/>
        <a:font script="Jpan" typeface="HGP明朝E"/>
        <a:font script="Hang" typeface="HY신명조"/>
        <a:font script="Hans" typeface="宋体"/>
        <a:font script="Hant" typeface="新細明體"/>
        <a:font script="Arab" typeface="Majalla UI"/>
        <a:font script="Hebr" typeface="David"/>
        <a:font script="Thai" typeface="Browalli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Flow">
      <a:fillStyleLst>
        <a:solidFill>
          <a:schemeClr val="phClr"/>
        </a:solidFill>
        <a:gradFill rotWithShape="1">
          <a:gsLst>
            <a:gs pos="0">
              <a:schemeClr val="phClr">
                <a:tint val="70000"/>
                <a:satMod val="130000"/>
              </a:schemeClr>
            </a:gs>
            <a:gs pos="43000">
              <a:schemeClr val="phClr">
                <a:tint val="44000"/>
                <a:satMod val="165000"/>
              </a:schemeClr>
            </a:gs>
            <a:gs pos="93000">
              <a:schemeClr val="phClr">
                <a:tint val="15000"/>
                <a:satMod val="165000"/>
              </a:schemeClr>
            </a:gs>
            <a:gs pos="100000">
              <a:schemeClr val="phClr">
                <a:tint val="5000"/>
                <a:satMod val="250000"/>
              </a:schemeClr>
            </a:gs>
          </a:gsLst>
          <a:path path="circle">
            <a:fillToRect l="50000" t="130000" r="50000" b="-30000"/>
          </a:path>
        </a:gradFill>
        <a:gradFill rotWithShape="1">
          <a:gsLst>
            <a:gs pos="0">
              <a:schemeClr val="phClr">
                <a:tint val="98000"/>
                <a:shade val="25000"/>
                <a:satMod val="250000"/>
              </a:schemeClr>
            </a:gs>
            <a:gs pos="68000">
              <a:schemeClr val="phClr">
                <a:tint val="86000"/>
                <a:satMod val="115000"/>
              </a:schemeClr>
            </a:gs>
            <a:gs pos="100000">
              <a:schemeClr val="phClr">
                <a:tint val="50000"/>
                <a:satMod val="150000"/>
              </a:schemeClr>
            </a:gs>
          </a:gsLst>
          <a:path path="circle">
            <a:fillToRect l="50000" t="130000" r="50000" b="-30000"/>
          </a:path>
        </a:gradFill>
      </a:fillStyleLst>
      <a:lnStyleLst>
        <a:ln w="9525" cap="flat" cmpd="sng" algn="ctr">
          <a:solidFill>
            <a:schemeClr val="phClr">
              <a:shade val="50000"/>
              <a:satMod val="103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</a:effectStyle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</a:effectStyle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  <a:scene3d>
            <a:camera prst="orthographicFront" fov="0">
              <a:rot lat="0" lon="0" rev="0"/>
            </a:camera>
            <a:lightRig rig="glow" dir="tl">
              <a:rot lat="0" lon="0" rev="900000"/>
            </a:lightRig>
          </a:scene3d>
          <a:sp3d prstMaterial="powder">
            <a:bevelT w="25400" h="381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80000"/>
                <a:satMod val="400000"/>
              </a:schemeClr>
            </a:gs>
            <a:gs pos="25000">
              <a:schemeClr val="phClr">
                <a:tint val="83000"/>
                <a:satMod val="320000"/>
              </a:schemeClr>
            </a:gs>
            <a:gs pos="100000">
              <a:schemeClr val="phClr">
                <a:shade val="15000"/>
                <a:satMod val="320000"/>
              </a:schemeClr>
            </a:gs>
          </a:gsLst>
          <a:path path="circle">
            <a:fillToRect l="10000" t="110000" r="10000" b="100000"/>
          </a:path>
        </a:gradFill>
        <a:blipFill>
          <a:blip xmlns:r="http://schemas.openxmlformats.org/officeDocument/2006/relationships" r:embed="rId1">
            <a:duotone>
              <a:schemeClr val="phClr">
                <a:shade val="90000"/>
                <a:satMod val="150000"/>
              </a:schemeClr>
              <a:schemeClr val="phClr">
                <a:tint val="88000"/>
                <a:satMod val="150000"/>
              </a:schemeClr>
            </a:duotone>
          </a:blip>
          <a:tile tx="0" ty="0" sx="65000" sy="65000" flip="none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1008</TotalTime>
  <Words>561</Words>
  <Application>Microsoft Office PowerPoint</Application>
  <PresentationFormat>On-screen Show (4:3)</PresentationFormat>
  <Paragraphs>150</Paragraphs>
  <Slides>10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10</vt:i4>
      </vt:variant>
    </vt:vector>
  </HeadingPairs>
  <TitlesOfParts>
    <vt:vector size="11" baseType="lpstr">
      <vt:lpstr>Flow</vt:lpstr>
      <vt:lpstr>Course No-VAN608 (MVSC)</vt:lpstr>
      <vt:lpstr>EXTRAEMBRYONIC MEMBRANE</vt:lpstr>
      <vt:lpstr>                                   AMNION</vt:lpstr>
      <vt:lpstr>                                  YOLK SAC</vt:lpstr>
      <vt:lpstr>                       ALLANTOIS</vt:lpstr>
      <vt:lpstr>                   CHORION </vt:lpstr>
      <vt:lpstr>Slide 7</vt:lpstr>
      <vt:lpstr>               </vt:lpstr>
      <vt:lpstr>Slide 9</vt:lpstr>
      <vt:lpstr>Slide 10</vt:lpstr>
    </vt:vector>
  </TitlesOfParts>
  <Company/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Aradhya Sinha</dc:creator>
  <cp:lastModifiedBy>sony</cp:lastModifiedBy>
  <cp:revision>60</cp:revision>
  <dcterms:created xsi:type="dcterms:W3CDTF">2006-08-16T00:00:00Z</dcterms:created>
  <dcterms:modified xsi:type="dcterms:W3CDTF">2020-05-22T14:44:01Z</dcterms:modified>
</cp:coreProperties>
</file>