
<file path=[Content_Types].xml><?xml version="1.0" encoding="utf-8"?>
<Types xmlns="http://schemas.openxmlformats.org/package/2006/content-types"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sldIdLst>
    <p:sldId id="258" r:id="rId3"/>
    <p:sldId id="259" r:id="rId4"/>
    <p:sldId id="257" r:id="rId5"/>
    <p:sldId id="260" r:id="rId6"/>
    <p:sldId id="262" r:id="rId7"/>
    <p:sldId id="265" r:id="rId8"/>
    <p:sldId id="263" r:id="rId9"/>
    <p:sldId id="266" r:id="rId10"/>
    <p:sldId id="264" r:id="rId11"/>
    <p:sldId id="268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>
        <p:scale>
          <a:sx n="60" d="100"/>
          <a:sy n="60" d="100"/>
        </p:scale>
        <p:origin x="-1572" y="-17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2" Type="http://schemas.openxmlformats.org/officeDocument/2006/relationships/slideMaster" Target="slideMasters/slideMaster2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 flipH="1">
            <a:off x="2667000" y="0"/>
            <a:ext cx="6477000" cy="6858000"/>
          </a:xfrm>
          <a:prstGeom prst="rect">
            <a:avLst/>
          </a:prstGeom>
          <a:blipFill>
            <a:blip r:embed="rId2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00000" r="50000"/>
                </a:path>
                <a:tileRect/>
              </a:gradFill>
            </a:fillOverlay>
            <a:innerShdw blurRad="63500" dist="44450" dir="10800000">
              <a:srgbClr val="000000">
                <a:alpha val="5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16200000">
            <a:off x="-762000" y="3429000"/>
            <a:ext cx="6858000" cy="0"/>
          </a:xfrm>
          <a:prstGeom prst="line">
            <a:avLst/>
          </a:prstGeom>
          <a:noFill/>
          <a:ln w="11430" cap="flat" cmpd="sng" algn="ctr">
            <a:solidFill>
              <a:schemeClr val="bg1">
                <a:shade val="9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Title 11"/>
          <p:cNvSpPr>
            <a:spLocks noGrp="1"/>
          </p:cNvSpPr>
          <p:nvPr>
            <p:ph type="ctrTitle"/>
          </p:nvPr>
        </p:nvSpPr>
        <p:spPr>
          <a:xfrm>
            <a:off x="3366868" y="533400"/>
            <a:ext cx="5105400" cy="2868168"/>
          </a:xfrm>
        </p:spPr>
        <p:txBody>
          <a:bodyPr lIns="45720" tIns="0" rIns="45720">
            <a:noAutofit/>
          </a:bodyPr>
          <a:lstStyle>
            <a:lvl1pPr algn="r">
              <a:defRPr sz="4200" b="1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5" name="Subtitle 24"/>
          <p:cNvSpPr>
            <a:spLocks noGrp="1"/>
          </p:cNvSpPr>
          <p:nvPr>
            <p:ph type="subTitle" idx="1"/>
          </p:nvPr>
        </p:nvSpPr>
        <p:spPr>
          <a:xfrm>
            <a:off x="3354442" y="3539864"/>
            <a:ext cx="5114778" cy="1101248"/>
          </a:xfrm>
        </p:spPr>
        <p:txBody>
          <a:bodyPr lIns="45720" tIns="0" rIns="45720" bIns="0"/>
          <a:lstStyle>
            <a:lvl1pPr marL="0" indent="0" algn="r">
              <a:buNone/>
              <a:defRPr sz="2200">
                <a:solidFill>
                  <a:srgbClr val="FFFFFF"/>
                </a:solidFill>
                <a:effectLst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1" name="Date Placeholder 30"/>
          <p:cNvSpPr>
            <a:spLocks noGrp="1"/>
          </p:cNvSpPr>
          <p:nvPr>
            <p:ph type="dt" sz="half" idx="10"/>
          </p:nvPr>
        </p:nvSpPr>
        <p:spPr>
          <a:xfrm>
            <a:off x="5871224" y="6557946"/>
            <a:ext cx="2002464" cy="226902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18" name="Footer Placeholder 17"/>
          <p:cNvSpPr>
            <a:spLocks noGrp="1"/>
          </p:cNvSpPr>
          <p:nvPr>
            <p:ph type="ftr" sz="quarter" idx="11"/>
          </p:nvPr>
        </p:nvSpPr>
        <p:spPr>
          <a:xfrm>
            <a:off x="2819400" y="6557946"/>
            <a:ext cx="2927722" cy="228600"/>
          </a:xfrm>
        </p:spPr>
        <p:txBody>
          <a:bodyPr/>
          <a:lstStyle>
            <a:lvl1pPr>
              <a:defRPr lang="en-US" dirty="0">
                <a:solidFill>
                  <a:srgbClr val="FFFFFF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7880884" y="6556248"/>
            <a:ext cx="588336" cy="228600"/>
          </a:xfrm>
        </p:spPr>
        <p:txBody>
          <a:bodyPr/>
          <a:lstStyle>
            <a:lvl1pPr>
              <a:defRPr lang="en-US" smtClean="0">
                <a:solidFill>
                  <a:srgbClr val="FFFFFF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2821837"/>
            <a:ext cx="6255488" cy="1362075"/>
          </a:xfrm>
        </p:spPr>
        <p:txBody>
          <a:bodyPr tIns="0" anchor="t"/>
          <a:lstStyle>
            <a:lvl1pPr algn="r">
              <a:buNone/>
              <a:defRPr sz="4200" b="1" cap="all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1905000"/>
            <a:ext cx="6255488" cy="743507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1"/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24238" y="6556810"/>
            <a:ext cx="2002464" cy="226902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5358" y="6556810"/>
            <a:ext cx="2895600" cy="228600"/>
          </a:xfrm>
        </p:spPr>
        <p:txBody>
          <a:bodyPr bIns="0" anchor="b"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733952" y="6555112"/>
            <a:ext cx="588336" cy="228600"/>
          </a:xfrm>
        </p:spPr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178808" y="1600200"/>
            <a:ext cx="3520440" cy="4525963"/>
          </a:xfrm>
        </p:spPr>
        <p:txBody>
          <a:bodyPr anchor="t"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 anchor="b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178808" y="5867400"/>
            <a:ext cx="3520440" cy="457200"/>
          </a:xfrm>
          <a:noFill/>
          <a:ln w="12700" cap="flat" cmpd="sng" algn="ctr">
            <a:solidFill>
              <a:schemeClr val="tx2"/>
            </a:solidFill>
            <a:prstDash val="soli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anchor="ctr"/>
          <a:lstStyle>
            <a:lvl1pPr marL="0" indent="0" algn="ctr">
              <a:buNone/>
              <a:defRPr sz="1800" b="1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178808" y="1711840"/>
            <a:ext cx="3520440" cy="41148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42048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5897880" cy="1173480"/>
          </a:xfrm>
        </p:spPr>
        <p:txBody>
          <a:bodyPr wrap="square" anchor="b"/>
          <a:lstStyle>
            <a:lvl1pPr algn="l">
              <a:buNone/>
              <a:defRPr lang="en-US" sz="2400" baseline="0" smtClean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97416"/>
            <a:ext cx="5897880" cy="602512"/>
          </a:xfrm>
        </p:spPr>
        <p:txBody>
          <a:bodyPr rot="0" spcFirstLastPara="0" vertOverflow="overflow" horzOverflow="overflow" vert="horz" wrap="square" lIns="45720" tIns="0" rIns="0" bIns="0" numCol="1" spcCol="0" rtlCol="0" fromWordArt="0" anchor="t" anchorCtr="0" forceAA="0" compatLnSpc="1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7239000" cy="4371752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 rot="21240000">
            <a:off x="597968" y="1004668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5000" dist="12700" dir="5400000" algn="t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 rot="21420000">
            <a:off x="596706" y="998816"/>
            <a:ext cx="4319527" cy="4312573"/>
          </a:xfrm>
          <a:prstGeom prst="rect">
            <a:avLst/>
          </a:prstGeom>
          <a:solidFill>
            <a:srgbClr val="FAFAFA"/>
          </a:solidFill>
          <a:ln w="1270" cap="rnd" cmpd="sng" algn="ctr">
            <a:solidFill>
              <a:srgbClr val="EAEAEA"/>
            </a:solidFill>
            <a:prstDash val="solid"/>
          </a:ln>
          <a:effectLst>
            <a:outerShdw blurRad="28000" dist="12700" dir="5400000" algn="tl" rotWithShape="0">
              <a:srgbClr val="000000">
                <a:alpha val="40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89098" y="1143000"/>
            <a:ext cx="3429000" cy="2057400"/>
          </a:xfrm>
        </p:spPr>
        <p:txBody>
          <a:bodyPr vert="horz" anchor="b"/>
          <a:lstStyle>
            <a:lvl1pPr algn="l">
              <a:buNone/>
              <a:defRPr sz="3000" b="1" baseline="0">
                <a:ln w="500">
                  <a:solidFill>
                    <a:schemeClr val="tx2">
                      <a:shade val="10000"/>
                      <a:satMod val="135000"/>
                    </a:schemeClr>
                  </a:solidFill>
                </a:ln>
                <a:gradFill>
                  <a:gsLst>
                    <a:gs pos="0">
                      <a:schemeClr val="accent4">
                        <a:tint val="13000"/>
                      </a:schemeClr>
                    </a:gs>
                    <a:gs pos="10000">
                      <a:schemeClr val="accent4">
                        <a:tint val="20000"/>
                      </a:schemeClr>
                    </a:gs>
                    <a:gs pos="49000">
                      <a:schemeClr val="accent4">
                        <a:tint val="70000"/>
                      </a:schemeClr>
                    </a:gs>
                    <a:gs pos="50000">
                      <a:schemeClr val="accent4">
                        <a:tint val="97000"/>
                      </a:schemeClr>
                    </a:gs>
                    <a:gs pos="100000">
                      <a:schemeClr val="accent4">
                        <a:tint val="20000"/>
                      </a:schemeClr>
                    </a:gs>
                  </a:gsLst>
                  <a:lin ang="5400000" scaled="1"/>
                </a:gra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389098" y="3283634"/>
            <a:ext cx="3429000" cy="1920240"/>
          </a:xfrm>
        </p:spPr>
        <p:txBody>
          <a:bodyPr rot="0" spcFirstLastPara="0" vertOverflow="overflow" horzOverflow="overflow" vert="horz" wrap="square" lIns="82296" tIns="0" rIns="0" bIns="0" numCol="1" spcCol="0" rtlCol="0" fromWordArt="0" anchor="t" anchorCtr="0" forceAA="0" compatLnSpc="1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400" baseline="0">
                <a:solidFill>
                  <a:schemeClr val="tx1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marL="0" marR="0" lvl="0" indent="0" algn="l" defTabSz="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tx2"/>
              </a:buClr>
              <a:buSzPct val="73000"/>
              <a:buFontTx/>
              <a:buNone/>
              <a:tabLst/>
              <a:defRPr/>
            </a:pPr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Picture Placeholder 9"/>
          <p:cNvSpPr>
            <a:spLocks noGrp="1"/>
          </p:cNvSpPr>
          <p:nvPr>
            <p:ph type="pic" idx="1"/>
          </p:nvPr>
        </p:nvSpPr>
        <p:spPr>
          <a:xfrm>
            <a:off x="663682" y="1041002"/>
            <a:ext cx="4206240" cy="4206240"/>
          </a:xfrm>
          <a:solidFill>
            <a:schemeClr val="bg2">
              <a:shade val="50000"/>
            </a:schemeClr>
          </a:solidFill>
          <a:ln w="107950">
            <a:solidFill>
              <a:srgbClr val="FFFFFF"/>
            </a:solidFill>
            <a:miter lim="800000"/>
          </a:ln>
          <a:effectLst>
            <a:outerShdw blurRad="44450" dist="3810" dir="5400000" algn="tl" rotWithShape="0">
              <a:srgbClr val="000000">
                <a:alpha val="60000"/>
              </a:srgbClr>
            </a:outerShdw>
          </a:effectLst>
          <a:scene3d>
            <a:camera prst="orthographicFront"/>
            <a:lightRig rig="threePt" dir="t"/>
          </a:scene3d>
          <a:sp3d contourW="3810">
            <a:contourClr>
              <a:srgbClr val="969696"/>
            </a:contourClr>
          </a:sp3d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274955"/>
            <a:ext cx="1524000" cy="5851525"/>
          </a:xfrm>
        </p:spPr>
        <p:txBody>
          <a:bodyPr vert="eaVert" anchor="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2"/>
            <a:ext cx="60198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242816" y="6557946"/>
            <a:ext cx="2002464" cy="226902"/>
          </a:xfrm>
        </p:spPr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0" y="6556248"/>
            <a:ext cx="3657600" cy="228600"/>
          </a:xfrm>
        </p:spPr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254496" y="6553200"/>
            <a:ext cx="588336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 flipH="1">
            <a:off x="8153400" y="0"/>
            <a:ext cx="990600" cy="6858000"/>
          </a:xfrm>
          <a:prstGeom prst="rect">
            <a:avLst/>
          </a:prstGeom>
          <a:blipFill>
            <a:blip r:embed="rId13">
              <a:alphaModFix amt="43000"/>
            </a:blip>
            <a:tile tx="0" ty="0" sx="50000" sy="50000" flip="none" algn="tl"/>
          </a:blipFill>
          <a:ln w="0" cap="flat" cmpd="sng" algn="ctr">
            <a:noFill/>
            <a:prstDash val="solid"/>
          </a:ln>
          <a:effectLst>
            <a:fillOverlay blend="mult">
              <a:gradFill rotWithShape="1">
                <a:gsLst>
                  <a:gs pos="0">
                    <a:schemeClr val="tx2">
                      <a:tint val="62000"/>
                      <a:satMod val="420000"/>
                    </a:schemeClr>
                  </a:gs>
                  <a:gs pos="100000">
                    <a:schemeClr val="tx2">
                      <a:shade val="20000"/>
                      <a:satMod val="170000"/>
                    </a:schemeClr>
                  </a:gs>
                </a:gsLst>
                <a:path path="circle">
                  <a:fillToRect l="50000" t="110000" r="50000" b="-10000"/>
                </a:path>
                <a:tileRect/>
              </a:gradFill>
            </a:fillOverlay>
            <a:innerShdw blurRad="63500" dist="44450" dir="10800000">
              <a:srgbClr val="000000">
                <a:alpha val="45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3" name="Title Placeholder 2"/>
          <p:cNvSpPr>
            <a:spLocks noGrp="1"/>
          </p:cNvSpPr>
          <p:nvPr>
            <p:ph type="title"/>
          </p:nvPr>
        </p:nvSpPr>
        <p:spPr>
          <a:xfrm>
            <a:off x="457200" y="320040"/>
            <a:ext cx="7239000" cy="1143000"/>
          </a:xfrm>
          <a:prstGeom prst="rect">
            <a:avLst/>
          </a:prstGeom>
        </p:spPr>
        <p:txBody>
          <a:bodyPr vert="horz" lIns="45720" tIns="0" rIns="45720" bIns="0" anchor="b" anchorCtr="0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1" name="Text Placeholder 30"/>
          <p:cNvSpPr>
            <a:spLocks noGrp="1"/>
          </p:cNvSpPr>
          <p:nvPr>
            <p:ph type="body" idx="1"/>
          </p:nvPr>
        </p:nvSpPr>
        <p:spPr>
          <a:xfrm>
            <a:off x="457200" y="1609416"/>
            <a:ext cx="7239000" cy="4846320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7" name="Date Placeholder 26"/>
          <p:cNvSpPr>
            <a:spLocks noGrp="1"/>
          </p:cNvSpPr>
          <p:nvPr>
            <p:ph type="dt" sz="half" idx="2"/>
          </p:nvPr>
        </p:nvSpPr>
        <p:spPr>
          <a:xfrm>
            <a:off x="4245936" y="6557946"/>
            <a:ext cx="2002464" cy="226902"/>
          </a:xfrm>
          <a:prstGeom prst="rect">
            <a:avLst/>
          </a:prstGeom>
        </p:spPr>
        <p:txBody>
          <a:bodyPr vert="horz" tIns="0" bIns="0" anchor="b"/>
          <a:lstStyle>
            <a:lvl1pPr algn="l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3"/>
          </p:nvPr>
        </p:nvSpPr>
        <p:spPr>
          <a:xfrm>
            <a:off x="457200" y="6557946"/>
            <a:ext cx="3657600" cy="228600"/>
          </a:xfrm>
          <a:prstGeom prst="rect">
            <a:avLst/>
          </a:prstGeom>
        </p:spPr>
        <p:txBody>
          <a:bodyPr vert="horz" tIns="0" bIns="0" anchor="b"/>
          <a:lstStyle>
            <a:lvl1pPr algn="r" eaLnBrk="1" latinLnBrk="0" hangingPunct="1">
              <a:defRPr kumimoji="0" sz="1000">
                <a:solidFill>
                  <a:schemeClr val="tx2"/>
                </a:solidFill>
              </a:defRPr>
            </a:lvl1pPr>
            <a:extLst/>
          </a:lstStyle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4"/>
          </p:nvPr>
        </p:nvSpPr>
        <p:spPr>
          <a:xfrm>
            <a:off x="6251448" y="6556248"/>
            <a:ext cx="588336" cy="228600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100">
                <a:solidFill>
                  <a:schemeClr val="tx2"/>
                </a:solidFill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800" b="1" kern="1200" cap="all" baseline="0">
          <a:ln w="500">
            <a:solidFill>
              <a:schemeClr val="tx2">
                <a:shade val="20000"/>
                <a:satMod val="120000"/>
              </a:schemeClr>
            </a:solidFill>
          </a:ln>
          <a:gradFill>
            <a:gsLst>
              <a:gs pos="0">
                <a:schemeClr val="accent4">
                  <a:tint val="13000"/>
                </a:schemeClr>
              </a:gs>
              <a:gs pos="10000">
                <a:schemeClr val="accent4">
                  <a:tint val="20000"/>
                </a:schemeClr>
              </a:gs>
              <a:gs pos="49000">
                <a:schemeClr val="accent4">
                  <a:tint val="70000"/>
                </a:schemeClr>
              </a:gs>
              <a:gs pos="50000">
                <a:schemeClr val="accent4">
                  <a:tint val="97000"/>
                </a:schemeClr>
              </a:gs>
              <a:gs pos="100000">
                <a:schemeClr val="accent4">
                  <a:tint val="20000"/>
                </a:schemeClr>
              </a:gs>
            </a:gsLst>
            <a:lin ang="5400000" scaled="1"/>
          </a:gradFill>
          <a:effectLst/>
          <a:latin typeface="+mj-lt"/>
          <a:ea typeface="+mj-ea"/>
          <a:cs typeface="+mj-cs"/>
        </a:defRPr>
      </a:lvl1pPr>
      <a:extLst/>
    </p:titleStyle>
    <p:bodyStyle>
      <a:lvl1pPr marL="274320" indent="-274320" algn="l" rtl="0" eaLnBrk="1" latinLnBrk="0" hangingPunct="1">
        <a:spcBef>
          <a:spcPts val="600"/>
        </a:spcBef>
        <a:buClr>
          <a:schemeClr val="tx2"/>
        </a:buClr>
        <a:buSzPct val="73000"/>
        <a:buFont typeface="Wingdings 2"/>
        <a:buChar char=""/>
        <a:defRPr kumimoji="0" sz="26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21208" indent="-228600" algn="l" rtl="0" eaLnBrk="1" latinLnBrk="0" hangingPunct="1">
        <a:spcBef>
          <a:spcPts val="500"/>
        </a:spcBef>
        <a:buClr>
          <a:schemeClr val="accent4"/>
        </a:buClr>
        <a:buSzPct val="80000"/>
        <a:buFont typeface="Wingdings 2"/>
        <a:buChar char=""/>
        <a:defRPr kumimoji="0" sz="23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2pPr>
      <a:lvl3pPr marL="758952" indent="-228600" algn="l" rtl="0" eaLnBrk="1" latinLnBrk="0" hangingPunct="1">
        <a:spcBef>
          <a:spcPts val="400"/>
        </a:spcBef>
        <a:buClr>
          <a:schemeClr val="accent4"/>
        </a:buClr>
        <a:buSzPct val="60000"/>
        <a:buFont typeface="Wingdings"/>
        <a:buChar char="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22860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"/>
        <a:defRPr kumimoji="0" sz="20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4pPr>
      <a:lvl5pPr marL="1280160" indent="-228600" algn="l" rtl="0" eaLnBrk="1" latinLnBrk="0" hangingPunct="1">
        <a:spcBef>
          <a:spcPts val="400"/>
        </a:spcBef>
        <a:buClr>
          <a:schemeClr val="accent4"/>
        </a:buClr>
        <a:buSzPct val="70000"/>
        <a:buFont typeface="Wingdings"/>
        <a:buChar char="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472184" indent="-182880" algn="l" rtl="0" eaLnBrk="1" latinLnBrk="0" hangingPunct="1">
        <a:spcBef>
          <a:spcPts val="400"/>
        </a:spcBef>
        <a:buClr>
          <a:schemeClr val="accent4"/>
        </a:buClr>
        <a:buSzPct val="80000"/>
        <a:buFont typeface="Wingdings 2"/>
        <a:buChar char=""/>
        <a:defRPr kumimoji="0" sz="1800" kern="120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6pPr>
      <a:lvl7pPr marL="1673352" indent="-182880" algn="l" rtl="0" eaLnBrk="1" latinLnBrk="0" hangingPunct="1">
        <a:spcBef>
          <a:spcPct val="20000"/>
        </a:spcBef>
        <a:buClr>
          <a:schemeClr val="accent4"/>
        </a:buClr>
        <a:buSzPct val="80000"/>
        <a:buFont typeface="Wingdings 2"/>
        <a:buChar char="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1847088" indent="-182880" algn="l" rtl="0" eaLnBrk="1" latinLnBrk="0" hangingPunct="1">
        <a:spcBef>
          <a:spcPts val="300"/>
        </a:spcBef>
        <a:buClr>
          <a:schemeClr val="accent4"/>
        </a:buClr>
        <a:buSzPct val="100000"/>
        <a:buChar char="•"/>
        <a:defRPr kumimoji="0" sz="1600" kern="1200" baseline="0">
          <a:solidFill>
            <a:schemeClr val="tx1">
              <a:tint val="85000"/>
            </a:schemeClr>
          </a:solidFill>
          <a:latin typeface="+mn-lt"/>
          <a:ea typeface="+mn-ea"/>
          <a:cs typeface="+mn-cs"/>
        </a:defRPr>
      </a:lvl8pPr>
      <a:lvl9pPr marL="2057400" indent="-182880" algn="l" rtl="0" eaLnBrk="1" latinLnBrk="0" hangingPunct="1">
        <a:spcBef>
          <a:spcPct val="20000"/>
        </a:spcBef>
        <a:buClr>
          <a:schemeClr val="accent4"/>
        </a:buClr>
        <a:buSzPct val="100000"/>
        <a:buFont typeface="Wingdings"/>
        <a:buChar char="§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VAN-608</a:t>
            </a:r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EMBRYOLOGY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dirty="0" smtClean="0"/>
              <a:t> </a:t>
            </a:r>
            <a:endParaRPr lang="en-US" dirty="0" smtClean="0"/>
          </a:p>
          <a:p>
            <a:pPr>
              <a:buNone/>
            </a:pPr>
            <a:r>
              <a:rPr lang="en-US" dirty="0" smtClean="0"/>
              <a:t>               </a:t>
            </a:r>
            <a:r>
              <a:rPr lang="en-US" b="1" dirty="0" smtClean="0"/>
              <a:t>Topic - General embryology (Periods of Embryology remaining part)</a:t>
            </a:r>
          </a:p>
          <a:p>
            <a:pPr>
              <a:buNone/>
            </a:pPr>
            <a:r>
              <a:rPr lang="en-US" b="1" dirty="0" smtClean="0"/>
              <a:t>                  </a:t>
            </a:r>
          </a:p>
          <a:p>
            <a:pPr>
              <a:buNone/>
            </a:pPr>
            <a:endParaRPr lang="en-US" dirty="0" smtClean="0"/>
          </a:p>
          <a:p>
            <a:pPr>
              <a:buNone/>
            </a:pPr>
            <a:r>
              <a:rPr lang="en-US" b="1" dirty="0" smtClean="0"/>
              <a:t> </a:t>
            </a:r>
            <a:r>
              <a:rPr lang="en-US" b="1" dirty="0" smtClean="0"/>
              <a:t>Course </a:t>
            </a:r>
            <a:r>
              <a:rPr lang="en-US" b="1" dirty="0" smtClean="0"/>
              <a:t>instructor – Dr. Manoj Kumar </a:t>
            </a:r>
            <a:r>
              <a:rPr lang="en-US" b="1" dirty="0" err="1" smtClean="0"/>
              <a:t>Sinha</a:t>
            </a:r>
            <a:endParaRPr lang="en-US" b="1" dirty="0" smtClean="0"/>
          </a:p>
          <a:p>
            <a:pPr>
              <a:buNone/>
            </a:pPr>
            <a:r>
              <a:rPr lang="en-US" b="1" dirty="0" smtClean="0"/>
              <a:t>               Department of veterinary Anatomy </a:t>
            </a:r>
          </a:p>
          <a:p>
            <a:pPr>
              <a:buNone/>
            </a:pPr>
            <a:r>
              <a:rPr lang="en-US" b="1" dirty="0" smtClean="0"/>
              <a:t>                                 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04801"/>
            <a:ext cx="7772400" cy="838199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EMBRYONIC STAGE</a:t>
            </a:r>
            <a:endParaRPr lang="en-US" sz="3200" b="1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28600" y="1066800"/>
            <a:ext cx="8915400" cy="51054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chemeClr val="tx1"/>
                </a:solidFill>
              </a:rPr>
              <a:t>In this period all three germinal layers form most of the organs and tissues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solidFill>
                  <a:schemeClr val="tx1"/>
                </a:solidFill>
              </a:rPr>
              <a:t>Ectoderm :</a:t>
            </a:r>
            <a:r>
              <a:rPr lang="en-US" sz="2400" dirty="0" smtClean="0">
                <a:solidFill>
                  <a:schemeClr val="tx1"/>
                </a:solidFill>
              </a:rPr>
              <a:t> Forms nervous system and covering of the body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solidFill>
                  <a:schemeClr val="tx1"/>
                </a:solidFill>
              </a:rPr>
              <a:t>Mesoderm :</a:t>
            </a:r>
            <a:r>
              <a:rPr lang="en-US" sz="2400" dirty="0" smtClean="0">
                <a:solidFill>
                  <a:schemeClr val="tx1"/>
                </a:solidFill>
              </a:rPr>
              <a:t> Forms Skeletal tissue, muscles and blood vascular system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solidFill>
                  <a:schemeClr val="tx1"/>
                </a:solidFill>
              </a:rPr>
              <a:t>Endoderm : </a:t>
            </a:r>
            <a:r>
              <a:rPr lang="en-US" sz="2400" dirty="0" smtClean="0">
                <a:solidFill>
                  <a:schemeClr val="tx1"/>
                </a:solidFill>
              </a:rPr>
              <a:t>Forms mucus membrane of gut</a:t>
            </a:r>
          </a:p>
          <a:p>
            <a:pPr algn="just"/>
            <a:r>
              <a:rPr lang="en-US" sz="2400" b="1" dirty="0" smtClean="0">
                <a:solidFill>
                  <a:schemeClr val="tx1"/>
                </a:solidFill>
              </a:rPr>
              <a:t>                                  DERIVATIVES OF ECTODERM</a:t>
            </a:r>
          </a:p>
          <a:p>
            <a:pPr algn="just"/>
            <a:r>
              <a:rPr lang="en-US" sz="2400" b="1" dirty="0" smtClean="0">
                <a:solidFill>
                  <a:schemeClr val="tx1"/>
                </a:solidFill>
              </a:rPr>
              <a:t>                                                    </a:t>
            </a:r>
          </a:p>
          <a:p>
            <a:pPr algn="l"/>
            <a:r>
              <a:rPr lang="en-US" sz="1600" b="1" dirty="0" smtClean="0">
                <a:solidFill>
                  <a:schemeClr val="tx1"/>
                </a:solidFill>
              </a:rPr>
              <a:t>Nervous system        Epidermis     Conjunctiva, lens        Epithelial lining       External layer of         Muscles</a:t>
            </a:r>
          </a:p>
          <a:p>
            <a:pPr algn="l"/>
            <a:r>
              <a:rPr lang="en-US" sz="1600" b="1" dirty="0" smtClean="0">
                <a:solidFill>
                  <a:schemeClr val="tx1"/>
                </a:solidFill>
              </a:rPr>
              <a:t>CNS, PNS, ANS       (Hair, nails,       Retina, Lens,                of gum, cheek,       tympanic membrane    of</a:t>
            </a:r>
          </a:p>
          <a:p>
            <a:pPr algn="l"/>
            <a:r>
              <a:rPr lang="en-US" sz="1600" b="1" dirty="0" smtClean="0">
                <a:solidFill>
                  <a:schemeClr val="tx1"/>
                </a:solidFill>
              </a:rPr>
              <a:t>Cranial and spinal  sweat and        Lacrimal gland, and     enamel of tooth,   and membranous          Iris</a:t>
            </a:r>
          </a:p>
          <a:p>
            <a:pPr algn="l"/>
            <a:r>
              <a:rPr lang="en-US" sz="1600" b="1" dirty="0" smtClean="0">
                <a:solidFill>
                  <a:schemeClr val="tx1"/>
                </a:solidFill>
              </a:rPr>
              <a:t>Nerves and              sebaceous       corneal epithelium      ends of natural     labyrinth of </a:t>
            </a:r>
          </a:p>
          <a:p>
            <a:pPr algn="l"/>
            <a:r>
              <a:rPr lang="en-US" sz="1600" b="1" dirty="0" smtClean="0">
                <a:solidFill>
                  <a:schemeClr val="tx1"/>
                </a:solidFill>
              </a:rPr>
              <a:t> pituitary gland        glands                                                      orifices                   internal ear</a:t>
            </a:r>
          </a:p>
        </p:txBody>
      </p:sp>
      <p:cxnSp>
        <p:nvCxnSpPr>
          <p:cNvPr id="5" name="Straight Connector 4"/>
          <p:cNvCxnSpPr/>
          <p:nvPr/>
        </p:nvCxnSpPr>
        <p:spPr>
          <a:xfrm rot="5400000">
            <a:off x="4382294" y="3999706"/>
            <a:ext cx="381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914400" y="4191000"/>
            <a:ext cx="7696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 rot="5400000">
            <a:off x="800894" y="43045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/>
          <p:nvPr/>
        </p:nvCxnSpPr>
        <p:spPr>
          <a:xfrm rot="5400000">
            <a:off x="2096294" y="43045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rot="5400000">
            <a:off x="3582194" y="43426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/>
          <p:nvPr/>
        </p:nvCxnSpPr>
        <p:spPr>
          <a:xfrm rot="5400000">
            <a:off x="5182394" y="43426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/>
          <p:cNvCxnSpPr/>
          <p:nvPr/>
        </p:nvCxnSpPr>
        <p:spPr>
          <a:xfrm rot="5400000">
            <a:off x="7125494" y="4304506"/>
            <a:ext cx="227806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/>
          <p:nvPr/>
        </p:nvCxnSpPr>
        <p:spPr>
          <a:xfrm rot="5400000">
            <a:off x="8458994" y="43426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>
            <a:normAutofit/>
          </a:bodyPr>
          <a:lstStyle/>
          <a:p>
            <a:r>
              <a:rPr lang="en-US" sz="2400" b="1" dirty="0" smtClean="0"/>
              <a:t>DERIVATIVES OF MESODERM</a:t>
            </a:r>
            <a:endParaRPr lang="en-US" sz="24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685800"/>
            <a:ext cx="8915400" cy="5943600"/>
          </a:xfrm>
        </p:spPr>
        <p:txBody>
          <a:bodyPr>
            <a:normAutofit fontScale="92500" lnSpcReduction="10000"/>
          </a:bodyPr>
          <a:lstStyle/>
          <a:p>
            <a:pPr>
              <a:buNone/>
            </a:pPr>
            <a:endParaRPr lang="en-US" sz="2400" dirty="0" smtClean="0"/>
          </a:p>
          <a:p>
            <a:pPr>
              <a:buNone/>
            </a:pPr>
            <a:r>
              <a:rPr lang="en-US" sz="2400" dirty="0" smtClean="0"/>
              <a:t> </a:t>
            </a:r>
            <a:r>
              <a:rPr lang="en-US" sz="1800" b="1" dirty="0" smtClean="0"/>
              <a:t>All connective    Gonads and     Teeth except    All muscles    Cardiovascular  </a:t>
            </a:r>
            <a:r>
              <a:rPr lang="en-US" sz="1800" b="1" dirty="0" err="1" smtClean="0"/>
              <a:t>Urogenital</a:t>
            </a:r>
            <a:r>
              <a:rPr lang="en-US" sz="1800" b="1" dirty="0" smtClean="0"/>
              <a:t> </a:t>
            </a:r>
          </a:p>
          <a:p>
            <a:pPr>
              <a:buNone/>
            </a:pPr>
            <a:r>
              <a:rPr lang="en-US" sz="1800" b="1" dirty="0" smtClean="0"/>
              <a:t> tissue and          adrenal cortex    Enamel          except Iris     and Lymphatic   system (except</a:t>
            </a:r>
          </a:p>
          <a:p>
            <a:pPr>
              <a:buNone/>
            </a:pPr>
            <a:r>
              <a:rPr lang="en-US" sz="1800" b="1" dirty="0" smtClean="0"/>
              <a:t>  </a:t>
            </a:r>
            <a:r>
              <a:rPr lang="en-US" sz="1800" b="1" dirty="0" err="1" smtClean="0"/>
              <a:t>sclerous</a:t>
            </a:r>
            <a:r>
              <a:rPr lang="en-US" sz="1800" b="1" dirty="0" smtClean="0"/>
              <a:t> tissue                                                        and skin         system            bladder, urethra</a:t>
            </a:r>
          </a:p>
          <a:p>
            <a:pPr>
              <a:buNone/>
            </a:pPr>
            <a:r>
              <a:rPr lang="en-US" sz="1800" b="1" dirty="0" smtClean="0"/>
              <a:t>                                                                                                                                     and prostate)</a:t>
            </a:r>
          </a:p>
          <a:p>
            <a:pPr>
              <a:buNone/>
            </a:pPr>
            <a:endParaRPr lang="en-US" sz="1800" b="1" dirty="0" smtClean="0"/>
          </a:p>
          <a:p>
            <a:pPr>
              <a:buNone/>
            </a:pPr>
            <a:r>
              <a:rPr lang="en-US" sz="2400" b="1" dirty="0" smtClean="0"/>
              <a:t>                                        DERIVATIVES OF ENDODERM</a:t>
            </a:r>
            <a:r>
              <a:rPr lang="en-US" sz="1800" b="1" dirty="0" smtClean="0"/>
              <a:t>  </a:t>
            </a:r>
          </a:p>
          <a:p>
            <a:pPr>
              <a:buNone/>
            </a:pPr>
            <a:endParaRPr lang="en-US" sz="1800" b="1" dirty="0" smtClean="0"/>
          </a:p>
          <a:p>
            <a:pPr>
              <a:buNone/>
            </a:pPr>
            <a:r>
              <a:rPr lang="en-US" sz="1800" b="1" dirty="0" smtClean="0"/>
              <a:t>                       </a:t>
            </a:r>
          </a:p>
          <a:p>
            <a:pPr>
              <a:buNone/>
            </a:pPr>
            <a:r>
              <a:rPr lang="en-US" sz="1800" b="1" dirty="0" smtClean="0"/>
              <a:t>                                                                                 MID GUT                                        HIND GUT</a:t>
            </a:r>
            <a:endParaRPr lang="en-US" sz="1900" b="1" dirty="0" smtClean="0"/>
          </a:p>
          <a:p>
            <a:pPr>
              <a:buNone/>
            </a:pPr>
            <a:r>
              <a:rPr lang="en-US" sz="1900" b="1" dirty="0" smtClean="0"/>
              <a:t>  FORE GUT                                                                                                       </a:t>
            </a:r>
            <a:endParaRPr lang="en-US" sz="1800" b="1" dirty="0" smtClean="0"/>
          </a:p>
          <a:p>
            <a:pPr>
              <a:buNone/>
            </a:pPr>
            <a:r>
              <a:rPr lang="en-US" sz="1900" b="1" dirty="0" smtClean="0"/>
              <a:t>                           </a:t>
            </a:r>
            <a:r>
              <a:rPr lang="en-US" sz="1800" b="1" dirty="0" smtClean="0"/>
              <a:t>Mucous membrane of </a:t>
            </a:r>
            <a:r>
              <a:rPr lang="en-US" sz="1800" b="1" dirty="0" err="1" smtClean="0"/>
              <a:t>alimentry</a:t>
            </a:r>
            <a:r>
              <a:rPr lang="en-US" sz="1800" b="1" dirty="0" smtClean="0"/>
              <a:t> canal (duodenum to colon)                                                                         </a:t>
            </a:r>
          </a:p>
          <a:p>
            <a:pPr>
              <a:buNone/>
            </a:pPr>
            <a:r>
              <a:rPr lang="en-US" sz="1800" b="1" dirty="0" smtClean="0"/>
              <a:t>                                                                           </a:t>
            </a:r>
            <a:r>
              <a:rPr lang="en-US" sz="1800" b="1" dirty="0" err="1" smtClean="0"/>
              <a:t>Meckel’s</a:t>
            </a:r>
            <a:r>
              <a:rPr lang="en-US" sz="1800" b="1" dirty="0" smtClean="0"/>
              <a:t> diverticulum</a:t>
            </a:r>
          </a:p>
          <a:p>
            <a:pPr>
              <a:buNone/>
            </a:pPr>
            <a:r>
              <a:rPr lang="en-US" sz="1800" b="1" dirty="0" err="1" smtClean="0"/>
              <a:t>Epith</a:t>
            </a:r>
            <a:r>
              <a:rPr lang="en-US" sz="1800" b="1" dirty="0" smtClean="0"/>
              <a:t>. Lining of    Tonsil,           </a:t>
            </a:r>
            <a:r>
              <a:rPr lang="en-US" sz="1800" b="1" dirty="0" err="1" smtClean="0"/>
              <a:t>Epith</a:t>
            </a:r>
            <a:r>
              <a:rPr lang="en-US" sz="1800" b="1" dirty="0" smtClean="0"/>
              <a:t>. Lining                         mucous membrane                                                    </a:t>
            </a:r>
          </a:p>
          <a:p>
            <a:pPr>
              <a:buNone/>
            </a:pPr>
            <a:r>
              <a:rPr lang="en-US" sz="1800" b="1" dirty="0" smtClean="0"/>
              <a:t>Pharynx to part   Thyroid,         of respiratory                    from colon to anal        Primitive    Vaginal                            </a:t>
            </a:r>
          </a:p>
          <a:p>
            <a:pPr>
              <a:buNone/>
            </a:pPr>
            <a:r>
              <a:rPr lang="en-US" sz="1800" b="1" dirty="0" smtClean="0"/>
              <a:t>Of </a:t>
            </a:r>
            <a:r>
              <a:rPr lang="en-US" sz="1800" b="1" dirty="0" err="1" smtClean="0"/>
              <a:t>deuodenum</a:t>
            </a:r>
            <a:r>
              <a:rPr lang="en-US" sz="1800" b="1" dirty="0" smtClean="0"/>
              <a:t>,   Parathyroid,  system,                          canal, urinary bladder,   sex cell    epithelium</a:t>
            </a:r>
          </a:p>
          <a:p>
            <a:pPr>
              <a:buNone/>
            </a:pPr>
            <a:r>
              <a:rPr lang="en-US" sz="1800" b="1" dirty="0" smtClean="0"/>
              <a:t>Mucous                   Thymus,        Eustachian                     urethra, </a:t>
            </a:r>
            <a:r>
              <a:rPr lang="en-US" sz="1800" b="1" dirty="0" err="1" smtClean="0"/>
              <a:t>prostat</a:t>
            </a:r>
            <a:r>
              <a:rPr lang="en-US" sz="1800" b="1" dirty="0" smtClean="0"/>
              <a:t> and </a:t>
            </a:r>
          </a:p>
          <a:p>
            <a:pPr>
              <a:buNone/>
            </a:pPr>
            <a:r>
              <a:rPr lang="en-US" sz="1800" b="1" dirty="0" smtClean="0"/>
              <a:t>Membrane of         pancreas,      tube and                           </a:t>
            </a:r>
            <a:r>
              <a:rPr lang="en-US" sz="1800" b="1" dirty="0" err="1" smtClean="0"/>
              <a:t>cowpers</a:t>
            </a:r>
            <a:r>
              <a:rPr lang="en-US" sz="1800" b="1" dirty="0" smtClean="0"/>
              <a:t> gland</a:t>
            </a:r>
          </a:p>
          <a:p>
            <a:pPr>
              <a:buNone/>
            </a:pPr>
            <a:r>
              <a:rPr lang="en-US" sz="1800" b="1" dirty="0" smtClean="0"/>
              <a:t> tongue                     and liver      Tympanic cavity                                   </a:t>
            </a:r>
            <a:endParaRPr lang="en-US" sz="1600" b="1" dirty="0"/>
          </a:p>
        </p:txBody>
      </p:sp>
      <p:cxnSp>
        <p:nvCxnSpPr>
          <p:cNvPr id="5" name="Straight Connector 4"/>
          <p:cNvCxnSpPr/>
          <p:nvPr/>
        </p:nvCxnSpPr>
        <p:spPr>
          <a:xfrm rot="5400000">
            <a:off x="4420394" y="762000"/>
            <a:ext cx="151606" cy="794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914400" y="838200"/>
            <a:ext cx="66294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 rot="5400000">
            <a:off x="800894" y="1027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rot="5400000">
            <a:off x="2248694" y="1027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5400000">
            <a:off x="3544094" y="1027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 rot="5400000">
            <a:off x="4839494" y="1027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/>
          <p:nvPr/>
        </p:nvCxnSpPr>
        <p:spPr>
          <a:xfrm rot="5400000">
            <a:off x="6211094" y="1027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rot="5400000">
            <a:off x="7430294" y="9517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/>
          <p:nvPr/>
        </p:nvCxnSpPr>
        <p:spPr>
          <a:xfrm rot="5400000">
            <a:off x="4458494" y="3085306"/>
            <a:ext cx="380206" cy="794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/>
        </p:nvCxnSpPr>
        <p:spPr>
          <a:xfrm rot="10800000">
            <a:off x="762000" y="3276600"/>
            <a:ext cx="6705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/>
          <p:cNvCxnSpPr/>
          <p:nvPr/>
        </p:nvCxnSpPr>
        <p:spPr>
          <a:xfrm rot="5400000">
            <a:off x="571897" y="3466703"/>
            <a:ext cx="3810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/>
          <p:cNvCxnSpPr/>
          <p:nvPr/>
        </p:nvCxnSpPr>
        <p:spPr>
          <a:xfrm rot="5400000">
            <a:off x="7354094" y="33901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 rot="5400000">
            <a:off x="4534694" y="33139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Arrow Connector 51"/>
          <p:cNvCxnSpPr/>
          <p:nvPr/>
        </p:nvCxnSpPr>
        <p:spPr>
          <a:xfrm rot="5400000">
            <a:off x="648097" y="4152503"/>
            <a:ext cx="3810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Connector 59"/>
          <p:cNvCxnSpPr/>
          <p:nvPr/>
        </p:nvCxnSpPr>
        <p:spPr>
          <a:xfrm>
            <a:off x="685800" y="4495800"/>
            <a:ext cx="2743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Arrow Connector 65"/>
          <p:cNvCxnSpPr/>
          <p:nvPr/>
        </p:nvCxnSpPr>
        <p:spPr>
          <a:xfrm rot="5400000">
            <a:off x="648494" y="4609306"/>
            <a:ext cx="227806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Arrow Connector 68"/>
          <p:cNvCxnSpPr/>
          <p:nvPr/>
        </p:nvCxnSpPr>
        <p:spPr>
          <a:xfrm rot="5400000">
            <a:off x="2020094" y="4609306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Straight Arrow Connector 74"/>
          <p:cNvCxnSpPr/>
          <p:nvPr/>
        </p:nvCxnSpPr>
        <p:spPr>
          <a:xfrm rot="5400000">
            <a:off x="3314700" y="4610100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Straight Arrow Connector 76"/>
          <p:cNvCxnSpPr/>
          <p:nvPr/>
        </p:nvCxnSpPr>
        <p:spPr>
          <a:xfrm rot="5400000">
            <a:off x="4496594" y="3961606"/>
            <a:ext cx="304006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Straight Arrow Connector 83"/>
          <p:cNvCxnSpPr/>
          <p:nvPr/>
        </p:nvCxnSpPr>
        <p:spPr>
          <a:xfrm rot="5400000">
            <a:off x="7201694" y="4685506"/>
            <a:ext cx="5334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6" name="Straight Connector 85"/>
          <p:cNvCxnSpPr/>
          <p:nvPr/>
        </p:nvCxnSpPr>
        <p:spPr>
          <a:xfrm>
            <a:off x="6019800" y="4419600"/>
            <a:ext cx="24384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8" name="Straight Arrow Connector 87"/>
          <p:cNvCxnSpPr/>
          <p:nvPr/>
        </p:nvCxnSpPr>
        <p:spPr>
          <a:xfrm rot="5400000">
            <a:off x="5905500" y="4533900"/>
            <a:ext cx="2286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0" name="Straight Arrow Connector 89"/>
          <p:cNvCxnSpPr/>
          <p:nvPr/>
        </p:nvCxnSpPr>
        <p:spPr>
          <a:xfrm rot="5400000">
            <a:off x="8192294" y="4685506"/>
            <a:ext cx="5334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0" name="Straight Arrow Connector 99"/>
          <p:cNvCxnSpPr/>
          <p:nvPr/>
        </p:nvCxnSpPr>
        <p:spPr>
          <a:xfrm rot="5400000">
            <a:off x="7200900" y="4000500"/>
            <a:ext cx="5334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334962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/>
              <a:t>Differentiation of Ectoderm</a:t>
            </a:r>
            <a:endParaRPr lang="en-US" sz="32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838200"/>
            <a:ext cx="8610600" cy="6019800"/>
          </a:xfrm>
        </p:spPr>
        <p:txBody>
          <a:bodyPr>
            <a:normAutofit fontScale="85000" lnSpcReduction="20000"/>
          </a:bodyPr>
          <a:lstStyle/>
          <a:p>
            <a:pPr algn="just">
              <a:buFont typeface="Wingdings" pitchFamily="2" charset="2"/>
              <a:buChar char="Ø"/>
              <a:tabLst>
                <a:tab pos="509588" algn="l"/>
              </a:tabLst>
            </a:pPr>
            <a:r>
              <a:rPr lang="en-US" sz="2400" dirty="0" smtClean="0"/>
              <a:t>Ectodermal layer of embryo gives rise to whole central and peripheral nervous system including  all three ganglia (cranial, spinal and autonomic ganglia)</a:t>
            </a:r>
          </a:p>
          <a:p>
            <a:pPr algn="just">
              <a:buFont typeface="Wingdings" pitchFamily="2" charset="2"/>
              <a:buChar char="Ø"/>
              <a:tabLst>
                <a:tab pos="509588" algn="l"/>
              </a:tabLst>
            </a:pPr>
            <a:r>
              <a:rPr lang="en-US" sz="2400" dirty="0" smtClean="0"/>
              <a:t>Surface ectoderm gives rise to outer covering of embryo which develops later epidermis, hair, nail etc. </a:t>
            </a:r>
          </a:p>
          <a:p>
            <a:pPr algn="ctr">
              <a:buNone/>
              <a:tabLst>
                <a:tab pos="509588" algn="l"/>
              </a:tabLst>
            </a:pPr>
            <a:r>
              <a:rPr lang="en-US" sz="2400" b="1" dirty="0" smtClean="0"/>
              <a:t>             </a:t>
            </a:r>
            <a:r>
              <a:rPr lang="en-US" sz="2800" b="1" dirty="0" smtClean="0"/>
              <a:t>Differentiation of Mesoderm</a:t>
            </a:r>
            <a:endParaRPr lang="en-US" sz="2800" dirty="0" smtClean="0"/>
          </a:p>
          <a:p>
            <a:pPr>
              <a:buNone/>
              <a:tabLst>
                <a:tab pos="509588" algn="l"/>
              </a:tabLst>
            </a:pPr>
            <a:r>
              <a:rPr lang="en-US" dirty="0" smtClean="0"/>
              <a:t>   </a:t>
            </a:r>
            <a:r>
              <a:rPr lang="en-US" sz="2400" dirty="0" err="1" smtClean="0"/>
              <a:t>Intraembryonic</a:t>
            </a:r>
            <a:r>
              <a:rPr lang="en-US" sz="2400" dirty="0" smtClean="0"/>
              <a:t> mesoderm longitudinally divided into 3 layers:</a:t>
            </a:r>
          </a:p>
          <a:p>
            <a:pPr marL="571500" indent="-571500">
              <a:buAutoNum type="romanLcParenR"/>
              <a:tabLst>
                <a:tab pos="509588" algn="l"/>
              </a:tabLst>
            </a:pPr>
            <a:r>
              <a:rPr lang="en-US" sz="2400" b="1" dirty="0" smtClean="0"/>
              <a:t>Paraxial mesoderm: </a:t>
            </a:r>
            <a:r>
              <a:rPr lang="en-US" sz="2400" dirty="0" smtClean="0"/>
              <a:t>Placed just at the lateral side of notochord</a:t>
            </a:r>
            <a:r>
              <a:rPr lang="en-US" dirty="0" smtClean="0"/>
              <a:t> </a:t>
            </a:r>
            <a:r>
              <a:rPr lang="en-US" sz="2400" dirty="0" smtClean="0"/>
              <a:t>. It is made 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 up of cubical tissue called </a:t>
            </a:r>
            <a:r>
              <a:rPr lang="en-US" sz="2400" b="1" dirty="0" err="1" smtClean="0"/>
              <a:t>somites</a:t>
            </a:r>
            <a:r>
              <a:rPr lang="en-US" sz="2400" b="1" dirty="0" smtClean="0"/>
              <a:t> / </a:t>
            </a:r>
            <a:r>
              <a:rPr lang="en-US" sz="2400" b="1" dirty="0" err="1" smtClean="0"/>
              <a:t>metameres</a:t>
            </a:r>
            <a:r>
              <a:rPr lang="en-US" sz="2400" dirty="0" smtClean="0"/>
              <a:t>. 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These cells appear at the end of 1</a:t>
            </a:r>
            <a:r>
              <a:rPr lang="en-US" sz="2400" baseline="30000" dirty="0" smtClean="0"/>
              <a:t>st</a:t>
            </a:r>
            <a:r>
              <a:rPr lang="en-US" sz="2400" dirty="0" smtClean="0"/>
              <a:t> month of gestation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 In chick embryo these </a:t>
            </a:r>
            <a:r>
              <a:rPr lang="en-US" sz="2400" dirty="0" err="1" smtClean="0"/>
              <a:t>somites</a:t>
            </a:r>
            <a:r>
              <a:rPr lang="en-US" sz="2400" dirty="0" smtClean="0"/>
              <a:t> begin to start 22 hr. of incubation subsequently after 27 hr. 8 pair of </a:t>
            </a:r>
            <a:r>
              <a:rPr lang="en-US" sz="2400" dirty="0" err="1" smtClean="0"/>
              <a:t>somites</a:t>
            </a:r>
            <a:r>
              <a:rPr lang="en-US" sz="2400" dirty="0" smtClean="0"/>
              <a:t> appear 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 </a:t>
            </a:r>
            <a:r>
              <a:rPr lang="en-US" sz="2400" dirty="0" err="1" smtClean="0"/>
              <a:t>somites</a:t>
            </a:r>
            <a:r>
              <a:rPr lang="en-US" sz="2400" dirty="0" smtClean="0"/>
              <a:t> divide into two parts: </a:t>
            </a:r>
          </a:p>
          <a:p>
            <a:pPr marL="571500" indent="-571500">
              <a:buFont typeface="+mj-lt"/>
              <a:buAutoNum type="alphaLcParenR"/>
              <a:tabLst>
                <a:tab pos="509588" algn="l"/>
              </a:tabLst>
            </a:pPr>
            <a:r>
              <a:rPr lang="en-US" sz="2400" b="1" dirty="0" err="1" smtClean="0"/>
              <a:t>Sclerotome</a:t>
            </a:r>
            <a:r>
              <a:rPr lang="en-US" sz="2400" b="1" dirty="0" smtClean="0"/>
              <a:t> (</a:t>
            </a:r>
            <a:r>
              <a:rPr lang="en-US" sz="2400" b="1" dirty="0" err="1" smtClean="0"/>
              <a:t>ventrolateral</a:t>
            </a:r>
            <a:r>
              <a:rPr lang="en-US" sz="2400" b="1" dirty="0" smtClean="0"/>
              <a:t> part</a:t>
            </a:r>
            <a:r>
              <a:rPr lang="en-US" sz="2400" dirty="0" smtClean="0"/>
              <a:t>) – Forms primitive vertebra</a:t>
            </a:r>
          </a:p>
          <a:p>
            <a:pPr marL="571500" indent="-571500">
              <a:buFont typeface="+mj-lt"/>
              <a:buAutoNum type="alphaLcParenR"/>
              <a:tabLst>
                <a:tab pos="509588" algn="l"/>
              </a:tabLst>
            </a:pPr>
            <a:r>
              <a:rPr lang="en-US" sz="2400" b="1" dirty="0" err="1" smtClean="0"/>
              <a:t>Dermomyotome</a:t>
            </a:r>
            <a:r>
              <a:rPr lang="en-US" sz="2400" b="1" dirty="0" smtClean="0"/>
              <a:t> (</a:t>
            </a:r>
            <a:r>
              <a:rPr lang="en-US" sz="2400" b="1" dirty="0" err="1" smtClean="0"/>
              <a:t>Dorsolateral</a:t>
            </a:r>
            <a:r>
              <a:rPr lang="en-US" sz="2400" b="1" dirty="0" smtClean="0"/>
              <a:t> part</a:t>
            </a:r>
            <a:r>
              <a:rPr lang="en-US" sz="2400" dirty="0" smtClean="0"/>
              <a:t>) – Divided into two parts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</a:t>
            </a:r>
          </a:p>
          <a:p>
            <a:pPr marL="571500" indent="-571500">
              <a:buNone/>
              <a:tabLst>
                <a:tab pos="509588" algn="l"/>
              </a:tabLst>
            </a:pPr>
            <a:endParaRPr lang="en-US" sz="2400" dirty="0" smtClean="0"/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                                                Dermal plate                   Muscle plate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400" dirty="0" smtClean="0"/>
              <a:t>                                                   </a:t>
            </a:r>
            <a:r>
              <a:rPr lang="en-US" dirty="0" smtClean="0"/>
              <a:t> </a:t>
            </a:r>
            <a:r>
              <a:rPr lang="en-US" sz="2000" dirty="0" smtClean="0"/>
              <a:t>Forms Dermis and                       Forms </a:t>
            </a:r>
            <a:r>
              <a:rPr lang="en-US" sz="2000" dirty="0" err="1" smtClean="0"/>
              <a:t>spindlle</a:t>
            </a:r>
            <a:r>
              <a:rPr lang="en-US" sz="2000" dirty="0" smtClean="0"/>
              <a:t> shaped cell  </a:t>
            </a:r>
          </a:p>
          <a:p>
            <a:pPr marL="571500" indent="-571500">
              <a:buNone/>
              <a:tabLst>
                <a:tab pos="509588" algn="l"/>
              </a:tabLst>
            </a:pPr>
            <a:r>
              <a:rPr lang="en-US" sz="2000" dirty="0" smtClean="0"/>
              <a:t>                                                               subcutaneous tissue                  of skeletal muscle</a:t>
            </a:r>
            <a:endParaRPr lang="en-US" dirty="0"/>
          </a:p>
        </p:txBody>
      </p:sp>
      <p:cxnSp>
        <p:nvCxnSpPr>
          <p:cNvPr id="5" name="Straight Connector 4"/>
          <p:cNvCxnSpPr/>
          <p:nvPr/>
        </p:nvCxnSpPr>
        <p:spPr>
          <a:xfrm rot="5400000">
            <a:off x="5487194" y="5180806"/>
            <a:ext cx="3048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4267200" y="5334000"/>
            <a:ext cx="2362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 rot="5400000">
            <a:off x="4115594" y="54856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 rot="5400000">
            <a:off x="6477794" y="54856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11162"/>
          </a:xfrm>
        </p:spPr>
        <p:txBody>
          <a:bodyPr>
            <a:noAutofit/>
          </a:bodyPr>
          <a:lstStyle/>
          <a:p>
            <a:pPr algn="r"/>
            <a:r>
              <a:rPr lang="en-US" sz="2400" dirty="0" err="1" smtClean="0"/>
              <a:t>Contiunue</a:t>
            </a:r>
            <a:r>
              <a:rPr lang="en-US" sz="2400" dirty="0" smtClean="0"/>
              <a:t>…</a:t>
            </a:r>
            <a:endParaRPr lang="en-US" sz="2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14400"/>
            <a:ext cx="8229600" cy="5638800"/>
          </a:xfrm>
        </p:spPr>
        <p:txBody>
          <a:bodyPr>
            <a:normAutofit/>
          </a:bodyPr>
          <a:lstStyle/>
          <a:p>
            <a:pPr marL="571500" indent="-571500">
              <a:buAutoNum type="romanLcParenR" startAt="2"/>
            </a:pPr>
            <a:r>
              <a:rPr lang="en-US" sz="2400" b="1" dirty="0" smtClean="0"/>
              <a:t>Intermediate cell mass : </a:t>
            </a:r>
            <a:r>
              <a:rPr lang="en-US" sz="2400" dirty="0" smtClean="0"/>
              <a:t>present in between </a:t>
            </a:r>
            <a:r>
              <a:rPr lang="en-US" sz="2400" dirty="0" err="1" smtClean="0"/>
              <a:t>para</a:t>
            </a:r>
            <a:r>
              <a:rPr lang="en-US" sz="2400" dirty="0" smtClean="0"/>
              <a:t>-axial mesoderm and lateral plate </a:t>
            </a:r>
          </a:p>
          <a:p>
            <a:pPr marL="571500" indent="-571500">
              <a:buNone/>
            </a:pPr>
            <a:r>
              <a:rPr lang="en-US" sz="2400" dirty="0" smtClean="0"/>
              <a:t>         It gives rise to </a:t>
            </a:r>
            <a:r>
              <a:rPr lang="en-US" sz="2400" dirty="0" err="1" smtClean="0"/>
              <a:t>nephric</a:t>
            </a:r>
            <a:r>
              <a:rPr lang="en-US" sz="2400" dirty="0" smtClean="0"/>
              <a:t> system and sex gland</a:t>
            </a:r>
          </a:p>
          <a:p>
            <a:pPr marL="571500" indent="-571500">
              <a:buNone/>
            </a:pPr>
            <a:r>
              <a:rPr lang="en-US" sz="2400" b="1" dirty="0" smtClean="0"/>
              <a:t>iii)   Lateral plate mesoderm: </a:t>
            </a:r>
            <a:r>
              <a:rPr lang="en-US" sz="2400" dirty="0" smtClean="0"/>
              <a:t>formation of large cavity called </a:t>
            </a:r>
            <a:r>
              <a:rPr lang="en-US" sz="2400" dirty="0" err="1" smtClean="0"/>
              <a:t>intraembryonic</a:t>
            </a:r>
            <a:r>
              <a:rPr lang="en-US" sz="2400" dirty="0" smtClean="0"/>
              <a:t> </a:t>
            </a:r>
            <a:r>
              <a:rPr lang="en-US" sz="2400" dirty="0" err="1" smtClean="0"/>
              <a:t>coelome</a:t>
            </a:r>
            <a:r>
              <a:rPr lang="en-US" sz="2400" dirty="0" smtClean="0"/>
              <a:t> forms pericardial sac, plural sac and </a:t>
            </a:r>
            <a:r>
              <a:rPr lang="en-US" sz="2400" dirty="0" err="1" smtClean="0"/>
              <a:t>peritonial</a:t>
            </a:r>
            <a:r>
              <a:rPr lang="en-US" sz="2400" dirty="0" smtClean="0"/>
              <a:t> sac</a:t>
            </a:r>
          </a:p>
          <a:p>
            <a:pPr marL="571500" indent="-571500">
              <a:buFont typeface="Wingdings" pitchFamily="2" charset="2"/>
              <a:buChar char="Ø"/>
            </a:pPr>
            <a:r>
              <a:rPr lang="en-US" sz="2400" dirty="0" smtClean="0"/>
              <a:t> Further they divide into two parts </a:t>
            </a:r>
            <a:r>
              <a:rPr lang="en-US" sz="2400" dirty="0" err="1" smtClean="0"/>
              <a:t>parital</a:t>
            </a:r>
            <a:r>
              <a:rPr lang="en-US" sz="2400" dirty="0" smtClean="0"/>
              <a:t> layer called </a:t>
            </a:r>
            <a:r>
              <a:rPr lang="en-US" sz="2400" b="1" dirty="0" err="1" smtClean="0"/>
              <a:t>Somatopleure</a:t>
            </a:r>
            <a:r>
              <a:rPr lang="en-US" sz="2400" b="1" dirty="0" smtClean="0"/>
              <a:t> </a:t>
            </a:r>
            <a:r>
              <a:rPr lang="en-US" sz="2400" dirty="0" smtClean="0"/>
              <a:t>and visceral layer called </a:t>
            </a:r>
            <a:r>
              <a:rPr lang="en-US" sz="2400" b="1" dirty="0" err="1" smtClean="0"/>
              <a:t>Splanchopleure</a:t>
            </a:r>
            <a:endParaRPr lang="en-US" sz="2400" b="1" dirty="0" smtClean="0"/>
          </a:p>
          <a:p>
            <a:pPr marL="571500" indent="-571500">
              <a:buFont typeface="Wingdings" pitchFamily="2" charset="2"/>
              <a:buChar char="Ø"/>
            </a:pPr>
            <a:r>
              <a:rPr lang="en-US" sz="2400" dirty="0" smtClean="0"/>
              <a:t>At the cephalic end of embryonic area mesoderm does not split and form a plate called </a:t>
            </a:r>
            <a:r>
              <a:rPr lang="en-US" sz="2400" b="1" dirty="0" smtClean="0"/>
              <a:t>Septum </a:t>
            </a:r>
            <a:r>
              <a:rPr lang="en-US" sz="2400" b="1" dirty="0" err="1" smtClean="0"/>
              <a:t>transversum</a:t>
            </a:r>
            <a:r>
              <a:rPr lang="en-US" sz="2400" dirty="0" smtClean="0"/>
              <a:t> leads to formation of diaphragm         </a:t>
            </a:r>
          </a:p>
          <a:p>
            <a:pPr marL="571500" indent="-571500">
              <a:buNone/>
            </a:pPr>
            <a:r>
              <a:rPr lang="en-US" sz="2400" dirty="0" smtClean="0"/>
              <a:t>                         </a:t>
            </a:r>
            <a:endParaRPr lang="en-US" sz="2400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sony\Documents\Bluetooth Folder\New Doc 2020-04-14 08.28.50_2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62000" y="0"/>
            <a:ext cx="76962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92162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Folding of Embryo </a:t>
            </a:r>
            <a:endParaRPr lang="en-US" sz="32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983163"/>
          </a:xfrm>
        </p:spPr>
        <p:txBody>
          <a:bodyPr>
            <a:normAutofit fontScale="92500" lnSpcReduction="10000"/>
          </a:bodyPr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embryonic area after rapid proliferation develops a head fold, a tail fold and two lateral folds at the end of first month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At that time the shape of embryo becomes cylindrical in shape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During the folding ,growth of yolk sac slow and amniotic cavity become enlarges ,it surround the whole embryo and embryo floats in the amniotic cavity</a:t>
            </a:r>
          </a:p>
          <a:p>
            <a:pPr>
              <a:buNone/>
            </a:pPr>
            <a:r>
              <a:rPr lang="en-US" sz="2400" dirty="0" smtClean="0"/>
              <a:t>                                               </a:t>
            </a:r>
            <a:r>
              <a:rPr lang="en-US" b="1" dirty="0" err="1" smtClean="0"/>
              <a:t>Foetal</a:t>
            </a:r>
            <a:r>
              <a:rPr lang="en-US" b="1" dirty="0" smtClean="0"/>
              <a:t> stage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In this period growth of </a:t>
            </a:r>
            <a:r>
              <a:rPr lang="en-US" sz="2400" dirty="0" err="1" smtClean="0"/>
              <a:t>foetus</a:t>
            </a:r>
            <a:r>
              <a:rPr lang="en-US" sz="2400" dirty="0" smtClean="0"/>
              <a:t> become very rapid due to </a:t>
            </a:r>
            <a:r>
              <a:rPr lang="en-US" sz="2400" dirty="0" err="1" smtClean="0"/>
              <a:t>maturaton</a:t>
            </a:r>
            <a:r>
              <a:rPr lang="en-US" sz="2400" dirty="0" smtClean="0"/>
              <a:t> of various tissues and organs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Complete development of placenta including </a:t>
            </a:r>
            <a:r>
              <a:rPr lang="en-US" sz="2400" dirty="0" err="1" smtClean="0"/>
              <a:t>umblical</a:t>
            </a:r>
            <a:r>
              <a:rPr lang="en-US" sz="2400" dirty="0" smtClean="0"/>
              <a:t> cord and </a:t>
            </a:r>
            <a:r>
              <a:rPr lang="en-US" sz="2400" dirty="0" err="1" smtClean="0"/>
              <a:t>foetal</a:t>
            </a:r>
            <a:r>
              <a:rPr lang="en-US" sz="2400" dirty="0" smtClean="0"/>
              <a:t> membrane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Period extend from 3</a:t>
            </a:r>
            <a:r>
              <a:rPr lang="en-US" sz="2400" baseline="30000" dirty="0" smtClean="0"/>
              <a:t>rd</a:t>
            </a:r>
            <a:r>
              <a:rPr lang="en-US" sz="2400" dirty="0" smtClean="0"/>
              <a:t> to 4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months of gestation to termination of pregnancy</a:t>
            </a:r>
            <a:endParaRPr lang="en-US" sz="2400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4294967295"/>
          </p:nvPr>
        </p:nvSpPr>
        <p:spPr>
          <a:xfrm>
            <a:off x="0" y="838200"/>
            <a:ext cx="8229600" cy="5287963"/>
          </a:xfrm>
        </p:spPr>
        <p:txBody>
          <a:bodyPr/>
          <a:lstStyle/>
          <a:p>
            <a:pPr marL="571500" indent="-571500">
              <a:buFont typeface="+mj-lt"/>
              <a:buAutoNum type="romanLcPeriod"/>
            </a:pPr>
            <a:endParaRPr lang="en-US" dirty="0" smtClean="0"/>
          </a:p>
          <a:p>
            <a:pPr marL="571500" indent="-571500">
              <a:buNone/>
            </a:pPr>
            <a:endParaRPr lang="en-US" dirty="0"/>
          </a:p>
        </p:txBody>
      </p:sp>
      <p:pic>
        <p:nvPicPr>
          <p:cNvPr id="1028" name="Picture 4" descr="C:\Users\sony\Documents\Bluetooth Folder\New Doc 2020-04-14 08.28.50_1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457200"/>
            <a:ext cx="8382000" cy="59436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533400"/>
          </a:xfrm>
        </p:spPr>
        <p:txBody>
          <a:bodyPr>
            <a:noAutofit/>
          </a:bodyPr>
          <a:lstStyle/>
          <a:p>
            <a:pPr algn="r"/>
            <a:r>
              <a:rPr lang="en-US" sz="2000" dirty="0" smtClean="0"/>
              <a:t>Continue…..</a:t>
            </a:r>
            <a:endParaRPr lang="en-US" sz="20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229600" cy="5516563"/>
          </a:xfrm>
        </p:spPr>
        <p:txBody>
          <a:bodyPr>
            <a:normAutofit/>
          </a:bodyPr>
          <a:lstStyle/>
          <a:p>
            <a:pPr>
              <a:buFont typeface="Wingdings" pitchFamily="2" charset="2"/>
              <a:buChar char="Ø"/>
            </a:pPr>
            <a:r>
              <a:rPr lang="en-US" sz="2400" dirty="0" err="1" smtClean="0"/>
              <a:t>Foetus</a:t>
            </a:r>
            <a:r>
              <a:rPr lang="en-US" sz="2400" dirty="0" smtClean="0"/>
              <a:t> become get more weight , volume due to the deposition </a:t>
            </a:r>
            <a:r>
              <a:rPr lang="en-US" sz="2400" dirty="0" err="1" smtClean="0"/>
              <a:t>og</a:t>
            </a:r>
            <a:r>
              <a:rPr lang="en-US" sz="2400" dirty="0" smtClean="0"/>
              <a:t> more subcutaneous fat 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Fat deposition occur mainly at 2</a:t>
            </a:r>
            <a:r>
              <a:rPr lang="en-US" sz="2400" baseline="30000" dirty="0" smtClean="0"/>
              <a:t>nd</a:t>
            </a:r>
            <a:r>
              <a:rPr lang="en-US" sz="2400" dirty="0" smtClean="0"/>
              <a:t> half of pregnancy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Growth of alveoli and capillaries occur during 7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to 8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months of pregnancy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Growth is more predominant in this period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At birth at full term </a:t>
            </a:r>
            <a:r>
              <a:rPr lang="en-US" sz="2400" dirty="0" err="1" smtClean="0"/>
              <a:t>foetus</a:t>
            </a:r>
            <a:r>
              <a:rPr lang="en-US" sz="2400" dirty="0" smtClean="0"/>
              <a:t> have complete descended testis in </a:t>
            </a:r>
            <a:r>
              <a:rPr lang="en-US" sz="2400" dirty="0" err="1" smtClean="0"/>
              <a:t>scotum</a:t>
            </a:r>
            <a:r>
              <a:rPr lang="en-US" sz="2400" dirty="0" smtClean="0"/>
              <a:t>, attachment of </a:t>
            </a:r>
            <a:r>
              <a:rPr lang="en-US" sz="2400" dirty="0" err="1" smtClean="0"/>
              <a:t>umblical</a:t>
            </a:r>
            <a:r>
              <a:rPr lang="en-US" sz="2400" dirty="0" smtClean="0"/>
              <a:t> cord at the center of abdominal wall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approx age of embryo can be determined by measuring the </a:t>
            </a:r>
            <a:r>
              <a:rPr lang="en-US" sz="2400" b="1" dirty="0" smtClean="0"/>
              <a:t>Crown Rump Length </a:t>
            </a:r>
            <a:r>
              <a:rPr lang="en-US" sz="2400" dirty="0" smtClean="0"/>
              <a:t>( it is the distance between the fore head and sacral prominence)  </a:t>
            </a:r>
            <a:endParaRPr lang="en-US" sz="2400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C:\Users\sony\Documents\Bluetooth Folder\brucellosis-32-638.jpg"/>
          <p:cNvPicPr>
            <a:picLocks noChangeAspect="1" noChangeArrowheads="1"/>
          </p:cNvPicPr>
          <p:nvPr/>
        </p:nvPicPr>
        <p:blipFill>
          <a:blip r:embed="rId2" cstate="print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pulent">
  <a:themeElements>
    <a:clrScheme name="Opulent">
      <a:dk1>
        <a:sysClr val="windowText" lastClr="000000"/>
      </a:dk1>
      <a:lt1>
        <a:sysClr val="window" lastClr="FFFFFF"/>
      </a:lt1>
      <a:dk2>
        <a:srgbClr val="B13F9A"/>
      </a:dk2>
      <a:lt2>
        <a:srgbClr val="F4E7ED"/>
      </a:lt2>
      <a:accent1>
        <a:srgbClr val="B83D68"/>
      </a:accent1>
      <a:accent2>
        <a:srgbClr val="AC66BB"/>
      </a:accent2>
      <a:accent3>
        <a:srgbClr val="DE6C36"/>
      </a:accent3>
      <a:accent4>
        <a:srgbClr val="F9B639"/>
      </a:accent4>
      <a:accent5>
        <a:srgbClr val="CF6DA4"/>
      </a:accent5>
      <a:accent6>
        <a:srgbClr val="FA8D3D"/>
      </a:accent6>
      <a:hlink>
        <a:srgbClr val="FFDE66"/>
      </a:hlink>
      <a:folHlink>
        <a:srgbClr val="D490C5"/>
      </a:folHlink>
    </a:clrScheme>
    <a:fontScheme name="Opulent">
      <a:majorFont>
        <a:latin typeface="Trebuchet MS"/>
        <a:ea typeface=""/>
        <a:cs typeface=""/>
        <a:font script="Jpan" typeface="HG丸ｺﾞｼｯｸM-PRO"/>
        <a:font script="Hang" typeface="HY그래픽M"/>
        <a:font script="Hans" typeface="黑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rebuchet MS"/>
        <a:ea typeface=""/>
        <a:cs typeface=""/>
        <a:font script="Jpan" typeface="HG丸ｺﾞｼｯｸM-PRO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pulent">
      <a:fillStyleLst>
        <a:solidFill>
          <a:schemeClr val="phClr"/>
        </a:solidFill>
        <a:gradFill rotWithShape="1">
          <a:gsLst>
            <a:gs pos="0">
              <a:schemeClr val="phClr">
                <a:tint val="15000"/>
                <a:satMod val="250000"/>
              </a:schemeClr>
            </a:gs>
            <a:gs pos="49000">
              <a:schemeClr val="phClr">
                <a:tint val="50000"/>
                <a:satMod val="200000"/>
              </a:schemeClr>
            </a:gs>
            <a:gs pos="49100">
              <a:schemeClr val="phClr">
                <a:tint val="64000"/>
                <a:satMod val="160000"/>
              </a:schemeClr>
            </a:gs>
            <a:gs pos="92000">
              <a:schemeClr val="phClr">
                <a:tint val="50000"/>
                <a:satMod val="200000"/>
              </a:schemeClr>
            </a:gs>
            <a:gs pos="100000">
              <a:schemeClr val="phClr">
                <a:tint val="43000"/>
                <a:satMod val="19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4000"/>
              </a:schemeClr>
            </a:gs>
            <a:gs pos="49000">
              <a:schemeClr val="phClr">
                <a:tint val="96000"/>
                <a:shade val="84000"/>
                <a:satMod val="110000"/>
              </a:schemeClr>
            </a:gs>
            <a:gs pos="49100">
              <a:schemeClr val="phClr">
                <a:shade val="55000"/>
                <a:satMod val="150000"/>
              </a:schemeClr>
            </a:gs>
            <a:gs pos="92000">
              <a:schemeClr val="phClr">
                <a:tint val="98000"/>
                <a:shade val="90000"/>
                <a:satMod val="128000"/>
              </a:schemeClr>
            </a:gs>
            <a:gs pos="100000">
              <a:schemeClr val="phClr">
                <a:tint val="90000"/>
                <a:shade val="97000"/>
                <a:satMod val="128000"/>
              </a:schemeClr>
            </a:gs>
          </a:gsLst>
          <a:lin ang="5400000" scaled="1"/>
        </a:gradFill>
      </a:fillStyleLst>
      <a:lnStyleLst>
        <a:ln w="11430" cap="flat" cmpd="sng" algn="ctr">
          <a:solidFill>
            <a:schemeClr val="phClr"/>
          </a:solidFill>
          <a:prstDash val="solid"/>
        </a:ln>
        <a:ln w="40000" cap="flat" cmpd="sng" algn="ctr">
          <a:solidFill>
            <a:schemeClr val="phClr"/>
          </a:solidFill>
          <a:prstDash val="solid"/>
        </a:ln>
        <a:ln w="31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chemeClr val="phClr">
                <a:shade val="30000"/>
                <a:satMod val="150000"/>
                <a:alpha val="38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</a:effectStyle>
        <a:effectStyle>
          <a:effectLst>
            <a:outerShdw blurRad="39000" dist="25400" dir="5400000" rotWithShape="0">
              <a:schemeClr val="phClr">
                <a:shade val="33000"/>
                <a:alpha val="83000"/>
              </a:scheme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500000"/>
            </a:lightRig>
          </a:scene3d>
          <a:sp3d extrusionH="127000" prstMaterial="powder">
            <a:bevelT w="50800" h="635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80000"/>
              </a:schemeClr>
              <a:schemeClr val="phClr">
                <a:tint val="500"/>
                <a:satMod val="150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291</TotalTime>
  <Words>731</Words>
  <Application>Microsoft Office PowerPoint</Application>
  <PresentationFormat>On-screen Show (4:3)</PresentationFormat>
  <Paragraphs>79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10</vt:i4>
      </vt:variant>
    </vt:vector>
  </HeadingPairs>
  <TitlesOfParts>
    <vt:vector size="12" baseType="lpstr">
      <vt:lpstr>Office Theme</vt:lpstr>
      <vt:lpstr>Opulent</vt:lpstr>
      <vt:lpstr>VAN-608 EMBRYOLOGY</vt:lpstr>
      <vt:lpstr>EMBRYONIC STAGE</vt:lpstr>
      <vt:lpstr>DERIVATIVES OF MESODERM</vt:lpstr>
      <vt:lpstr>Differentiation of Ectoderm</vt:lpstr>
      <vt:lpstr>Contiunue…</vt:lpstr>
      <vt:lpstr>Slide 6</vt:lpstr>
      <vt:lpstr>Folding of Embryo </vt:lpstr>
      <vt:lpstr>Slide 8</vt:lpstr>
      <vt:lpstr>Continue…..</vt:lpstr>
      <vt:lpstr>Slide 10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EMBRYONIC STAGE</dc:title>
  <dc:creator>Aradhya Sinha</dc:creator>
  <cp:lastModifiedBy>sony</cp:lastModifiedBy>
  <cp:revision>51</cp:revision>
  <dcterms:created xsi:type="dcterms:W3CDTF">2006-08-16T00:00:00Z</dcterms:created>
  <dcterms:modified xsi:type="dcterms:W3CDTF">2020-05-22T14:50:45Z</dcterms:modified>
</cp:coreProperties>
</file>