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2" r:id="rId2"/>
  </p:sldMasterIdLst>
  <p:sldIdLst>
    <p:sldId id="264" r:id="rId3"/>
    <p:sldId id="256" r:id="rId4"/>
    <p:sldId id="257" r:id="rId5"/>
    <p:sldId id="258" r:id="rId6"/>
    <p:sldId id="259" r:id="rId7"/>
    <p:sldId id="265" r:id="rId8"/>
    <p:sldId id="266" r:id="rId9"/>
    <p:sldId id="260" r:id="rId10"/>
    <p:sldId id="267" r:id="rId11"/>
    <p:sldId id="261" r:id="rId12"/>
    <p:sldId id="269" r:id="rId13"/>
    <p:sldId id="262" r:id="rId14"/>
    <p:sldId id="268" r:id="rId15"/>
    <p:sldId id="263" r:id="rId16"/>
    <p:sldId id="270" r:id="rId17"/>
    <p:sldId id="271" r:id="rId18"/>
    <p:sldId id="272" r:id="rId1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>
        <p:scale>
          <a:sx n="60" d="100"/>
          <a:sy n="60" d="100"/>
        </p:scale>
        <p:origin x="-1572" y="-17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viewProps" Target="view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 flipH="1">
            <a:off x="2667000" y="0"/>
            <a:ext cx="6477000" cy="6858000"/>
          </a:xfrm>
          <a:prstGeom prst="rect">
            <a:avLst/>
          </a:prstGeom>
          <a:blipFill>
            <a:blip r:embed="rId2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00000" r="50000"/>
                </a:path>
                <a:tileRect/>
              </a:gradFill>
            </a:fillOverlay>
            <a:innerShdw blurRad="63500" dist="44450" dir="10800000">
              <a:srgbClr val="000000">
                <a:alpha val="5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16200000">
            <a:off x="-762000" y="3429000"/>
            <a:ext cx="6858000" cy="0"/>
          </a:xfrm>
          <a:prstGeom prst="line">
            <a:avLst/>
          </a:prstGeom>
          <a:noFill/>
          <a:ln w="11430" cap="flat" cmpd="sng" algn="ctr">
            <a:solidFill>
              <a:schemeClr val="bg1">
                <a:shade val="9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Title 11"/>
          <p:cNvSpPr>
            <a:spLocks noGrp="1"/>
          </p:cNvSpPr>
          <p:nvPr>
            <p:ph type="ctrTitle"/>
          </p:nvPr>
        </p:nvSpPr>
        <p:spPr>
          <a:xfrm>
            <a:off x="3366868" y="533400"/>
            <a:ext cx="5105400" cy="2868168"/>
          </a:xfrm>
        </p:spPr>
        <p:txBody>
          <a:bodyPr lIns="45720" tIns="0" rIns="45720">
            <a:noAutofit/>
          </a:bodyPr>
          <a:lstStyle>
            <a:lvl1pPr algn="r">
              <a:defRPr sz="4200" b="1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5" name="Subtitle 24"/>
          <p:cNvSpPr>
            <a:spLocks noGrp="1"/>
          </p:cNvSpPr>
          <p:nvPr>
            <p:ph type="subTitle" idx="1"/>
          </p:nvPr>
        </p:nvSpPr>
        <p:spPr>
          <a:xfrm>
            <a:off x="3354442" y="3539864"/>
            <a:ext cx="5114778" cy="1101248"/>
          </a:xfrm>
        </p:spPr>
        <p:txBody>
          <a:bodyPr lIns="45720" tIns="0" rIns="45720" bIns="0"/>
          <a:lstStyle>
            <a:lvl1pPr marL="0" indent="0" algn="r">
              <a:buNone/>
              <a:defRPr sz="2200">
                <a:solidFill>
                  <a:srgbClr val="FFFFFF"/>
                </a:solidFill>
                <a:effectLst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1" name="Date Placeholder 30"/>
          <p:cNvSpPr>
            <a:spLocks noGrp="1"/>
          </p:cNvSpPr>
          <p:nvPr>
            <p:ph type="dt" sz="half" idx="10"/>
          </p:nvPr>
        </p:nvSpPr>
        <p:spPr>
          <a:xfrm>
            <a:off x="5871224" y="6557946"/>
            <a:ext cx="2002464" cy="226902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18" name="Footer Placeholder 17"/>
          <p:cNvSpPr>
            <a:spLocks noGrp="1"/>
          </p:cNvSpPr>
          <p:nvPr>
            <p:ph type="ftr" sz="quarter" idx="11"/>
          </p:nvPr>
        </p:nvSpPr>
        <p:spPr>
          <a:xfrm>
            <a:off x="2819400" y="6557946"/>
            <a:ext cx="2927722" cy="228600"/>
          </a:xfrm>
        </p:spPr>
        <p:txBody>
          <a:bodyPr/>
          <a:lstStyle>
            <a:lvl1pPr>
              <a:defRPr lang="en-US" dirty="0">
                <a:solidFill>
                  <a:srgbClr val="FFFFFF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7880884" y="6556248"/>
            <a:ext cx="588336" cy="228600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2821837"/>
            <a:ext cx="6255488" cy="1362075"/>
          </a:xfrm>
        </p:spPr>
        <p:txBody>
          <a:bodyPr tIns="0" anchor="t"/>
          <a:lstStyle>
            <a:lvl1pPr algn="r">
              <a:buNone/>
              <a:defRPr sz="4200" b="1" cap="all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1905000"/>
            <a:ext cx="6255488" cy="743507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1"/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24238" y="6556810"/>
            <a:ext cx="2002464" cy="226902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5358" y="6556810"/>
            <a:ext cx="2895600" cy="228600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733952" y="6555112"/>
            <a:ext cx="588336" cy="228600"/>
          </a:xfrm>
        </p:spPr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178808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 anchor="b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178808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178808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5897880" cy="1173480"/>
          </a:xfrm>
        </p:spPr>
        <p:txBody>
          <a:bodyPr wrap="square" anchor="b"/>
          <a:lstStyle>
            <a:lvl1pPr algn="l">
              <a:buNone/>
              <a:defRPr lang="en-US" sz="2400" baseline="0" smtClean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97416"/>
            <a:ext cx="5897880" cy="602512"/>
          </a:xfrm>
        </p:spPr>
        <p:txBody>
          <a:bodyPr rot="0" spcFirstLastPara="0" vertOverflow="overflow" horzOverflow="overflow" vert="horz" wrap="square" lIns="45720" tIns="0" rIns="0" bIns="0" numCol="1" spcCol="0" rtlCol="0" fromWordArt="0" anchor="t" anchorCtr="0" forceAA="0" compatLnSpc="1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7239000" cy="4371752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 rot="21240000">
            <a:off x="597968" y="1004668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5000" dist="12700" dir="5400000" algn="t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 rot="21420000">
            <a:off x="596706" y="998816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8000" dist="12700" dir="5400000" algn="tl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89098" y="1143000"/>
            <a:ext cx="3429000" cy="2057400"/>
          </a:xfrm>
        </p:spPr>
        <p:txBody>
          <a:bodyPr vert="horz" anchor="b"/>
          <a:lstStyle>
            <a:lvl1pPr algn="l">
              <a:buNone/>
              <a:defRPr sz="3000" b="1" baseline="0">
                <a:ln w="500">
                  <a:solidFill>
                    <a:schemeClr val="tx2">
                      <a:shade val="10000"/>
                      <a:satMod val="135000"/>
                    </a:schemeClr>
                  </a:solidFill>
                </a:ln>
                <a:gradFill>
                  <a:gsLst>
                    <a:gs pos="0">
                      <a:schemeClr val="accent4">
                        <a:tint val="13000"/>
                      </a:schemeClr>
                    </a:gs>
                    <a:gs pos="10000">
                      <a:schemeClr val="accent4">
                        <a:tint val="20000"/>
                      </a:schemeClr>
                    </a:gs>
                    <a:gs pos="49000">
                      <a:schemeClr val="accent4">
                        <a:tint val="70000"/>
                      </a:schemeClr>
                    </a:gs>
                    <a:gs pos="50000">
                      <a:schemeClr val="accent4">
                        <a:tint val="97000"/>
                      </a:schemeClr>
                    </a:gs>
                    <a:gs pos="100000">
                      <a:schemeClr val="accent4">
                        <a:tint val="20000"/>
                      </a:schemeClr>
                    </a:gs>
                  </a:gsLst>
                  <a:lin ang="5400000" scaled="1"/>
                </a:gra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389098" y="3283634"/>
            <a:ext cx="3429000" cy="1920240"/>
          </a:xfrm>
        </p:spPr>
        <p:txBody>
          <a:bodyPr rot="0" spcFirstLastPara="0" vertOverflow="overflow" horzOverflow="overflow" vert="horz" wrap="square" lIns="82296" tIns="0" rIns="0" bIns="0" numCol="1" spcCol="0" rtlCol="0" fromWordArt="0" anchor="t" anchorCtr="0" forceAA="0" compatLnSpc="1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400" baseline="0">
                <a:solidFill>
                  <a:schemeClr val="tx1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marL="0" marR="0" lvl="0" indent="0" algn="l" defTabSz="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tx2"/>
              </a:buClr>
              <a:buSzPct val="73000"/>
              <a:buFontTx/>
              <a:buNone/>
              <a:tabLst/>
              <a:defRPr/>
            </a:pPr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Picture Placeholder 9"/>
          <p:cNvSpPr>
            <a:spLocks noGrp="1"/>
          </p:cNvSpPr>
          <p:nvPr>
            <p:ph type="pic" idx="1"/>
          </p:nvPr>
        </p:nvSpPr>
        <p:spPr>
          <a:xfrm>
            <a:off x="663682" y="1041002"/>
            <a:ext cx="4206240" cy="4206240"/>
          </a:xfrm>
          <a:solidFill>
            <a:schemeClr val="bg2">
              <a:shade val="50000"/>
            </a:schemeClr>
          </a:solidFill>
          <a:ln w="107950">
            <a:solidFill>
              <a:srgbClr val="FFFFFF"/>
            </a:solidFill>
            <a:miter lim="800000"/>
          </a:ln>
          <a:effectLst>
            <a:outerShdw blurRad="44450" dist="3810" dir="5400000" algn="tl" rotWithShape="0">
              <a:srgbClr val="000000">
                <a:alpha val="60000"/>
              </a:srgbClr>
            </a:outerShdw>
          </a:effectLst>
          <a:scene3d>
            <a:camera prst="orthographicFront"/>
            <a:lightRig rig="threePt" dir="t"/>
          </a:scene3d>
          <a:sp3d contourW="3810">
            <a:contourClr>
              <a:srgbClr val="969696"/>
            </a:contourClr>
          </a:sp3d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274955"/>
            <a:ext cx="1524000" cy="5851525"/>
          </a:xfrm>
        </p:spPr>
        <p:txBody>
          <a:bodyPr vert="eaVert" anchor="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2"/>
            <a:ext cx="60198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242816" y="6557946"/>
            <a:ext cx="2002464" cy="226902"/>
          </a:xfrm>
        </p:spPr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0" y="6556248"/>
            <a:ext cx="3657600" cy="228600"/>
          </a:xfrm>
        </p:spPr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254496" y="6553200"/>
            <a:ext cx="588336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 flipH="1">
            <a:off x="8153400" y="0"/>
            <a:ext cx="990600" cy="6858000"/>
          </a:xfrm>
          <a:prstGeom prst="rect">
            <a:avLst/>
          </a:prstGeom>
          <a:blipFill>
            <a:blip r:embed="rId13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10000" r="50000" b="-10000"/>
                </a:path>
                <a:tileRect/>
              </a:gradFill>
            </a:fillOverlay>
            <a:innerShdw blurRad="63500" dist="44450" dir="10800000">
              <a:srgbClr val="000000">
                <a:alpha val="45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3" name="Title Placeholder 2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39000" cy="1143000"/>
          </a:xfrm>
          <a:prstGeom prst="rect">
            <a:avLst/>
          </a:prstGeom>
        </p:spPr>
        <p:txBody>
          <a:bodyPr vert="horz" lIns="45720" tIns="0" rIns="45720" bIns="0" anchor="b" anchorCtr="0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1" name="Text Placeholder 30"/>
          <p:cNvSpPr>
            <a:spLocks noGrp="1"/>
          </p:cNvSpPr>
          <p:nvPr>
            <p:ph type="body" idx="1"/>
          </p:nvPr>
        </p:nvSpPr>
        <p:spPr>
          <a:xfrm>
            <a:off x="457200" y="1609416"/>
            <a:ext cx="7239000" cy="4846320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7" name="Date Placeholder 26"/>
          <p:cNvSpPr>
            <a:spLocks noGrp="1"/>
          </p:cNvSpPr>
          <p:nvPr>
            <p:ph type="dt" sz="half" idx="2"/>
          </p:nvPr>
        </p:nvSpPr>
        <p:spPr>
          <a:xfrm>
            <a:off x="4245936" y="6557946"/>
            <a:ext cx="2002464" cy="226902"/>
          </a:xfrm>
          <a:prstGeom prst="rect">
            <a:avLst/>
          </a:prstGeom>
        </p:spPr>
        <p:txBody>
          <a:bodyPr vert="horz" tIns="0" bIns="0" anchor="b"/>
          <a:lstStyle>
            <a:lvl1pPr algn="l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3"/>
          </p:nvPr>
        </p:nvSpPr>
        <p:spPr>
          <a:xfrm>
            <a:off x="457200" y="6557946"/>
            <a:ext cx="3657600" cy="228600"/>
          </a:xfrm>
          <a:prstGeom prst="rect">
            <a:avLst/>
          </a:prstGeom>
        </p:spPr>
        <p:txBody>
          <a:bodyPr vert="horz" tIns="0" bIns="0" anchor="b"/>
          <a:lstStyle>
            <a:lvl1pPr algn="r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4"/>
          </p:nvPr>
        </p:nvSpPr>
        <p:spPr>
          <a:xfrm>
            <a:off x="6251448" y="6556248"/>
            <a:ext cx="588336" cy="228600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100">
                <a:solidFill>
                  <a:schemeClr val="tx2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3800" b="1" kern="1200" cap="all" baseline="0">
          <a:ln w="500">
            <a:solidFill>
              <a:schemeClr val="tx2">
                <a:shade val="20000"/>
                <a:satMod val="120000"/>
              </a:schemeClr>
            </a:solidFill>
          </a:ln>
          <a:gradFill>
            <a:gsLst>
              <a:gs pos="0">
                <a:schemeClr val="accent4">
                  <a:tint val="13000"/>
                </a:schemeClr>
              </a:gs>
              <a:gs pos="10000">
                <a:schemeClr val="accent4">
                  <a:tint val="20000"/>
                </a:schemeClr>
              </a:gs>
              <a:gs pos="49000">
                <a:schemeClr val="accent4">
                  <a:tint val="70000"/>
                </a:schemeClr>
              </a:gs>
              <a:gs pos="50000">
                <a:schemeClr val="accent4">
                  <a:tint val="97000"/>
                </a:schemeClr>
              </a:gs>
              <a:gs pos="100000">
                <a:schemeClr val="accent4">
                  <a:tint val="20000"/>
                </a:schemeClr>
              </a:gs>
            </a:gsLst>
            <a:lin ang="5400000" scaled="1"/>
          </a:gradFill>
          <a:effectLst/>
          <a:latin typeface="+mj-lt"/>
          <a:ea typeface="+mj-ea"/>
          <a:cs typeface="+mj-cs"/>
        </a:defRPr>
      </a:lvl1pPr>
      <a:extLst/>
    </p:titleStyle>
    <p:bodyStyle>
      <a:lvl1pPr marL="274320" indent="-274320" algn="l" rtl="0" eaLnBrk="1" latinLnBrk="0" hangingPunct="1">
        <a:spcBef>
          <a:spcPts val="600"/>
        </a:spcBef>
        <a:buClr>
          <a:schemeClr val="tx2"/>
        </a:buClr>
        <a:buSzPct val="73000"/>
        <a:buFont typeface="Wingdings 2"/>
        <a:buChar char=""/>
        <a:defRPr kumimoji="0" sz="26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21208" indent="-228600" algn="l" rtl="0" eaLnBrk="1" latinLnBrk="0" hangingPunct="1">
        <a:spcBef>
          <a:spcPts val="500"/>
        </a:spcBef>
        <a:buClr>
          <a:schemeClr val="accent4"/>
        </a:buClr>
        <a:buSzPct val="80000"/>
        <a:buFont typeface="Wingdings 2"/>
        <a:buChar char=""/>
        <a:defRPr kumimoji="0" sz="23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2pPr>
      <a:lvl3pPr marL="758952" indent="-228600" algn="l" rtl="0" eaLnBrk="1" latinLnBrk="0" hangingPunct="1">
        <a:spcBef>
          <a:spcPts val="400"/>
        </a:spcBef>
        <a:buClr>
          <a:schemeClr val="accent4"/>
        </a:buClr>
        <a:buSzPct val="60000"/>
        <a:buFont typeface="Wingdings"/>
        <a:buChar char="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22860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"/>
        <a:defRPr kumimoji="0" sz="20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4pPr>
      <a:lvl5pPr marL="1280160" indent="-228600" algn="l" rtl="0" eaLnBrk="1" latinLnBrk="0" hangingPunct="1">
        <a:spcBef>
          <a:spcPts val="400"/>
        </a:spcBef>
        <a:buClr>
          <a:schemeClr val="accent4"/>
        </a:buClr>
        <a:buSzPct val="70000"/>
        <a:buFont typeface="Wingdings"/>
        <a:buChar char="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72184" indent="-182880" algn="l" rtl="0" eaLnBrk="1" latinLnBrk="0" hangingPunct="1">
        <a:spcBef>
          <a:spcPts val="400"/>
        </a:spcBef>
        <a:buClr>
          <a:schemeClr val="accent4"/>
        </a:buClr>
        <a:buSzPct val="80000"/>
        <a:buFont typeface="Wingdings 2"/>
        <a:buChar char=""/>
        <a:defRPr kumimoji="0" sz="18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6pPr>
      <a:lvl7pPr marL="1673352" indent="-18288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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1847088" indent="-182880" algn="l" rtl="0" eaLnBrk="1" latinLnBrk="0" hangingPunct="1">
        <a:spcBef>
          <a:spcPts val="300"/>
        </a:spcBef>
        <a:buClr>
          <a:schemeClr val="accent4"/>
        </a:buClr>
        <a:buSzPct val="100000"/>
        <a:buChar char="•"/>
        <a:defRPr kumimoji="0" sz="1600" kern="1200" baseline="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8pPr>
      <a:lvl9pPr marL="2057400" indent="-182880" algn="l" rtl="0" eaLnBrk="1" latinLnBrk="0" hangingPunct="1">
        <a:spcBef>
          <a:spcPct val="20000"/>
        </a:spcBef>
        <a:buClr>
          <a:schemeClr val="accent4"/>
        </a:buClr>
        <a:buSzPct val="100000"/>
        <a:buFont typeface="Wingdings"/>
        <a:buChar char="§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VAN-608</a:t>
            </a:r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EMBRYOLOGY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dirty="0" smtClean="0"/>
              <a:t>                </a:t>
            </a:r>
            <a:r>
              <a:rPr lang="en-US" b="1" dirty="0" smtClean="0"/>
              <a:t>Topic - General embryology</a:t>
            </a:r>
          </a:p>
          <a:p>
            <a:pPr>
              <a:buNone/>
            </a:pPr>
            <a:r>
              <a:rPr lang="en-US" b="1" dirty="0" smtClean="0"/>
              <a:t>                   (Periods of Embryology)</a:t>
            </a:r>
          </a:p>
          <a:p>
            <a:pPr>
              <a:buNone/>
            </a:pPr>
            <a:r>
              <a:rPr lang="en-US" b="1" dirty="0" smtClean="0"/>
              <a:t>                   </a:t>
            </a:r>
          </a:p>
          <a:p>
            <a:pPr>
              <a:buNone/>
            </a:pPr>
            <a:r>
              <a:rPr lang="en-US" b="1" dirty="0" smtClean="0"/>
              <a:t>     </a:t>
            </a:r>
            <a:r>
              <a:rPr lang="en-US" b="1" dirty="0" smtClean="0"/>
              <a:t>Course </a:t>
            </a:r>
            <a:r>
              <a:rPr lang="en-US" b="1" dirty="0" smtClean="0"/>
              <a:t>instructor – Dr. Manoj Kumar </a:t>
            </a:r>
            <a:r>
              <a:rPr lang="en-US" b="1" dirty="0" err="1" smtClean="0"/>
              <a:t>Sinha</a:t>
            </a:r>
            <a:endParaRPr lang="en-US" b="1" dirty="0" smtClean="0"/>
          </a:p>
          <a:p>
            <a:pPr>
              <a:buNone/>
            </a:pPr>
            <a:r>
              <a:rPr lang="en-US" b="1" dirty="0" smtClean="0"/>
              <a:t>               Department of veterinary Anatomy </a:t>
            </a:r>
          </a:p>
          <a:p>
            <a:pPr>
              <a:buNone/>
            </a:pPr>
            <a:r>
              <a:rPr lang="en-US" b="1" dirty="0" smtClean="0"/>
              <a:t>                                 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09600" y="381000"/>
            <a:ext cx="7772400" cy="1470025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</a:rPr>
              <a:t>PERIODS OF EMBRYOLOGY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200" y="1676400"/>
            <a:ext cx="8077200" cy="4953000"/>
          </a:xfrm>
        </p:spPr>
        <p:txBody>
          <a:bodyPr>
            <a:normAutofit/>
          </a:bodyPr>
          <a:lstStyle/>
          <a:p>
            <a:pPr algn="just"/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The changes occur during the whole gestation period are divided into three major stages: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Germinal Stage : 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Includes Cleavage, Formation of </a:t>
            </a:r>
            <a:r>
              <a:rPr lang="en-US" sz="2400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morula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2400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blastocyst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, implantation of </a:t>
            </a:r>
            <a:r>
              <a:rPr lang="en-US" sz="2400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blastocyst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, and appearance of three germinal layer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Embrryonic</a:t>
            </a:r>
            <a:r>
              <a:rPr lang="en-US" sz="24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Stage: 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Includes differentiation of three germinal layers and </a:t>
            </a:r>
            <a:r>
              <a:rPr lang="en-US" sz="2400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and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formation of most of the tissues and organs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Foetal</a:t>
            </a:r>
            <a:r>
              <a:rPr lang="en-US" sz="24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Stage: 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Includes growth of various system of embryo without much tissue differentiation and development of placenta </a:t>
            </a:r>
          </a:p>
          <a:p>
            <a:pPr algn="just"/>
            <a:endParaRPr lang="en-US" sz="2400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GESTATION PERIOD OF DIFFERENT ANIMALS</a:t>
            </a:r>
            <a:endParaRPr lang="en-US" sz="3200" b="1" dirty="0">
              <a:solidFill>
                <a:srgbClr val="FF0000"/>
              </a:solidFill>
            </a:endParaRP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457200" y="1143003"/>
          <a:ext cx="8077200" cy="5547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374020"/>
                <a:gridCol w="4703180"/>
              </a:tblGrid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ANIMALS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PERIOD OF GESTATION (IN DAYS)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Cow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280-290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Mare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330-340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Dog/Cat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60-65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Sow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110-130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Goat/Sheep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140-160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Human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270-290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Elephant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600-650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Rabbit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30-35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Rhinoceros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520-560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Rat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20-25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Monkey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160-175</a:t>
                      </a:r>
                      <a:endParaRPr lang="en-US" sz="2200" b="1" dirty="0"/>
                    </a:p>
                  </a:txBody>
                  <a:tcPr/>
                </a:tc>
              </a:tr>
              <a:tr h="363415"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Hen</a:t>
                      </a:r>
                      <a:endParaRPr lang="en-US" sz="2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/>
                        <a:t>20-25 (Incubation Period)</a:t>
                      </a:r>
                      <a:endParaRPr lang="en-US" sz="2200" b="1" dirty="0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90600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GERMINAL</a:t>
            </a:r>
            <a:r>
              <a:rPr lang="en-US" sz="4000" b="1" dirty="0" smtClean="0">
                <a:solidFill>
                  <a:srgbClr val="FF0000"/>
                </a:solidFill>
              </a:rPr>
              <a:t> </a:t>
            </a:r>
            <a:r>
              <a:rPr lang="en-US" sz="3200" b="1" dirty="0" smtClean="0">
                <a:solidFill>
                  <a:srgbClr val="FF0000"/>
                </a:solidFill>
              </a:rPr>
              <a:t>STAGE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838200"/>
            <a:ext cx="8458200" cy="5791200"/>
          </a:xfrm>
        </p:spPr>
        <p:txBody>
          <a:bodyPr>
            <a:normAutofit/>
          </a:bodyPr>
          <a:lstStyle/>
          <a:p>
            <a:pPr algn="just">
              <a:buNone/>
            </a:pPr>
            <a:r>
              <a:rPr lang="en-US" sz="2400" b="1" dirty="0" smtClean="0"/>
              <a:t>CLEAVAGE : </a:t>
            </a:r>
            <a:r>
              <a:rPr lang="en-US" sz="2400" dirty="0" smtClean="0"/>
              <a:t>Is the process of rapid successive mitotic division of an ovum immediately after its fertilization ,resulting in production of increasing number of smaller cells within the zona </a:t>
            </a:r>
            <a:r>
              <a:rPr lang="en-US" sz="2400" dirty="0" err="1" smtClean="0"/>
              <a:t>pellucida</a:t>
            </a:r>
            <a:r>
              <a:rPr lang="en-US" sz="2400" dirty="0" smtClean="0"/>
              <a:t> ,called </a:t>
            </a:r>
            <a:r>
              <a:rPr lang="en-US" sz="2400" b="1" dirty="0" smtClean="0"/>
              <a:t>BLASTOMERS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rate of cleavage division = 1/Amount of yolk present in ova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                                  </a:t>
            </a:r>
            <a:r>
              <a:rPr lang="en-US" sz="2400" b="1" dirty="0" smtClean="0"/>
              <a:t>TYPES OF CLEAVAGE</a:t>
            </a:r>
            <a:r>
              <a:rPr lang="en-US" sz="2400" dirty="0" smtClean="0"/>
              <a:t>:  Vary species to species</a:t>
            </a:r>
          </a:p>
          <a:p>
            <a:pPr algn="just">
              <a:buNone/>
            </a:pPr>
            <a:r>
              <a:rPr lang="en-US" sz="2400" dirty="0" smtClean="0"/>
              <a:t>                                        </a:t>
            </a:r>
          </a:p>
          <a:p>
            <a:pPr algn="just">
              <a:buNone/>
            </a:pPr>
            <a:r>
              <a:rPr lang="en-US" sz="2400" dirty="0" smtClean="0"/>
              <a:t>            </a:t>
            </a:r>
          </a:p>
          <a:p>
            <a:pPr algn="just">
              <a:buNone/>
            </a:pPr>
            <a:r>
              <a:rPr lang="en-US" sz="2400" dirty="0" smtClean="0"/>
              <a:t>    </a:t>
            </a:r>
            <a:r>
              <a:rPr lang="en-US" sz="2400" b="1" dirty="0" err="1" smtClean="0"/>
              <a:t>Holoblastic</a:t>
            </a:r>
            <a:r>
              <a:rPr lang="en-US" sz="2400" b="1" dirty="0" smtClean="0"/>
              <a:t>/Total cleavage            </a:t>
            </a:r>
            <a:r>
              <a:rPr lang="en-US" sz="2400" b="1" dirty="0" err="1" smtClean="0"/>
              <a:t>Meroblastic</a:t>
            </a:r>
            <a:r>
              <a:rPr lang="en-US" sz="2400" b="1" dirty="0" smtClean="0"/>
              <a:t>/Partial cleavage </a:t>
            </a:r>
            <a:r>
              <a:rPr lang="en-US" sz="2400" dirty="0" smtClean="0"/>
              <a:t>(scanty </a:t>
            </a:r>
            <a:r>
              <a:rPr lang="en-US" sz="2400" dirty="0" err="1" smtClean="0"/>
              <a:t>deutoplasm</a:t>
            </a:r>
            <a:r>
              <a:rPr lang="en-US" sz="2400" dirty="0" smtClean="0"/>
              <a:t> in ovum)    (Abundant </a:t>
            </a:r>
            <a:r>
              <a:rPr lang="en-US" sz="2400" dirty="0" err="1" smtClean="0"/>
              <a:t>deutoplasm</a:t>
            </a:r>
            <a:r>
              <a:rPr lang="en-US" sz="2400" dirty="0" smtClean="0"/>
              <a:t> in ovum)</a:t>
            </a:r>
          </a:p>
          <a:p>
            <a:pPr algn="just">
              <a:buNone/>
            </a:pPr>
            <a:endParaRPr lang="en-US" sz="2000" dirty="0" smtClean="0"/>
          </a:p>
          <a:p>
            <a:pPr algn="just">
              <a:buNone/>
            </a:pPr>
            <a:r>
              <a:rPr lang="en-US" sz="2400" b="1" dirty="0" smtClean="0"/>
              <a:t>   Equal                              Unequal     </a:t>
            </a:r>
            <a:r>
              <a:rPr lang="en-US" sz="2400" b="1" dirty="0" err="1" smtClean="0"/>
              <a:t>Discoidal</a:t>
            </a:r>
            <a:r>
              <a:rPr lang="en-US" sz="2400" b="1" dirty="0" smtClean="0"/>
              <a:t>                     </a:t>
            </a:r>
            <a:r>
              <a:rPr lang="en-US" sz="2400" b="1" dirty="0" err="1" smtClean="0"/>
              <a:t>Suprrficial</a:t>
            </a:r>
            <a:r>
              <a:rPr lang="en-US" sz="2400" b="1" dirty="0" smtClean="0"/>
              <a:t> </a:t>
            </a:r>
          </a:p>
          <a:p>
            <a:pPr algn="just">
              <a:buNone/>
            </a:pPr>
            <a:r>
              <a:rPr lang="en-US" sz="2000" dirty="0" smtClean="0"/>
              <a:t>      </a:t>
            </a:r>
            <a:r>
              <a:rPr lang="en-US" sz="2000" dirty="0" err="1" smtClean="0"/>
              <a:t>Eg</a:t>
            </a:r>
            <a:r>
              <a:rPr lang="en-US" sz="2000" dirty="0" smtClean="0"/>
              <a:t>: Mammals                  </a:t>
            </a:r>
            <a:r>
              <a:rPr lang="en-US" sz="2000" dirty="0" err="1" smtClean="0"/>
              <a:t>Eg</a:t>
            </a:r>
            <a:r>
              <a:rPr lang="en-US" sz="2000" dirty="0" smtClean="0"/>
              <a:t>: Amphibians    </a:t>
            </a:r>
            <a:r>
              <a:rPr lang="en-US" sz="2000" dirty="0" err="1" smtClean="0"/>
              <a:t>Eg</a:t>
            </a:r>
            <a:r>
              <a:rPr lang="en-US" sz="2000" dirty="0" smtClean="0"/>
              <a:t>: Reptiles                 </a:t>
            </a:r>
            <a:r>
              <a:rPr lang="en-US" sz="2000" dirty="0" err="1" smtClean="0"/>
              <a:t>Eg</a:t>
            </a:r>
            <a:r>
              <a:rPr lang="en-US" sz="2000" dirty="0" smtClean="0"/>
              <a:t>: Arthropod</a:t>
            </a:r>
            <a:endParaRPr lang="en-US" sz="2000" dirty="0"/>
          </a:p>
        </p:txBody>
      </p:sp>
      <p:cxnSp>
        <p:nvCxnSpPr>
          <p:cNvPr id="12" name="Straight Arrow Connector 11"/>
          <p:cNvCxnSpPr/>
          <p:nvPr/>
        </p:nvCxnSpPr>
        <p:spPr>
          <a:xfrm rot="5400000">
            <a:off x="4229894" y="3390106"/>
            <a:ext cx="3810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>
            <a:off x="2438400" y="3581400"/>
            <a:ext cx="426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/>
          <p:nvPr/>
        </p:nvCxnSpPr>
        <p:spPr>
          <a:xfrm rot="5400000">
            <a:off x="2210594" y="3809206"/>
            <a:ext cx="4572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rot="5400000">
            <a:off x="6477000" y="3810000"/>
            <a:ext cx="4572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/>
          <p:cNvCxnSpPr/>
          <p:nvPr/>
        </p:nvCxnSpPr>
        <p:spPr>
          <a:xfrm rot="5400000">
            <a:off x="2286794" y="49522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/>
          <p:nvPr/>
        </p:nvCxnSpPr>
        <p:spPr>
          <a:xfrm rot="5400000">
            <a:off x="6477794" y="50284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/>
          <p:cNvCxnSpPr/>
          <p:nvPr/>
        </p:nvCxnSpPr>
        <p:spPr>
          <a:xfrm>
            <a:off x="1219200" y="5105400"/>
            <a:ext cx="2667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/>
          <p:nvPr/>
        </p:nvCxnSpPr>
        <p:spPr>
          <a:xfrm rot="5400000">
            <a:off x="1105694" y="5218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/>
          <p:cNvCxnSpPr/>
          <p:nvPr/>
        </p:nvCxnSpPr>
        <p:spPr>
          <a:xfrm rot="5400000">
            <a:off x="3772694" y="5218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/>
          <p:cNvCxnSpPr/>
          <p:nvPr/>
        </p:nvCxnSpPr>
        <p:spPr>
          <a:xfrm>
            <a:off x="5334000" y="5181600"/>
            <a:ext cx="2667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/>
          <p:cNvCxnSpPr/>
          <p:nvPr/>
        </p:nvCxnSpPr>
        <p:spPr>
          <a:xfrm rot="5400000">
            <a:off x="5220494" y="52951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/>
          <p:cNvCxnSpPr/>
          <p:nvPr/>
        </p:nvCxnSpPr>
        <p:spPr>
          <a:xfrm rot="5400000">
            <a:off x="7887494" y="52951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63562"/>
          </a:xfrm>
        </p:spPr>
        <p:txBody>
          <a:bodyPr>
            <a:normAutofit fontScale="90000"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MORULA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838200"/>
            <a:ext cx="8305800" cy="5287963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No. of cells (</a:t>
            </a:r>
            <a:r>
              <a:rPr lang="en-US" sz="2400" dirty="0" err="1" smtClean="0"/>
              <a:t>Blastomeres</a:t>
            </a:r>
            <a:r>
              <a:rPr lang="en-US" sz="2400" dirty="0" smtClean="0"/>
              <a:t>) 12 to 16 and remain closely packed without formation of any cavity looks like a mulberry fruit, called </a:t>
            </a:r>
            <a:r>
              <a:rPr lang="en-US" sz="2400" dirty="0" err="1" smtClean="0"/>
              <a:t>Morula</a:t>
            </a:r>
            <a:r>
              <a:rPr lang="en-US" sz="2400" dirty="0" smtClean="0"/>
              <a:t>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In  chick embryo it appears as a disc shaped mass of cells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Central cell mass of the </a:t>
            </a:r>
            <a:r>
              <a:rPr lang="en-US" sz="2400" dirty="0" err="1" smtClean="0"/>
              <a:t>morula</a:t>
            </a:r>
            <a:r>
              <a:rPr lang="en-US" sz="2400" dirty="0" smtClean="0"/>
              <a:t> gives rise embryo proper and peripheral cells from protective and nutritive covering of the embryo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With the continuation of cleavage the zygote migrates from </a:t>
            </a:r>
            <a:r>
              <a:rPr lang="en-US" sz="2400" dirty="0" err="1" smtClean="0"/>
              <a:t>ampulla</a:t>
            </a:r>
            <a:r>
              <a:rPr lang="en-US" sz="2400" dirty="0" smtClean="0"/>
              <a:t> of fallopian tube and reach to the cavity of uterus either in the horn or in the body depends upon the species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Migration depends upon cilia of the mucous membrane of the tube and muscular contraction</a:t>
            </a:r>
          </a:p>
          <a:p>
            <a:pPr algn="just">
              <a:buFont typeface="Wingdings" pitchFamily="2" charset="2"/>
              <a:buChar char="Ø"/>
            </a:pPr>
            <a:endParaRPr lang="en-US" sz="2400" dirty="0" smtClean="0"/>
          </a:p>
          <a:p>
            <a:pPr algn="just">
              <a:buFont typeface="Wingdings" pitchFamily="2" charset="2"/>
              <a:buChar char="Ø"/>
            </a:pPr>
            <a:endParaRPr lang="en-US" sz="2400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sony\Documents\Bluetooth Folder\New Doc 2020-04-11 11.57.11_8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533400"/>
            <a:ext cx="8229600" cy="5791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sony\Documents\Bluetooth Folder\New Doc 2020-04-11 11.57.11_2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304800"/>
            <a:ext cx="8305800" cy="6172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838200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BLASTOCYST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914400"/>
            <a:ext cx="8534400" cy="54864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err="1" smtClean="0"/>
              <a:t>Blastocyst</a:t>
            </a:r>
            <a:r>
              <a:rPr lang="en-US" sz="2400" dirty="0" smtClean="0"/>
              <a:t> formed b/w 4-5 day after fertilization in cow and man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In the uterine cavity the </a:t>
            </a:r>
            <a:r>
              <a:rPr lang="en-US" sz="2400" dirty="0" err="1" smtClean="0"/>
              <a:t>blstomers</a:t>
            </a:r>
            <a:r>
              <a:rPr lang="en-US" sz="2400" dirty="0" smtClean="0"/>
              <a:t> continue to divide ,fluid from the lumen of the uterus enter inside </a:t>
            </a:r>
            <a:r>
              <a:rPr lang="en-US" sz="2400" dirty="0" err="1" smtClean="0"/>
              <a:t>morula</a:t>
            </a:r>
            <a:r>
              <a:rPr lang="en-US" sz="2400" dirty="0" smtClean="0"/>
              <a:t> through zona </a:t>
            </a:r>
            <a:r>
              <a:rPr lang="en-US" sz="2400" dirty="0" err="1" smtClean="0"/>
              <a:t>pellucida</a:t>
            </a:r>
            <a:r>
              <a:rPr lang="en-US" sz="2400" dirty="0" smtClean="0"/>
              <a:t> and form central cavity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This fluid separates </a:t>
            </a:r>
            <a:r>
              <a:rPr lang="en-US" sz="2400" dirty="0" err="1" smtClean="0"/>
              <a:t>blstomeres</a:t>
            </a:r>
            <a:r>
              <a:rPr lang="en-US" sz="2400" dirty="0" smtClean="0"/>
              <a:t> into an inner cell mass and an outer cell mass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This whole </a:t>
            </a:r>
            <a:r>
              <a:rPr lang="en-US" sz="2400" dirty="0" err="1" smtClean="0"/>
              <a:t>structre</a:t>
            </a:r>
            <a:r>
              <a:rPr lang="en-US" sz="2400" dirty="0" smtClean="0"/>
              <a:t> are called </a:t>
            </a:r>
            <a:r>
              <a:rPr lang="en-US" sz="2400" b="1" dirty="0" err="1" smtClean="0"/>
              <a:t>blastocyst</a:t>
            </a:r>
            <a:r>
              <a:rPr lang="en-US" sz="2400" b="1" dirty="0" smtClean="0"/>
              <a:t> </a:t>
            </a:r>
            <a:r>
              <a:rPr lang="en-US" sz="2400" dirty="0" smtClean="0"/>
              <a:t>and fluid filled cavity is called </a:t>
            </a:r>
            <a:r>
              <a:rPr lang="en-US" sz="2400" b="1" dirty="0" err="1" smtClean="0"/>
              <a:t>Blastocele</a:t>
            </a:r>
            <a:endParaRPr lang="en-US" sz="2400" b="1" dirty="0" smtClean="0"/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Outer cell mass which form the wall of </a:t>
            </a:r>
            <a:r>
              <a:rPr lang="en-US" sz="2400" dirty="0" err="1" smtClean="0"/>
              <a:t>blastocyst</a:t>
            </a:r>
            <a:r>
              <a:rPr lang="en-US" sz="2400" dirty="0" smtClean="0"/>
              <a:t> is called </a:t>
            </a:r>
            <a:r>
              <a:rPr lang="en-US" sz="2400" b="1" dirty="0" err="1" smtClean="0"/>
              <a:t>Trophoblst</a:t>
            </a:r>
            <a:r>
              <a:rPr lang="en-US" sz="2400" dirty="0" smtClean="0"/>
              <a:t> and </a:t>
            </a:r>
            <a:r>
              <a:rPr lang="en-US" sz="2400" dirty="0" err="1" smtClean="0"/>
              <a:t>iner</a:t>
            </a:r>
            <a:r>
              <a:rPr lang="en-US" sz="2400" dirty="0" smtClean="0"/>
              <a:t> cell mass is called</a:t>
            </a:r>
            <a:r>
              <a:rPr lang="en-US" sz="2400" b="1" dirty="0" smtClean="0"/>
              <a:t> </a:t>
            </a:r>
            <a:r>
              <a:rPr lang="en-US" sz="2400" b="1" dirty="0" err="1" smtClean="0"/>
              <a:t>Embryoblast</a:t>
            </a:r>
            <a:endParaRPr lang="en-US" sz="2400" b="1" dirty="0" smtClean="0"/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</a:t>
            </a:r>
            <a:r>
              <a:rPr lang="en-US" sz="2400" dirty="0" err="1" smtClean="0"/>
              <a:t>trophoblast</a:t>
            </a:r>
            <a:r>
              <a:rPr lang="en-US" sz="2400" dirty="0" smtClean="0"/>
              <a:t> that covers the embryonic pole of </a:t>
            </a:r>
            <a:r>
              <a:rPr lang="en-US" sz="2400" dirty="0" err="1" smtClean="0"/>
              <a:t>of</a:t>
            </a:r>
            <a:r>
              <a:rPr lang="en-US" sz="2400" dirty="0" smtClean="0"/>
              <a:t> </a:t>
            </a:r>
            <a:r>
              <a:rPr lang="en-US" sz="2400" dirty="0" err="1" smtClean="0"/>
              <a:t>blastocyst</a:t>
            </a:r>
            <a:r>
              <a:rPr lang="en-US" sz="2400" dirty="0" smtClean="0"/>
              <a:t> is k/a </a:t>
            </a:r>
            <a:r>
              <a:rPr lang="en-US" sz="2400" b="1" dirty="0" smtClean="0"/>
              <a:t>Polar </a:t>
            </a:r>
            <a:r>
              <a:rPr lang="en-US" sz="2400" b="1" dirty="0" err="1" smtClean="0"/>
              <a:t>Trophoblast</a:t>
            </a:r>
            <a:r>
              <a:rPr lang="en-US" sz="2400" dirty="0" smtClean="0"/>
              <a:t> and other part forming the wall of cavity is known as </a:t>
            </a:r>
            <a:r>
              <a:rPr lang="en-US" sz="2400" b="1" dirty="0" smtClean="0"/>
              <a:t>Mural </a:t>
            </a:r>
            <a:r>
              <a:rPr lang="en-US" sz="2400" b="1" dirty="0" err="1" smtClean="0"/>
              <a:t>Trophoblast</a:t>
            </a:r>
            <a:endParaRPr lang="en-US" sz="2400" b="1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C:\Users\sony\Documents\Bluetooth Folder\New Doc 2020-04-11 11.57.11_3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4800" y="228600"/>
            <a:ext cx="8534400" cy="6172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9762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IMPLANTATION OF BLASTOCYST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990600"/>
            <a:ext cx="8610600" cy="5715000"/>
          </a:xfrm>
        </p:spPr>
        <p:txBody>
          <a:bodyPr>
            <a:normAutofit fontScale="925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</a:t>
            </a:r>
            <a:r>
              <a:rPr lang="en-US" sz="2400" dirty="0" err="1" smtClean="0"/>
              <a:t>zona</a:t>
            </a:r>
            <a:r>
              <a:rPr lang="en-US" sz="2400" dirty="0" smtClean="0"/>
              <a:t> </a:t>
            </a:r>
            <a:r>
              <a:rPr lang="en-US" sz="2400" dirty="0" err="1" smtClean="0"/>
              <a:t>pellucida</a:t>
            </a:r>
            <a:r>
              <a:rPr lang="en-US" sz="2400" dirty="0" smtClean="0"/>
              <a:t> disappears on 5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or 6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day of fertilization in human and 7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to 9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day in cow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By the end of 2</a:t>
            </a:r>
            <a:r>
              <a:rPr lang="en-US" sz="2400" baseline="30000" dirty="0" smtClean="0"/>
              <a:t>nd</a:t>
            </a:r>
            <a:r>
              <a:rPr lang="en-US" sz="2400" dirty="0" smtClean="0"/>
              <a:t> wk the </a:t>
            </a:r>
            <a:r>
              <a:rPr lang="en-US" sz="2400" dirty="0" err="1" smtClean="0"/>
              <a:t>blastocyst</a:t>
            </a:r>
            <a:r>
              <a:rPr lang="en-US" sz="2400" dirty="0" smtClean="0"/>
              <a:t> is completely </a:t>
            </a:r>
            <a:r>
              <a:rPr lang="en-US" sz="2400" dirty="0" err="1" smtClean="0"/>
              <a:t>embeded</a:t>
            </a:r>
            <a:r>
              <a:rPr lang="en-US" sz="2400" dirty="0" smtClean="0"/>
              <a:t> in the endometrial stoma in human by histolytic action of </a:t>
            </a:r>
            <a:r>
              <a:rPr lang="en-US" sz="2400" dirty="0" err="1" smtClean="0"/>
              <a:t>trophoblast</a:t>
            </a:r>
            <a:r>
              <a:rPr lang="en-US" sz="2400" dirty="0" smtClean="0"/>
              <a:t> (Invasive process)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In domestic animal it is not invasive process (except in Pig) but it </a:t>
            </a:r>
            <a:r>
              <a:rPr lang="en-US" sz="2400" dirty="0" err="1" smtClean="0"/>
              <a:t>occures</a:t>
            </a:r>
            <a:r>
              <a:rPr lang="en-US" sz="2400" dirty="0" smtClean="0"/>
              <a:t> by </a:t>
            </a:r>
            <a:r>
              <a:rPr lang="en-US" sz="2400" dirty="0" err="1" smtClean="0"/>
              <a:t>adesion</a:t>
            </a:r>
            <a:r>
              <a:rPr lang="en-US" sz="2400" dirty="0" smtClean="0"/>
              <a:t> and apposition between </a:t>
            </a:r>
            <a:r>
              <a:rPr lang="en-US" sz="2400" dirty="0" err="1" smtClean="0"/>
              <a:t>trophoblast</a:t>
            </a:r>
            <a:r>
              <a:rPr lang="en-US" sz="2400" dirty="0" smtClean="0"/>
              <a:t> and uterine epithelium  . In Ruminants </a:t>
            </a:r>
            <a:r>
              <a:rPr lang="en-US" sz="2400" dirty="0" err="1" smtClean="0"/>
              <a:t>pacental</a:t>
            </a:r>
            <a:r>
              <a:rPr lang="en-US" sz="2400" dirty="0" smtClean="0"/>
              <a:t> attachments involves both </a:t>
            </a:r>
            <a:r>
              <a:rPr lang="en-US" sz="2400" dirty="0" err="1" smtClean="0"/>
              <a:t>caruncular</a:t>
            </a:r>
            <a:r>
              <a:rPr lang="en-US" sz="2400" dirty="0" smtClean="0"/>
              <a:t> and inter-</a:t>
            </a:r>
            <a:r>
              <a:rPr lang="en-US" sz="2400" dirty="0" err="1" smtClean="0"/>
              <a:t>caruncular</a:t>
            </a:r>
            <a:r>
              <a:rPr lang="en-US" sz="2400" dirty="0" smtClean="0"/>
              <a:t> area of </a:t>
            </a:r>
            <a:r>
              <a:rPr lang="en-US" sz="2400" dirty="0" err="1" smtClean="0"/>
              <a:t>endometrium</a:t>
            </a:r>
            <a:endParaRPr lang="en-US" sz="2400" dirty="0" smtClean="0"/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On 17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day of gestation uninucleate </a:t>
            </a:r>
            <a:r>
              <a:rPr lang="en-US" sz="2400" dirty="0" err="1" smtClean="0"/>
              <a:t>trophoblst</a:t>
            </a:r>
            <a:r>
              <a:rPr lang="en-US" sz="2400" dirty="0" smtClean="0"/>
              <a:t> give rise to </a:t>
            </a:r>
            <a:r>
              <a:rPr lang="en-US" sz="2400" dirty="0" err="1" smtClean="0"/>
              <a:t>binucleate</a:t>
            </a:r>
            <a:r>
              <a:rPr lang="en-US" sz="2400" dirty="0" smtClean="0"/>
              <a:t> cells it persist throughout gestation period and give rise to </a:t>
            </a:r>
            <a:r>
              <a:rPr lang="en-US" sz="2400" dirty="0" err="1" smtClean="0"/>
              <a:t>immunoloic</a:t>
            </a:r>
            <a:r>
              <a:rPr lang="en-US" sz="2400" dirty="0" smtClean="0"/>
              <a:t> protection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In Mare implantation takes place on 24-40 days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err="1" smtClean="0"/>
              <a:t>Trophoblast</a:t>
            </a:r>
            <a:r>
              <a:rPr lang="en-US" sz="2400" dirty="0" smtClean="0"/>
              <a:t> differentiate into     inner (</a:t>
            </a:r>
            <a:r>
              <a:rPr lang="en-US" sz="2400" dirty="0" err="1" smtClean="0"/>
              <a:t>cytotrophoblast</a:t>
            </a:r>
            <a:r>
              <a:rPr lang="en-US" sz="2400" dirty="0" smtClean="0"/>
              <a:t>)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                                                          outer (</a:t>
            </a:r>
            <a:r>
              <a:rPr lang="en-US" sz="2400" dirty="0" err="1" smtClean="0"/>
              <a:t>syncytotrophoblast</a:t>
            </a:r>
            <a:r>
              <a:rPr lang="en-US" sz="2400" dirty="0" smtClean="0"/>
              <a:t>/</a:t>
            </a:r>
            <a:r>
              <a:rPr lang="en-US" sz="2400" dirty="0" err="1" smtClean="0"/>
              <a:t>syncytium</a:t>
            </a:r>
            <a:r>
              <a:rPr lang="en-US" sz="2400" dirty="0" smtClean="0"/>
              <a:t>)</a:t>
            </a:r>
          </a:p>
          <a:p>
            <a:pPr algn="just">
              <a:buNone/>
            </a:pPr>
            <a:endParaRPr lang="en-US" sz="2400" dirty="0" smtClean="0"/>
          </a:p>
        </p:txBody>
      </p:sp>
      <p:cxnSp>
        <p:nvCxnSpPr>
          <p:cNvPr id="5" name="Straight Arrow Connector 4"/>
          <p:cNvCxnSpPr/>
          <p:nvPr/>
        </p:nvCxnSpPr>
        <p:spPr>
          <a:xfrm flipV="1">
            <a:off x="4038600" y="5867400"/>
            <a:ext cx="304800" cy="762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Arrow Connector 5"/>
          <p:cNvCxnSpPr/>
          <p:nvPr/>
        </p:nvCxnSpPr>
        <p:spPr>
          <a:xfrm>
            <a:off x="4038600" y="6019800"/>
            <a:ext cx="228600" cy="1524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sony\Documents\Bluetooth Folder\New Doc 2020-04-11 11.57.11_4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228600"/>
            <a:ext cx="8305800" cy="6096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381000"/>
          </a:xfrm>
        </p:spPr>
        <p:txBody>
          <a:bodyPr>
            <a:normAutofit/>
          </a:bodyPr>
          <a:lstStyle/>
          <a:p>
            <a:pPr algn="r"/>
            <a:r>
              <a:rPr lang="en-US" sz="1800" dirty="0" smtClean="0"/>
              <a:t> Continue...</a:t>
            </a:r>
            <a:endParaRPr lang="en-US" sz="1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762000"/>
            <a:ext cx="8229600" cy="58674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</a:t>
            </a:r>
            <a:r>
              <a:rPr lang="en-US" sz="2400" dirty="0" err="1" smtClean="0"/>
              <a:t>embryoblast</a:t>
            </a:r>
            <a:r>
              <a:rPr lang="en-US" sz="2400" dirty="0" smtClean="0"/>
              <a:t> give rise to an inner endodermic layer thus </a:t>
            </a:r>
            <a:r>
              <a:rPr lang="en-US" sz="2400" dirty="0" err="1" smtClean="0"/>
              <a:t>bilamilar</a:t>
            </a:r>
            <a:r>
              <a:rPr lang="en-US" sz="2400" dirty="0" smtClean="0"/>
              <a:t> </a:t>
            </a:r>
            <a:r>
              <a:rPr lang="en-US" sz="2400" dirty="0" err="1" smtClean="0"/>
              <a:t>blastocyst</a:t>
            </a:r>
            <a:r>
              <a:rPr lang="en-US" sz="2400" dirty="0" smtClean="0"/>
              <a:t> is formed. The endodermic layer of </a:t>
            </a:r>
            <a:r>
              <a:rPr lang="en-US" sz="2400" dirty="0" err="1" smtClean="0"/>
              <a:t>embryoblast</a:t>
            </a:r>
            <a:r>
              <a:rPr lang="en-US" sz="2400" dirty="0" smtClean="0"/>
              <a:t> is k/a Hypoblast, the cells close to polar </a:t>
            </a:r>
            <a:r>
              <a:rPr lang="en-US" sz="2400" dirty="0" err="1" smtClean="0"/>
              <a:t>trophoblast</a:t>
            </a:r>
            <a:r>
              <a:rPr lang="en-US" sz="2400" dirty="0" smtClean="0"/>
              <a:t> of </a:t>
            </a:r>
            <a:r>
              <a:rPr lang="en-US" sz="2400" dirty="0" err="1" smtClean="0"/>
              <a:t>embryoblast</a:t>
            </a:r>
            <a:r>
              <a:rPr lang="en-US" sz="2400" dirty="0" smtClean="0"/>
              <a:t> are transformed into columnar cell k/a </a:t>
            </a:r>
            <a:r>
              <a:rPr lang="en-US" sz="2400" dirty="0" err="1" smtClean="0"/>
              <a:t>Epiblast</a:t>
            </a:r>
            <a:r>
              <a:rPr lang="en-US" sz="2400" dirty="0" smtClean="0"/>
              <a:t>(Primary Ectoderm)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primary endoderm enclose a cavity opposite to embryonic pole k/a Primary yolk Sac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</a:t>
            </a:r>
            <a:r>
              <a:rPr lang="en-US" sz="2400" dirty="0" err="1" smtClean="0"/>
              <a:t>cytotrophoblast</a:t>
            </a:r>
            <a:r>
              <a:rPr lang="en-US" sz="2400" dirty="0" smtClean="0"/>
              <a:t> and </a:t>
            </a:r>
            <a:r>
              <a:rPr lang="en-US" sz="2400" dirty="0" err="1" smtClean="0"/>
              <a:t>epiblast</a:t>
            </a:r>
            <a:r>
              <a:rPr lang="en-US" sz="2400" dirty="0" smtClean="0"/>
              <a:t> are separated with fluid filled cavity k/a Primary Amniotic Cavity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Therefore a </a:t>
            </a:r>
            <a:r>
              <a:rPr lang="en-US" sz="2400" dirty="0" err="1" smtClean="0"/>
              <a:t>bilaminar</a:t>
            </a:r>
            <a:r>
              <a:rPr lang="en-US" sz="2400" dirty="0" smtClean="0"/>
              <a:t> plate (</a:t>
            </a:r>
            <a:r>
              <a:rPr lang="en-US" sz="2400" dirty="0" err="1" smtClean="0"/>
              <a:t>bilaminar</a:t>
            </a:r>
            <a:r>
              <a:rPr lang="en-US" sz="2400" dirty="0" smtClean="0"/>
              <a:t> germ disc) formed between primary yolk sac and primary amniotic cavity which gives rise to the development of embryo </a:t>
            </a:r>
          </a:p>
          <a:p>
            <a:pPr algn="just"/>
            <a:endParaRPr lang="en-US" sz="2400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 descr="C:\Users\sony\Documents\Bluetooth Folder\New Doc 2020-04-11 11.57.11_5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533400"/>
            <a:ext cx="8153400" cy="5715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609600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Appearance of Germ Layers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762000"/>
            <a:ext cx="8763000" cy="5257800"/>
          </a:xfrm>
        </p:spPr>
        <p:txBody>
          <a:bodyPr>
            <a:no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200" dirty="0" smtClean="0"/>
              <a:t>At first germ disc is oval and subsequently it becomes elongated in shape having broad </a:t>
            </a:r>
            <a:r>
              <a:rPr lang="en-US" sz="2200" b="1" dirty="0" smtClean="0"/>
              <a:t>cephalic end</a:t>
            </a:r>
            <a:r>
              <a:rPr lang="en-US" sz="2200" dirty="0" smtClean="0"/>
              <a:t> and other </a:t>
            </a:r>
            <a:r>
              <a:rPr lang="en-US" sz="2200" b="1" dirty="0" smtClean="0"/>
              <a:t>narrow caudal end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200" dirty="0" err="1" smtClean="0"/>
              <a:t>Ectodermal</a:t>
            </a:r>
            <a:r>
              <a:rPr lang="en-US" sz="2200" dirty="0" smtClean="0"/>
              <a:t> layer of germ disc differentiated into 3 functional zone</a:t>
            </a:r>
          </a:p>
          <a:p>
            <a:pPr marL="457200" indent="-457200" algn="just">
              <a:buFont typeface="+mj-lt"/>
              <a:buAutoNum type="arabicParenR"/>
            </a:pPr>
            <a:r>
              <a:rPr lang="en-US" sz="2200" dirty="0" smtClean="0"/>
              <a:t>Surface ectoderm – It give rise to epidermis of skin</a:t>
            </a:r>
          </a:p>
          <a:p>
            <a:pPr marL="457200" indent="-457200" algn="just">
              <a:buFont typeface="+mj-lt"/>
              <a:buAutoNum type="arabicParenR"/>
            </a:pPr>
            <a:r>
              <a:rPr lang="en-US" sz="2200" dirty="0" smtClean="0"/>
              <a:t>Neural plate – It gives rise to future nervous system</a:t>
            </a:r>
          </a:p>
          <a:p>
            <a:pPr marL="457200" indent="-457200" algn="just">
              <a:buFont typeface="+mj-lt"/>
              <a:buAutoNum type="arabicParenR"/>
            </a:pPr>
            <a:r>
              <a:rPr lang="en-US" sz="2200" dirty="0" err="1" smtClean="0"/>
              <a:t>Pluripotent</a:t>
            </a:r>
            <a:r>
              <a:rPr lang="en-US" sz="2200" dirty="0" smtClean="0"/>
              <a:t> cellular zone – Fast proliferating cells and form linear opacity in the midline called </a:t>
            </a:r>
            <a:r>
              <a:rPr lang="en-US" sz="2200" b="1" dirty="0" smtClean="0"/>
              <a:t>Primitive Streak(</a:t>
            </a:r>
            <a:r>
              <a:rPr lang="en-US" sz="2200" b="1" dirty="0" err="1" smtClean="0"/>
              <a:t>Pluripotent</a:t>
            </a:r>
            <a:r>
              <a:rPr lang="en-US" sz="2200" b="1" dirty="0" smtClean="0"/>
              <a:t> cell)</a:t>
            </a:r>
          </a:p>
          <a:p>
            <a:pPr marL="457200" indent="-457200" algn="just">
              <a:buFont typeface="Wingdings" pitchFamily="2" charset="2"/>
              <a:buChar char="Ø"/>
            </a:pPr>
            <a:r>
              <a:rPr lang="en-US" sz="2200" dirty="0" err="1" smtClean="0"/>
              <a:t>Pluripotent</a:t>
            </a:r>
            <a:r>
              <a:rPr lang="en-US" sz="2200" dirty="0" smtClean="0"/>
              <a:t> cells migrate and </a:t>
            </a:r>
            <a:r>
              <a:rPr lang="en-US" sz="2200" dirty="0" err="1" smtClean="0"/>
              <a:t>invaginate</a:t>
            </a:r>
            <a:r>
              <a:rPr lang="en-US" sz="2200" dirty="0" smtClean="0"/>
              <a:t> into the space between </a:t>
            </a:r>
            <a:r>
              <a:rPr lang="en-US" sz="2200" dirty="0" err="1" smtClean="0"/>
              <a:t>epiblast</a:t>
            </a:r>
            <a:r>
              <a:rPr lang="en-US" sz="2200" dirty="0" smtClean="0"/>
              <a:t> and hypoblast k/a </a:t>
            </a:r>
            <a:r>
              <a:rPr lang="en-US" sz="2200" b="1" dirty="0" err="1" smtClean="0"/>
              <a:t>Gastrulation</a:t>
            </a:r>
            <a:r>
              <a:rPr lang="en-US" sz="2200" b="1" dirty="0" smtClean="0"/>
              <a:t> </a:t>
            </a:r>
          </a:p>
          <a:p>
            <a:pPr marL="457200" indent="-457200" algn="just">
              <a:buFont typeface="Wingdings" pitchFamily="2" charset="2"/>
              <a:buChar char="Ø"/>
            </a:pPr>
            <a:r>
              <a:rPr lang="en-US" sz="2200" dirty="0" smtClean="0"/>
              <a:t>Formation of three germ layer is necessary for organogenesis</a:t>
            </a:r>
          </a:p>
          <a:p>
            <a:pPr marL="514350" indent="-514350" algn="just">
              <a:buFont typeface="+mj-lt"/>
              <a:buAutoNum type="romanLcPeriod"/>
            </a:pPr>
            <a:r>
              <a:rPr lang="en-US" sz="2200" b="1" dirty="0" smtClean="0"/>
              <a:t>Endoderm – </a:t>
            </a:r>
            <a:r>
              <a:rPr lang="en-US" sz="2200" dirty="0" smtClean="0"/>
              <a:t>formed the </a:t>
            </a:r>
            <a:r>
              <a:rPr lang="en-US" sz="2200" dirty="0" err="1" smtClean="0"/>
              <a:t>epiblast</a:t>
            </a:r>
            <a:r>
              <a:rPr lang="en-US" sz="2200" dirty="0" smtClean="0"/>
              <a:t> by invading through hypoblast</a:t>
            </a:r>
          </a:p>
          <a:p>
            <a:pPr marL="514350" indent="-514350" algn="just">
              <a:buFont typeface="+mj-lt"/>
              <a:buAutoNum type="romanLcPeriod"/>
            </a:pPr>
            <a:r>
              <a:rPr lang="en-US" sz="2200" b="1" dirty="0" smtClean="0"/>
              <a:t>Mesoderm – </a:t>
            </a:r>
            <a:r>
              <a:rPr lang="en-US" sz="2200" dirty="0" smtClean="0"/>
              <a:t>cells of </a:t>
            </a:r>
            <a:r>
              <a:rPr lang="en-US" sz="2200" dirty="0" err="1" smtClean="0"/>
              <a:t>epiblast</a:t>
            </a:r>
            <a:r>
              <a:rPr lang="en-US" sz="2200" dirty="0" smtClean="0"/>
              <a:t> migrate bilaterally through primitive streak reach b/w </a:t>
            </a:r>
            <a:r>
              <a:rPr lang="en-US" sz="2200" dirty="0" err="1" smtClean="0"/>
              <a:t>epiblast</a:t>
            </a:r>
            <a:r>
              <a:rPr lang="en-US" sz="2200" dirty="0" smtClean="0"/>
              <a:t>  and endoderm to form mesoderm</a:t>
            </a:r>
          </a:p>
          <a:p>
            <a:pPr marL="514350" indent="-514350" algn="just">
              <a:buFont typeface="+mj-lt"/>
              <a:buAutoNum type="romanLcPeriod"/>
            </a:pPr>
            <a:r>
              <a:rPr lang="en-US" sz="2200" b="1" dirty="0" smtClean="0"/>
              <a:t>Ectoderm – </a:t>
            </a:r>
            <a:r>
              <a:rPr lang="en-US" sz="2200" dirty="0" err="1" smtClean="0"/>
              <a:t>Epiblast</a:t>
            </a:r>
            <a:r>
              <a:rPr lang="en-US" sz="2200" dirty="0" smtClean="0"/>
              <a:t> is called ectoderm</a:t>
            </a:r>
          </a:p>
          <a:p>
            <a:pPr marL="514350" indent="-514350" algn="just">
              <a:buFont typeface="+mj-lt"/>
              <a:buAutoNum type="romanLcPeriod"/>
            </a:pPr>
            <a:endParaRPr lang="en-US" sz="2200" dirty="0" smtClean="0"/>
          </a:p>
          <a:p>
            <a:pPr marL="514350" indent="-514350" algn="just">
              <a:buFont typeface="+mj-lt"/>
              <a:buAutoNum type="romanLcPeriod"/>
            </a:pPr>
            <a:endParaRPr lang="en-US" sz="2200" b="1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C:\Users\sony\Documents\Bluetooth Folder\New Doc 2020-04-11 11.57.11_6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4800" y="304800"/>
            <a:ext cx="8553450" cy="63246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Formation of Notochord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The cephalic end of the primitive streak becomes swollen called </a:t>
            </a:r>
            <a:r>
              <a:rPr lang="en-US" sz="2400" b="1" dirty="0" smtClean="0"/>
              <a:t>Primitive Knot or Henson’s node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A central depression appears at </a:t>
            </a:r>
            <a:r>
              <a:rPr lang="en-US" sz="2400" dirty="0" err="1" smtClean="0"/>
              <a:t>henson’s</a:t>
            </a:r>
            <a:r>
              <a:rPr lang="en-US" sz="2400" dirty="0" smtClean="0"/>
              <a:t> node called </a:t>
            </a:r>
            <a:r>
              <a:rPr lang="en-US" sz="2400" b="1" dirty="0" smtClean="0"/>
              <a:t>Primitive pit (</a:t>
            </a:r>
            <a:r>
              <a:rPr lang="en-US" sz="2400" b="1" dirty="0" err="1" smtClean="0"/>
              <a:t>Blastopore</a:t>
            </a:r>
            <a:r>
              <a:rPr lang="en-US" sz="2400" b="1" dirty="0" smtClean="0"/>
              <a:t>)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Gradually primitive pit extend cranially and at the same time cavity of primitive pit also extend and converts  it into a canal called </a:t>
            </a:r>
            <a:r>
              <a:rPr lang="en-US" sz="2400" dirty="0" err="1" smtClean="0"/>
              <a:t>Notochordal</a:t>
            </a:r>
            <a:r>
              <a:rPr lang="en-US" sz="2400" dirty="0" smtClean="0"/>
              <a:t> canal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Gradually  </a:t>
            </a:r>
            <a:r>
              <a:rPr lang="en-US" sz="2400" dirty="0" err="1" smtClean="0"/>
              <a:t>notochordal</a:t>
            </a:r>
            <a:r>
              <a:rPr lang="en-US" sz="2400" dirty="0" smtClean="0"/>
              <a:t> wall becomes flat  to form a </a:t>
            </a:r>
            <a:r>
              <a:rPr lang="en-US" sz="2400" dirty="0" err="1" smtClean="0"/>
              <a:t>notochordal</a:t>
            </a:r>
            <a:r>
              <a:rPr lang="en-US" sz="2400" dirty="0" smtClean="0"/>
              <a:t> plate and this plate forms a fold which becomes deep to form a tube and converted into solid cord of cells called </a:t>
            </a:r>
            <a:r>
              <a:rPr lang="en-US" sz="2400" b="1" dirty="0" smtClean="0"/>
              <a:t>Notochord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Notochord acts as forerunner for development of vertebral column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Later on notochord disappeared and parts of it persist as nucleus </a:t>
            </a:r>
            <a:r>
              <a:rPr lang="en-US" sz="2400" dirty="0" err="1" smtClean="0"/>
              <a:t>pulposus</a:t>
            </a:r>
            <a:r>
              <a:rPr lang="en-US" sz="2400" dirty="0" smtClean="0"/>
              <a:t> of </a:t>
            </a:r>
            <a:r>
              <a:rPr lang="en-US" sz="2400" dirty="0" err="1" smtClean="0"/>
              <a:t>invertibral</a:t>
            </a:r>
            <a:r>
              <a:rPr lang="en-US" sz="2400" dirty="0" smtClean="0"/>
              <a:t> disc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5973762"/>
          </a:xfrm>
          <a:prstGeom prst="rect">
            <a:avLst/>
          </a:prstGeom>
          <a:blipFill rotWithShape="0">
            <a:blip r:embed="rId2" cstate="print"/>
            <a:stretch>
              <a:fillRect/>
            </a:stretch>
          </a:blipFill>
          <a:scene3d>
            <a:camera prst="perspectiveLeft" zoom="91000"/>
            <a:lightRig rig="threePt" dir="t">
              <a:rot lat="0" lon="0" rev="20640000"/>
            </a:lightRig>
          </a:scene3d>
          <a:sp3d extrusionH="50600" prstMaterial="metal">
            <a:bevelT w="101600" h="80600" prst="relaxedInset"/>
            <a:bevelB w="80600" h="80600" prst="relaxedInset"/>
          </a:sp3d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1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5400" dirty="0" smtClean="0">
                <a:solidFill>
                  <a:srgbClr val="FF0000"/>
                </a:solidFill>
                <a:latin typeface="Algerian" pitchFamily="82" charset="0"/>
              </a:rPr>
              <a:t>THANK YOU</a:t>
            </a:r>
            <a:endParaRPr lang="en-US" sz="5400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pulent">
  <a:themeElements>
    <a:clrScheme name="Opulent">
      <a:dk1>
        <a:sysClr val="windowText" lastClr="000000"/>
      </a:dk1>
      <a:lt1>
        <a:sysClr val="window" lastClr="FFFFFF"/>
      </a:lt1>
      <a:dk2>
        <a:srgbClr val="B13F9A"/>
      </a:dk2>
      <a:lt2>
        <a:srgbClr val="F4E7ED"/>
      </a:lt2>
      <a:accent1>
        <a:srgbClr val="B83D68"/>
      </a:accent1>
      <a:accent2>
        <a:srgbClr val="AC66BB"/>
      </a:accent2>
      <a:accent3>
        <a:srgbClr val="DE6C36"/>
      </a:accent3>
      <a:accent4>
        <a:srgbClr val="F9B639"/>
      </a:accent4>
      <a:accent5>
        <a:srgbClr val="CF6DA4"/>
      </a:accent5>
      <a:accent6>
        <a:srgbClr val="FA8D3D"/>
      </a:accent6>
      <a:hlink>
        <a:srgbClr val="FFDE66"/>
      </a:hlink>
      <a:folHlink>
        <a:srgbClr val="D490C5"/>
      </a:folHlink>
    </a:clrScheme>
    <a:fontScheme name="Opulent">
      <a:majorFont>
        <a:latin typeface="Trebuchet MS"/>
        <a:ea typeface=""/>
        <a:cs typeface=""/>
        <a:font script="Jpan" typeface="HG丸ｺﾞｼｯｸM-PRO"/>
        <a:font script="Hang" typeface="HY그래픽M"/>
        <a:font script="Hans" typeface="黑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rebuchet MS"/>
        <a:ea typeface=""/>
        <a:cs typeface=""/>
        <a:font script="Jpan" typeface="HG丸ｺﾞｼｯｸM-PRO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pulent">
      <a:fillStyleLst>
        <a:solidFill>
          <a:schemeClr val="phClr"/>
        </a:solidFill>
        <a:gradFill rotWithShape="1">
          <a:gsLst>
            <a:gs pos="0">
              <a:schemeClr val="phClr">
                <a:tint val="15000"/>
                <a:satMod val="250000"/>
              </a:schemeClr>
            </a:gs>
            <a:gs pos="49000">
              <a:schemeClr val="phClr">
                <a:tint val="50000"/>
                <a:satMod val="200000"/>
              </a:schemeClr>
            </a:gs>
            <a:gs pos="49100">
              <a:schemeClr val="phClr">
                <a:tint val="64000"/>
                <a:satMod val="160000"/>
              </a:schemeClr>
            </a:gs>
            <a:gs pos="92000">
              <a:schemeClr val="phClr">
                <a:tint val="50000"/>
                <a:satMod val="200000"/>
              </a:schemeClr>
            </a:gs>
            <a:gs pos="100000">
              <a:schemeClr val="phClr">
                <a:tint val="43000"/>
                <a:satMod val="19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4000"/>
              </a:schemeClr>
            </a:gs>
            <a:gs pos="49000">
              <a:schemeClr val="phClr">
                <a:tint val="96000"/>
                <a:shade val="84000"/>
                <a:satMod val="110000"/>
              </a:schemeClr>
            </a:gs>
            <a:gs pos="49100">
              <a:schemeClr val="phClr">
                <a:shade val="55000"/>
                <a:satMod val="150000"/>
              </a:schemeClr>
            </a:gs>
            <a:gs pos="92000">
              <a:schemeClr val="phClr">
                <a:tint val="98000"/>
                <a:shade val="90000"/>
                <a:satMod val="128000"/>
              </a:schemeClr>
            </a:gs>
            <a:gs pos="100000">
              <a:schemeClr val="phClr">
                <a:tint val="90000"/>
                <a:shade val="97000"/>
                <a:satMod val="128000"/>
              </a:schemeClr>
            </a:gs>
          </a:gsLst>
          <a:lin ang="5400000" scaled="1"/>
        </a:gradFill>
      </a:fillStyleLst>
      <a:lnStyleLst>
        <a:ln w="11430" cap="flat" cmpd="sng" algn="ctr">
          <a:solidFill>
            <a:schemeClr val="phClr"/>
          </a:solidFill>
          <a:prstDash val="solid"/>
        </a:ln>
        <a:ln w="40000" cap="flat" cmpd="sng" algn="ctr">
          <a:solidFill>
            <a:schemeClr val="phClr"/>
          </a:solidFill>
          <a:prstDash val="solid"/>
        </a:ln>
        <a:ln w="31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chemeClr val="phClr">
                <a:shade val="30000"/>
                <a:satMod val="150000"/>
                <a:alpha val="38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500000"/>
            </a:lightRig>
          </a:scene3d>
          <a:sp3d extrusionH="127000" prstMaterial="powder">
            <a:bevelT w="50800" h="635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80000"/>
              </a:schemeClr>
              <a:schemeClr val="phClr">
                <a:tint val="500"/>
                <a:satMod val="150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Opulent</Template>
  <TotalTime>445</TotalTime>
  <Words>932</Words>
  <Application>Microsoft Office PowerPoint</Application>
  <PresentationFormat>On-screen Show (4:3)</PresentationFormat>
  <Paragraphs>94</Paragraphs>
  <Slides>17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17</vt:i4>
      </vt:variant>
    </vt:vector>
  </HeadingPairs>
  <TitlesOfParts>
    <vt:vector size="19" baseType="lpstr">
      <vt:lpstr>Office Theme</vt:lpstr>
      <vt:lpstr>Opulent</vt:lpstr>
      <vt:lpstr>VAN-608 EMBRYOLOGY</vt:lpstr>
      <vt:lpstr>PERIODS OF EMBRYOLOGY</vt:lpstr>
      <vt:lpstr>GESTATION PERIOD OF DIFFERENT ANIMALS</vt:lpstr>
      <vt:lpstr>GERMINAL STAGE</vt:lpstr>
      <vt:lpstr>MORULA</vt:lpstr>
      <vt:lpstr>Slide 6</vt:lpstr>
      <vt:lpstr>Slide 7</vt:lpstr>
      <vt:lpstr>BLASTOCYST</vt:lpstr>
      <vt:lpstr>Slide 9</vt:lpstr>
      <vt:lpstr>IMPLANTATION OF BLASTOCYST</vt:lpstr>
      <vt:lpstr>Slide 11</vt:lpstr>
      <vt:lpstr> Continue...</vt:lpstr>
      <vt:lpstr>Slide 13</vt:lpstr>
      <vt:lpstr>Appearance of Germ Layers</vt:lpstr>
      <vt:lpstr>Slide 15</vt:lpstr>
      <vt:lpstr>Formation of Notochord</vt:lpstr>
      <vt:lpstr>THANK YOU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PERIODS OF EMBRYOLOGY</dc:title>
  <dc:creator>Aradhya Sinha</dc:creator>
  <cp:lastModifiedBy>sony</cp:lastModifiedBy>
  <cp:revision>73</cp:revision>
  <dcterms:created xsi:type="dcterms:W3CDTF">2006-08-16T00:00:00Z</dcterms:created>
  <dcterms:modified xsi:type="dcterms:W3CDTF">2020-05-22T14:43:05Z</dcterms:modified>
</cp:coreProperties>
</file>