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411" r:id="rId2"/>
    <p:sldId id="412" r:id="rId3"/>
    <p:sldId id="389" r:id="rId4"/>
    <p:sldId id="390" r:id="rId5"/>
    <p:sldId id="391" r:id="rId6"/>
    <p:sldId id="392" r:id="rId7"/>
    <p:sldId id="393" r:id="rId8"/>
    <p:sldId id="394" r:id="rId9"/>
    <p:sldId id="395" r:id="rId10"/>
    <p:sldId id="396" r:id="rId11"/>
    <p:sldId id="397" r:id="rId12"/>
    <p:sldId id="398" r:id="rId13"/>
    <p:sldId id="410" r:id="rId14"/>
    <p:sldId id="400" r:id="rId15"/>
    <p:sldId id="401" r:id="rId16"/>
    <p:sldId id="402" r:id="rId17"/>
    <p:sldId id="403" r:id="rId18"/>
    <p:sldId id="404" r:id="rId19"/>
    <p:sldId id="405" r:id="rId20"/>
    <p:sldId id="406" r:id="rId21"/>
    <p:sldId id="40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987" autoAdjust="0"/>
    <p:restoredTop sz="94660"/>
  </p:normalViewPr>
  <p:slideViewPr>
    <p:cSldViewPr snapToGrid="0">
      <p:cViewPr varScale="1">
        <p:scale>
          <a:sx n="73" d="100"/>
          <a:sy n="73" d="100"/>
        </p:scale>
        <p:origin x="-1266" y="-102"/>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hyperlink" Target="https://bioknowledgy.weebly.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CAC2765E-7A7A-480D-97DE-5CE3E739C794}" type="slidenum">
              <a:rPr lang="en-US" altLang="en-US" smtClean="0"/>
              <a:pPr>
                <a:defRPr/>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D8DAB25B-722B-40BD-A79A-7B4F464EF0A6}" type="slidenum">
              <a:rPr lang="en-US" altLang="en-US" smtClean="0"/>
              <a:pPr>
                <a:defRPr/>
              </a:pPr>
              <a:t>‹#›</a:t>
            </a:fld>
            <a:endParaRPr lang="en-US" alt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84F2CA29-F1F2-46EC-A534-B3CA52C5B3F0}" type="slidenum">
              <a:rPr lang="en-US" altLang="en-US" smtClean="0"/>
              <a:pPr>
                <a:defRPr/>
              </a:pPr>
              <a:t>‹#›</a:t>
            </a:fld>
            <a:endParaRPr lang="en-US" alt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endParaRPr lang="en-US"/>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892EF272-9ED6-4ED2-870C-0B2FBD43BF3B}" type="slidenum">
              <a:rPr lang="en-US" altLang="en-US" smtClean="0"/>
              <a:pPr>
                <a:defRPr/>
              </a:pPr>
              <a:t>‹#›</a:t>
            </a:fld>
            <a:endParaRPr lang="en-US" alt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endParaRPr lang="en-US"/>
          </a:p>
        </p:txBody>
      </p:sp>
      <p:sp>
        <p:nvSpPr>
          <p:cNvPr id="8" name="Footer Placeholder 7"/>
          <p:cNvSpPr>
            <a:spLocks noGrp="1"/>
          </p:cNvSpPr>
          <p:nvPr>
            <p:ph type="ftr" sz="quarter" idx="11"/>
          </p:nvPr>
        </p:nvSpPr>
        <p:spPr/>
        <p:txBody>
          <a:bodyPr/>
          <a:lstStyle>
            <a:extLst/>
          </a:lstStyle>
          <a:p>
            <a:pPr>
              <a:defRPr/>
            </a:pPr>
            <a:endParaRPr lang="en-US"/>
          </a:p>
        </p:txBody>
      </p:sp>
      <p:sp>
        <p:nvSpPr>
          <p:cNvPr id="9" name="Slide Number Placeholder 8"/>
          <p:cNvSpPr>
            <a:spLocks noGrp="1"/>
          </p:cNvSpPr>
          <p:nvPr>
            <p:ph type="sldNum" sz="quarter" idx="12"/>
          </p:nvPr>
        </p:nvSpPr>
        <p:spPr/>
        <p:txBody>
          <a:bodyPr/>
          <a:lstStyle>
            <a:extLst/>
          </a:lstStyle>
          <a:p>
            <a:pPr>
              <a:defRPr/>
            </a:pPr>
            <a:fld id="{2B28284E-F14A-4A7E-89D9-2C4E4F1F3980}" type="slidenum">
              <a:rPr lang="en-US" altLang="en-US" smtClean="0"/>
              <a:pPr>
                <a:defRPr/>
              </a:pPr>
              <a:t>‹#›</a:t>
            </a:fld>
            <a:endParaRPr lang="en-US"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endParaRPr lang="en-US"/>
          </a:p>
        </p:txBody>
      </p:sp>
      <p:sp>
        <p:nvSpPr>
          <p:cNvPr id="4" name="Footer Placeholder 3"/>
          <p:cNvSpPr>
            <a:spLocks noGrp="1"/>
          </p:cNvSpPr>
          <p:nvPr>
            <p:ph type="ftr" sz="quarter" idx="11"/>
          </p:nvPr>
        </p:nvSpPr>
        <p:spPr/>
        <p:txBody>
          <a:bodyPr/>
          <a:lstStyle>
            <a:extLst/>
          </a:lstStyle>
          <a:p>
            <a:pPr>
              <a:defRPr/>
            </a:pPr>
            <a:endParaRPr lang="en-US"/>
          </a:p>
        </p:txBody>
      </p:sp>
      <p:sp>
        <p:nvSpPr>
          <p:cNvPr id="5" name="Slide Number Placeholder 4"/>
          <p:cNvSpPr>
            <a:spLocks noGrp="1"/>
          </p:cNvSpPr>
          <p:nvPr>
            <p:ph type="sldNum" sz="quarter" idx="12"/>
          </p:nvPr>
        </p:nvSpPr>
        <p:spPr/>
        <p:txBody>
          <a:bodyPr/>
          <a:lstStyle>
            <a:extLst/>
          </a:lstStyle>
          <a:p>
            <a:pPr>
              <a:defRPr/>
            </a:pPr>
            <a:fld id="{E67366F3-0C77-431B-9B5D-32EA3E395526}" type="slidenum">
              <a:rPr lang="en-US" altLang="en-US" smtClean="0"/>
              <a:pPr>
                <a:defRPr/>
              </a:pPr>
              <a:t>‹#›</a:t>
            </a:fld>
            <a:endParaRPr lang="en-US" alt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endParaRPr lang="en-US"/>
          </a:p>
        </p:txBody>
      </p:sp>
      <p:sp>
        <p:nvSpPr>
          <p:cNvPr id="3" name="Footer Placeholder 2"/>
          <p:cNvSpPr>
            <a:spLocks noGrp="1"/>
          </p:cNvSpPr>
          <p:nvPr>
            <p:ph type="ftr" sz="quarter" idx="11"/>
          </p:nvPr>
        </p:nvSpPr>
        <p:spPr/>
        <p:txBody>
          <a:bodyPr/>
          <a:lstStyle>
            <a:extLst/>
          </a:lstStyle>
          <a:p>
            <a:pPr>
              <a:defRPr/>
            </a:pPr>
            <a:endParaRPr lang="en-US"/>
          </a:p>
        </p:txBody>
      </p:sp>
      <p:sp>
        <p:nvSpPr>
          <p:cNvPr id="4" name="Slide Number Placeholder 3"/>
          <p:cNvSpPr>
            <a:spLocks noGrp="1"/>
          </p:cNvSpPr>
          <p:nvPr>
            <p:ph type="sldNum" sz="quarter" idx="12"/>
          </p:nvPr>
        </p:nvSpPr>
        <p:spPr/>
        <p:txBody>
          <a:bodyPr/>
          <a:lstStyle>
            <a:extLst/>
          </a:lstStyle>
          <a:p>
            <a:pPr>
              <a:defRPr/>
            </a:pPr>
            <a:fld id="{1785BC0E-E0D8-4871-95FD-1A59F2B6C7B6}" type="slidenum">
              <a:rPr lang="en-US" altLang="en-US" smtClean="0"/>
              <a:pPr>
                <a:defRPr/>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endParaRPr lang="en-US"/>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3118538A-D381-4D83-98F8-5FC96FD7486C}" type="slidenum">
              <a:rPr lang="en-US" altLang="en-US" smtClean="0"/>
              <a:pPr>
                <a:defRPr/>
              </a:pPr>
              <a:t>‹#›</a:t>
            </a:fld>
            <a:endParaRPr lang="en-US"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F28CD472-89D8-4E1F-969C-86F9F28B8A3D}" type="slidenum">
              <a:rPr lang="en-US" altLang="en-US" smtClean="0"/>
              <a:pPr>
                <a:defRPr/>
              </a:pPr>
              <a:t>‹#›</a:t>
            </a:fld>
            <a:endParaRPr lang="en-US" alt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0295BF43-5EF0-46E2-9602-17463CB10B07}" type="slidenum">
              <a:rPr lang="en-US" altLang="en-US" smtClean="0"/>
              <a:pPr>
                <a:defRPr/>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04CF5E31-4829-4D4B-992D-209DB1F23EE2}" type="slidenum">
              <a:rPr lang="en-US" altLang="en-US" smtClean="0"/>
              <a:pPr>
                <a:defRPr/>
              </a:pPr>
              <a:t>‹#›</a:t>
            </a:fld>
            <a:endParaRPr lang="en-US"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IN"/>
          </a:p>
        </p:txBody>
      </p:sp>
      <p:sp>
        <p:nvSpPr>
          <p:cNvPr id="3" name="Table Placeholder 2"/>
          <p:cNvSpPr>
            <a:spLocks noGrp="1"/>
          </p:cNvSpPr>
          <p:nvPr>
            <p:ph type="tbl" idx="1"/>
          </p:nvPr>
        </p:nvSpPr>
        <p:spPr>
          <a:xfrm>
            <a:off x="457200" y="1600200"/>
            <a:ext cx="8229600" cy="4525963"/>
          </a:xfrm>
        </p:spPr>
        <p:txBody>
          <a:bodyPr rtlCol="0">
            <a:normAutofit/>
          </a:bodyPr>
          <a:lstStyle/>
          <a:p>
            <a:pPr lvl="0"/>
            <a:endParaRPr lang="en-IN" noProof="0"/>
          </a:p>
        </p:txBody>
      </p:sp>
      <p:sp>
        <p:nvSpPr>
          <p:cNvPr id="4" name="Date Placeholder 3">
            <a:extLst>
              <a:ext uri="{FF2B5EF4-FFF2-40B4-BE49-F238E27FC236}">
                <a16:creationId xmlns="" xmlns:a16="http://schemas.microsoft.com/office/drawing/2014/main" id="{C52F4119-3A68-4AFA-B092-3095C5230FF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 xmlns:a16="http://schemas.microsoft.com/office/drawing/2014/main" id="{957B93A3-BF52-46D8-ADCF-88217D5B4DF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695FA9FB-C3D5-47D5-8485-F74D03A51B37}"/>
              </a:ext>
            </a:extLst>
          </p:cNvPr>
          <p:cNvSpPr>
            <a:spLocks noGrp="1"/>
          </p:cNvSpPr>
          <p:nvPr>
            <p:ph type="sldNum" sz="quarter" idx="12"/>
          </p:nvPr>
        </p:nvSpPr>
        <p:spPr/>
        <p:txBody>
          <a:bodyPr/>
          <a:lstStyle>
            <a:lvl1pPr>
              <a:defRPr/>
            </a:lvl1pPr>
          </a:lstStyle>
          <a:p>
            <a:pPr>
              <a:defRPr/>
            </a:pPr>
            <a:fld id="{A63AFCCA-C17C-45FC-A778-915DAAC69D13}" type="slidenum">
              <a:rPr lang="en-US" altLang="en-US"/>
              <a:pPr>
                <a:defRPr/>
              </a:pPr>
              <a:t>‹#›</a:t>
            </a:fld>
            <a:endParaRPr lang="en-US" altLang="en-US"/>
          </a:p>
        </p:txBody>
      </p:sp>
    </p:spTree>
    <p:extLst>
      <p:ext uri="{BB962C8B-B14F-4D97-AF65-F5344CB8AC3E}">
        <p14:creationId xmlns="" xmlns:p14="http://schemas.microsoft.com/office/powerpoint/2010/main" val="2949293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2BE56549-50A3-4CEE-A1F8-72470A1D0C8F}"/>
              </a:ext>
            </a:extLst>
          </p:cNvPr>
          <p:cNvSpPr txBox="1">
            <a:spLocks noChangeArrowheads="1"/>
          </p:cNvSpPr>
          <p:nvPr userDrawn="1"/>
        </p:nvSpPr>
        <p:spPr bwMode="auto">
          <a:xfrm>
            <a:off x="5149850" y="5778500"/>
            <a:ext cx="3497263" cy="900113"/>
          </a:xfrm>
          <a:prstGeom prst="rect">
            <a:avLst/>
          </a:prstGeom>
          <a:solidFill>
            <a:schemeClr val="bg1"/>
          </a:solidFill>
          <a:ln>
            <a:noFill/>
          </a:ln>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150000"/>
              </a:lnSpc>
              <a:defRPr/>
            </a:pPr>
            <a:r>
              <a:rPr lang="en-US" altLang="en-US"/>
              <a:t>By Chris Paine</a:t>
            </a:r>
          </a:p>
          <a:p>
            <a:pPr eaLnBrk="1" hangingPunct="1">
              <a:lnSpc>
                <a:spcPct val="150000"/>
              </a:lnSpc>
              <a:defRPr/>
            </a:pPr>
            <a:r>
              <a:rPr lang="en-US" altLang="en-US" u="sng">
                <a:hlinkClick r:id="rId2"/>
              </a:rPr>
              <a:t>https://bioknowledgy.weebly.com/</a:t>
            </a:r>
            <a:r>
              <a:rPr lang="en-US" altLang="en-US"/>
              <a:t> </a:t>
            </a:r>
          </a:p>
        </p:txBody>
      </p:sp>
      <p:sp>
        <p:nvSpPr>
          <p:cNvPr id="2" name="Title 1"/>
          <p:cNvSpPr>
            <a:spLocks noGrp="1"/>
          </p:cNvSpPr>
          <p:nvPr>
            <p:ph type="ctrTitle"/>
          </p:nvPr>
        </p:nvSpPr>
        <p:spPr>
          <a:xfrm>
            <a:off x="0" y="0"/>
            <a:ext cx="7772400" cy="1470025"/>
          </a:xfrm>
        </p:spPr>
        <p:txBody>
          <a:bodyPr/>
          <a:lstStyle/>
          <a:p>
            <a:r>
              <a:rPr lang="en-US"/>
              <a:t>Click to edit Master title style</a:t>
            </a:r>
          </a:p>
        </p:txBody>
      </p:sp>
      <p:sp>
        <p:nvSpPr>
          <p:cNvPr id="3" name="Subtitle 2"/>
          <p:cNvSpPr>
            <a:spLocks noGrp="1"/>
          </p:cNvSpPr>
          <p:nvPr>
            <p:ph type="subTitle" idx="1"/>
          </p:nvPr>
        </p:nvSpPr>
        <p:spPr>
          <a:xfrm>
            <a:off x="231774" y="1676400"/>
            <a:ext cx="8744301" cy="1228725"/>
          </a:xfrm>
        </p:spPr>
        <p:txBody>
          <a:bodyPr>
            <a:normAutofit/>
          </a:bodyPr>
          <a:lstStyle>
            <a:lvl1pPr marL="0" indent="0" algn="ctr">
              <a:buNone/>
              <a:defRPr sz="2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8" name="Text Placeholder 7"/>
          <p:cNvSpPr>
            <a:spLocks noGrp="1"/>
          </p:cNvSpPr>
          <p:nvPr>
            <p:ph type="body" sz="quarter" idx="10"/>
          </p:nvPr>
        </p:nvSpPr>
        <p:spPr>
          <a:xfrm>
            <a:off x="231775" y="3159125"/>
            <a:ext cx="8744300" cy="1889125"/>
          </a:xfrm>
        </p:spPr>
        <p:txBody>
          <a:bodyPr>
            <a:normAutofit/>
          </a:bodyPr>
          <a:lstStyle>
            <a:lvl1pPr marL="0" indent="0" algn="ctr" defTabSz="457200" rtl="0" eaLnBrk="1" latinLnBrk="0" hangingPunct="1">
              <a:spcBef>
                <a:spcPct val="20000"/>
              </a:spcBef>
              <a:buFont typeface="Arial"/>
              <a:buNone/>
              <a:defRPr lang="en-US" sz="2000" kern="1200" dirty="0">
                <a:solidFill>
                  <a:schemeClr val="tx1">
                    <a:tint val="75000"/>
                  </a:schemeClr>
                </a:solidFill>
                <a:latin typeface="+mn-lt"/>
                <a:ea typeface="+mn-ea"/>
                <a:cs typeface="+mn-cs"/>
              </a:defRPr>
            </a:lvl1pPr>
          </a:lstStyle>
          <a:p>
            <a:pPr lvl="0"/>
            <a:r>
              <a:rPr lang="en-US"/>
              <a:t>Edit Master text styles</a:t>
            </a:r>
          </a:p>
        </p:txBody>
      </p:sp>
    </p:spTree>
    <p:extLst>
      <p:ext uri="{BB962C8B-B14F-4D97-AF65-F5344CB8AC3E}">
        <p14:creationId xmlns="" xmlns:p14="http://schemas.microsoft.com/office/powerpoint/2010/main" val="3039752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5">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5DA6D894-F6BD-42BA-8DC0-8D3FAAE8C619}" type="slidenum">
              <a:rPr lang="en-US" altLang="en-US" smtClean="0"/>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697" r:id="rId13"/>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3303"/>
            <a:ext cx="8229600" cy="1914053"/>
          </a:xfrm>
        </p:spPr>
        <p:txBody>
          <a:bodyPr>
            <a:normAutofit fontScale="90000"/>
          </a:bodyPr>
          <a:lstStyle/>
          <a:p>
            <a:pPr algn="ctr"/>
            <a:r>
              <a:rPr lang="en-US" sz="4400" dirty="0" smtClean="0"/>
              <a:t>VBC-605</a:t>
            </a:r>
            <a:br>
              <a:rPr lang="en-US" sz="4400" dirty="0" smtClean="0"/>
            </a:br>
            <a:r>
              <a:rPr lang="en-US" sz="4400" dirty="0" smtClean="0"/>
              <a:t>Unit II</a:t>
            </a:r>
            <a:r>
              <a:rPr lang="en-US" sz="4400" dirty="0" smtClean="0"/>
              <a:t/>
            </a:r>
            <a:br>
              <a:rPr lang="en-US" sz="4400" dirty="0" smtClean="0"/>
            </a:br>
            <a:r>
              <a:rPr lang="en-US" sz="4400" dirty="0" smtClean="0"/>
              <a:t>Enzyme </a:t>
            </a:r>
            <a:r>
              <a:rPr lang="en-US" sz="4400" dirty="0" smtClean="0"/>
              <a:t>Inhibition</a:t>
            </a:r>
            <a:endParaRPr lang="en-US" sz="4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a:extLst>
              <a:ext uri="{FF2B5EF4-FFF2-40B4-BE49-F238E27FC236}">
                <a16:creationId xmlns="" xmlns:a16="http://schemas.microsoft.com/office/drawing/2014/main" id="{9CF78A48-F7EE-49F4-B3EE-D2A818AD5165}"/>
              </a:ext>
            </a:extLst>
          </p:cNvPr>
          <p:cNvSpPr>
            <a:spLocks noGrp="1"/>
          </p:cNvSpPr>
          <p:nvPr>
            <p:ph idx="1"/>
          </p:nvPr>
        </p:nvSpPr>
        <p:spPr>
          <a:xfrm>
            <a:off x="609600" y="1325461"/>
            <a:ext cx="6348413" cy="5327009"/>
          </a:xfrm>
        </p:spPr>
        <p:txBody>
          <a:bodyPr>
            <a:normAutofit fontScale="92500" lnSpcReduction="20000"/>
          </a:bodyPr>
          <a:lstStyle/>
          <a:p>
            <a:pPr algn="just" eaLnBrk="1" hangingPunct="1">
              <a:lnSpc>
                <a:spcPct val="90000"/>
              </a:lnSpc>
            </a:pPr>
            <a:r>
              <a:rPr lang="en-US" altLang="en-US" b="1" dirty="0"/>
              <a:t>Inhibition-</a:t>
            </a:r>
            <a:r>
              <a:rPr lang="en-US" altLang="en-US" dirty="0"/>
              <a:t> The decrease in enzyme activity/loss of activity</a:t>
            </a:r>
          </a:p>
          <a:p>
            <a:pPr marL="0" indent="0" algn="just" eaLnBrk="1" hangingPunct="1">
              <a:lnSpc>
                <a:spcPct val="90000"/>
              </a:lnSpc>
              <a:buNone/>
            </a:pPr>
            <a:r>
              <a:rPr lang="en-US" altLang="en-US" dirty="0"/>
              <a:t>exert effect by decreasing </a:t>
            </a:r>
          </a:p>
          <a:p>
            <a:pPr algn="just" eaLnBrk="1" hangingPunct="1">
              <a:lnSpc>
                <a:spcPct val="90000"/>
              </a:lnSpc>
            </a:pPr>
            <a:r>
              <a:rPr lang="en-US" altLang="en-US" dirty="0"/>
              <a:t>affinity of the enzyme for the substrate</a:t>
            </a:r>
          </a:p>
          <a:p>
            <a:pPr algn="just" eaLnBrk="1" hangingPunct="1">
              <a:lnSpc>
                <a:spcPct val="90000"/>
              </a:lnSpc>
            </a:pPr>
            <a:r>
              <a:rPr lang="en-US" altLang="en-US" dirty="0"/>
              <a:t>decreasing the amount of active enzyme available for catalysis</a:t>
            </a:r>
          </a:p>
          <a:p>
            <a:pPr algn="just" eaLnBrk="1" hangingPunct="1">
              <a:lnSpc>
                <a:spcPct val="90000"/>
              </a:lnSpc>
            </a:pPr>
            <a:r>
              <a:rPr lang="en-US" altLang="en-US" dirty="0"/>
              <a:t>by a combination of these effects</a:t>
            </a:r>
          </a:p>
          <a:p>
            <a:pPr algn="just" eaLnBrk="1" hangingPunct="1">
              <a:lnSpc>
                <a:spcPct val="90000"/>
              </a:lnSpc>
            </a:pPr>
            <a:endParaRPr lang="en-US" altLang="en-US" dirty="0"/>
          </a:p>
          <a:p>
            <a:pPr algn="just" eaLnBrk="1" hangingPunct="1">
              <a:lnSpc>
                <a:spcPct val="90000"/>
              </a:lnSpc>
            </a:pPr>
            <a:r>
              <a:rPr lang="en-US" altLang="en-US" b="1" dirty="0"/>
              <a:t>Inhibitors</a:t>
            </a:r>
            <a:r>
              <a:rPr lang="en-US" altLang="en-US" dirty="0"/>
              <a:t> -substances that decrease the catalytic activity of enzymes</a:t>
            </a:r>
          </a:p>
          <a:p>
            <a:pPr algn="just" eaLnBrk="1" hangingPunct="1">
              <a:lnSpc>
                <a:spcPct val="90000"/>
              </a:lnSpc>
            </a:pPr>
            <a:r>
              <a:rPr lang="en-US" altLang="en-US" dirty="0"/>
              <a:t>May be protein/ Non protein</a:t>
            </a:r>
          </a:p>
          <a:p>
            <a:pPr algn="just" eaLnBrk="1" hangingPunct="1">
              <a:lnSpc>
                <a:spcPct val="90000"/>
              </a:lnSpc>
            </a:pPr>
            <a:endParaRPr lang="en-US" altLang="en-US" dirty="0"/>
          </a:p>
          <a:p>
            <a:pPr algn="just" eaLnBrk="1" hangingPunct="1">
              <a:lnSpc>
                <a:spcPct val="90000"/>
              </a:lnSpc>
            </a:pPr>
            <a:r>
              <a:rPr lang="en-US" altLang="en-US" dirty="0"/>
              <a:t>According to mode of action- classify in 2 categories</a:t>
            </a:r>
          </a:p>
          <a:p>
            <a:pPr algn="just" eaLnBrk="1" hangingPunct="1">
              <a:lnSpc>
                <a:spcPct val="90000"/>
              </a:lnSpc>
              <a:buFontTx/>
              <a:buNone/>
            </a:pPr>
            <a:r>
              <a:rPr lang="en-US" altLang="en-US" dirty="0"/>
              <a:t>1. Reversible</a:t>
            </a:r>
          </a:p>
          <a:p>
            <a:pPr algn="just" eaLnBrk="1" hangingPunct="1">
              <a:lnSpc>
                <a:spcPct val="90000"/>
              </a:lnSpc>
              <a:buFontTx/>
              <a:buNone/>
            </a:pPr>
            <a:r>
              <a:rPr lang="en-US" altLang="en-US" dirty="0"/>
              <a:t>2. Irreversible</a:t>
            </a:r>
          </a:p>
        </p:txBody>
      </p:sp>
      <p:sp>
        <p:nvSpPr>
          <p:cNvPr id="88066" name="Rectangle 2">
            <a:extLst>
              <a:ext uri="{FF2B5EF4-FFF2-40B4-BE49-F238E27FC236}">
                <a16:creationId xmlns="" xmlns:a16="http://schemas.microsoft.com/office/drawing/2014/main" id="{906197E1-96A5-456E-B551-9F75AB51ED82}"/>
              </a:ext>
            </a:extLst>
          </p:cNvPr>
          <p:cNvSpPr>
            <a:spLocks noGrp="1"/>
          </p:cNvSpPr>
          <p:nvPr>
            <p:ph type="title"/>
          </p:nvPr>
        </p:nvSpPr>
        <p:spPr>
          <a:xfrm>
            <a:off x="609600" y="205530"/>
            <a:ext cx="6348413" cy="708870"/>
          </a:xfrm>
        </p:spPr>
        <p:txBody>
          <a:bodyPr>
            <a:normAutofit fontScale="90000"/>
          </a:bodyPr>
          <a:lstStyle/>
          <a:p>
            <a:pPr eaLnBrk="1" hangingPunct="1"/>
            <a:r>
              <a:rPr lang="en-US" altLang="en-US" dirty="0"/>
              <a:t>Enzyme Inhibition/ Inhibitor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1" name="Rectangle 3">
            <a:extLst>
              <a:ext uri="{FF2B5EF4-FFF2-40B4-BE49-F238E27FC236}">
                <a16:creationId xmlns="" xmlns:a16="http://schemas.microsoft.com/office/drawing/2014/main" id="{E11B27AC-3CD2-4D1A-AE47-3207EAC1B08F}"/>
              </a:ext>
            </a:extLst>
          </p:cNvPr>
          <p:cNvSpPr>
            <a:spLocks noGrp="1"/>
          </p:cNvSpPr>
          <p:nvPr>
            <p:ph idx="1"/>
          </p:nvPr>
        </p:nvSpPr>
        <p:spPr/>
        <p:txBody>
          <a:bodyPr/>
          <a:lstStyle/>
          <a:p>
            <a:pPr eaLnBrk="1" hangingPunct="1"/>
            <a:r>
              <a:rPr lang="en-US" altLang="en-US"/>
              <a:t>Binds non covalently </a:t>
            </a:r>
          </a:p>
          <a:p>
            <a:pPr eaLnBrk="1" hangingPunct="1"/>
            <a:r>
              <a:rPr lang="en-US" altLang="en-US"/>
              <a:t>Can be reversed if inhibitor is removed</a:t>
            </a:r>
          </a:p>
          <a:p>
            <a:pPr eaLnBrk="1" hangingPunct="1"/>
            <a:r>
              <a:rPr lang="en-US" altLang="en-US"/>
              <a:t>Classify into</a:t>
            </a:r>
          </a:p>
          <a:p>
            <a:pPr eaLnBrk="1" hangingPunct="1">
              <a:buFontTx/>
              <a:buNone/>
            </a:pPr>
            <a:r>
              <a:rPr lang="en-US" altLang="en-US"/>
              <a:t>1. Competitive</a:t>
            </a:r>
          </a:p>
          <a:p>
            <a:pPr eaLnBrk="1" hangingPunct="1">
              <a:buFontTx/>
              <a:buNone/>
            </a:pPr>
            <a:r>
              <a:rPr lang="en-US" altLang="en-US"/>
              <a:t>2.Non- competitive</a:t>
            </a:r>
          </a:p>
          <a:p>
            <a:pPr eaLnBrk="1" hangingPunct="1">
              <a:buFontTx/>
              <a:buNone/>
            </a:pPr>
            <a:r>
              <a:rPr lang="en-US" altLang="en-US"/>
              <a:t>3.Un competitive</a:t>
            </a:r>
          </a:p>
        </p:txBody>
      </p:sp>
      <p:sp>
        <p:nvSpPr>
          <p:cNvPr id="89090" name="Rectangle 2">
            <a:extLst>
              <a:ext uri="{FF2B5EF4-FFF2-40B4-BE49-F238E27FC236}">
                <a16:creationId xmlns="" xmlns:a16="http://schemas.microsoft.com/office/drawing/2014/main" id="{ADB3C310-BB73-435D-BD87-3776BA4D6807}"/>
              </a:ext>
            </a:extLst>
          </p:cNvPr>
          <p:cNvSpPr>
            <a:spLocks noGrp="1"/>
          </p:cNvSpPr>
          <p:nvPr>
            <p:ph type="title"/>
          </p:nvPr>
        </p:nvSpPr>
        <p:spPr/>
        <p:txBody>
          <a:bodyPr/>
          <a:lstStyle/>
          <a:p>
            <a:pPr eaLnBrk="1" hangingPunct="1"/>
            <a:r>
              <a:rPr lang="en-US" altLang="en-US"/>
              <a:t>Reversible Inhibition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5" name="Rectangle 3">
            <a:extLst>
              <a:ext uri="{FF2B5EF4-FFF2-40B4-BE49-F238E27FC236}">
                <a16:creationId xmlns="" xmlns:a16="http://schemas.microsoft.com/office/drawing/2014/main" id="{9FAC3D4F-9AB1-45CD-8510-8CAFB0576FDA}"/>
              </a:ext>
            </a:extLst>
          </p:cNvPr>
          <p:cNvSpPr>
            <a:spLocks noGrp="1"/>
          </p:cNvSpPr>
          <p:nvPr>
            <p:ph idx="1"/>
          </p:nvPr>
        </p:nvSpPr>
        <p:spPr/>
        <p:txBody>
          <a:bodyPr/>
          <a:lstStyle/>
          <a:p>
            <a:pPr algn="just" eaLnBrk="1" hangingPunct="1"/>
            <a:r>
              <a:rPr lang="en-US" altLang="en-US"/>
              <a:t>structurally similar to that of substrate (Structural analogue)</a:t>
            </a:r>
          </a:p>
          <a:p>
            <a:pPr algn="just" eaLnBrk="1" hangingPunct="1"/>
            <a:r>
              <a:rPr lang="en-US" altLang="en-US"/>
              <a:t>competes with substrate to bind at active site but does not undergo any catalysis</a:t>
            </a:r>
          </a:p>
        </p:txBody>
      </p:sp>
      <p:sp>
        <p:nvSpPr>
          <p:cNvPr id="90114" name="Rectangle 2">
            <a:extLst>
              <a:ext uri="{FF2B5EF4-FFF2-40B4-BE49-F238E27FC236}">
                <a16:creationId xmlns="" xmlns:a16="http://schemas.microsoft.com/office/drawing/2014/main" id="{8126D216-1471-44D6-965E-D801762D6B71}"/>
              </a:ext>
            </a:extLst>
          </p:cNvPr>
          <p:cNvSpPr>
            <a:spLocks noGrp="1"/>
          </p:cNvSpPr>
          <p:nvPr>
            <p:ph type="title"/>
          </p:nvPr>
        </p:nvSpPr>
        <p:spPr/>
        <p:txBody>
          <a:bodyPr/>
          <a:lstStyle/>
          <a:p>
            <a:pPr eaLnBrk="1" hangingPunct="1"/>
            <a:r>
              <a:rPr lang="en-US" altLang="en-US" b="1"/>
              <a:t>Competitive Inhibition</a:t>
            </a:r>
          </a:p>
        </p:txBody>
      </p:sp>
      <p:pic>
        <p:nvPicPr>
          <p:cNvPr id="90116" name="Picture 4">
            <a:extLst>
              <a:ext uri="{FF2B5EF4-FFF2-40B4-BE49-F238E27FC236}">
                <a16:creationId xmlns="" xmlns:a16="http://schemas.microsoft.com/office/drawing/2014/main" id="{3EC4A43D-EB1A-4452-BC4C-F8F69BB8384A}"/>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2057400" y="3886200"/>
            <a:ext cx="4648200" cy="2743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9" name="Picture 5">
            <a:extLst>
              <a:ext uri="{FF2B5EF4-FFF2-40B4-BE49-F238E27FC236}">
                <a16:creationId xmlns="" xmlns:a16="http://schemas.microsoft.com/office/drawing/2014/main" id="{EBECAAC7-506B-4177-ADD2-EBD58F8D9707}"/>
              </a:ext>
            </a:extLst>
          </p:cNvPr>
          <p:cNvPicPr>
            <a:picLocks noGrp="1" noChangeAspect="1" noChangeArrowheads="1"/>
          </p:cNvPicPr>
          <p:nvPr>
            <p:ph idx="1"/>
          </p:nvPr>
        </p:nvPicPr>
        <p:blipFill>
          <a:blip r:embed="rId2">
            <a:extLst>
              <a:ext uri="{28A0092B-C50C-407E-A947-70E740481C1C}">
                <a14:useLocalDpi xmlns="" xmlns:a14="http://schemas.microsoft.com/office/drawing/2010/main" val="0"/>
              </a:ext>
            </a:extLst>
          </a:blip>
          <a:srcRect/>
          <a:stretch>
            <a:fillRect/>
          </a:stretch>
        </p:blipFill>
        <p:spPr>
          <a:xfrm>
            <a:off x="2247900" y="1219200"/>
            <a:ext cx="4646613" cy="4525963"/>
          </a:xfrm>
          <a:noFill/>
        </p:spPr>
      </p:pic>
      <p:sp>
        <p:nvSpPr>
          <p:cNvPr id="91138" name="Rectangle 4">
            <a:extLst>
              <a:ext uri="{FF2B5EF4-FFF2-40B4-BE49-F238E27FC236}">
                <a16:creationId xmlns="" xmlns:a16="http://schemas.microsoft.com/office/drawing/2014/main" id="{425F5E80-F059-48B1-8141-99061D460EB5}"/>
              </a:ext>
            </a:extLst>
          </p:cNvPr>
          <p:cNvSpPr>
            <a:spLocks noGrp="1"/>
          </p:cNvSpPr>
          <p:nvPr>
            <p:ph type="title"/>
          </p:nvPr>
        </p:nvSpPr>
        <p:spPr>
          <a:noFill/>
        </p:spPr>
        <p:txBody>
          <a:bodyPr/>
          <a:lstStyle/>
          <a:p>
            <a:pPr eaLnBrk="1" hangingPunct="1"/>
            <a:r>
              <a:rPr lang="en-US" altLang="en-US" b="1"/>
              <a:t>Competitive Inhibition</a:t>
            </a:r>
          </a:p>
        </p:txBody>
      </p:sp>
      <p:sp>
        <p:nvSpPr>
          <p:cNvPr id="91140" name="Text Box 6">
            <a:extLst>
              <a:ext uri="{FF2B5EF4-FFF2-40B4-BE49-F238E27FC236}">
                <a16:creationId xmlns="" xmlns:a16="http://schemas.microsoft.com/office/drawing/2014/main" id="{E6FE9533-C847-4A82-8C98-358881876E4B}"/>
              </a:ext>
            </a:extLst>
          </p:cNvPr>
          <p:cNvSpPr txBox="1">
            <a:spLocks noChangeArrowheads="1"/>
          </p:cNvSpPr>
          <p:nvPr/>
        </p:nvSpPr>
        <p:spPr bwMode="auto">
          <a:xfrm>
            <a:off x="533400" y="5408613"/>
            <a:ext cx="7658100" cy="1373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82"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82"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82"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V</a:t>
            </a:r>
            <a:r>
              <a:rPr kumimoji="0" lang="en-US" altLang="en-US" sz="2800" b="1" i="0" u="none" strike="noStrike" kern="1200" cap="none" spc="0" normalizeH="0" baseline="-25000" noProof="0">
                <a:ln>
                  <a:noFill/>
                </a:ln>
                <a:solidFill>
                  <a:prstClr val="black"/>
                </a:solidFill>
                <a:effectLst/>
                <a:uLnTx/>
                <a:uFillTx/>
                <a:latin typeface="Helv"/>
                <a:ea typeface="+mn-ea"/>
                <a:cs typeface="Arial" panose="020B0604020202020204" pitchFamily="34" charset="0"/>
              </a:rPr>
              <a:t>max</a:t>
            </a: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 - No change</a:t>
            </a:r>
            <a:endParaRPr kumimoji="0" lang="en-US" altLang="en-US" sz="2800" b="0" i="0" u="none" strike="noStrike" kern="1200" cap="none" spc="0" normalizeH="0" baseline="0" noProof="0">
              <a:ln>
                <a:noFill/>
              </a:ln>
              <a:solidFill>
                <a:prstClr val="black"/>
              </a:solidFill>
              <a:effectLst/>
              <a:uLnTx/>
              <a:uFillTx/>
              <a:latin typeface="GillSans"/>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K</a:t>
            </a:r>
            <a:r>
              <a:rPr kumimoji="0" lang="en-US" altLang="en-US" sz="2800" b="1" i="0" u="none" strike="noStrike" kern="1200" cap="none" spc="0" normalizeH="0" baseline="-25000" noProof="0">
                <a:ln>
                  <a:noFill/>
                </a:ln>
                <a:solidFill>
                  <a:prstClr val="black"/>
                </a:solidFill>
                <a:effectLst/>
                <a:uLnTx/>
                <a:uFillTx/>
                <a:latin typeface="Helv"/>
                <a:ea typeface="+mn-ea"/>
                <a:cs typeface="Arial" panose="020B0604020202020204" pitchFamily="34" charset="0"/>
              </a:rPr>
              <a:t>m</a:t>
            </a: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  INCREASES - </a:t>
            </a:r>
            <a:r>
              <a:rPr kumimoji="0" lang="en-US" altLang="en-US" sz="2800" b="0" i="0" u="none" strike="noStrike" kern="1200" cap="none" spc="0" normalizeH="0" baseline="0" noProof="0">
                <a:ln>
                  <a:noFill/>
                </a:ln>
                <a:solidFill>
                  <a:prstClr val="black"/>
                </a:solidFill>
                <a:effectLst/>
                <a:uLnTx/>
                <a:uFillTx/>
                <a:latin typeface="Helv"/>
                <a:ea typeface="+mn-ea"/>
                <a:cs typeface="Arial" panose="020B0604020202020204" pitchFamily="34" charset="0"/>
              </a:rPr>
              <a:t>indicates a direct interaction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0" i="0" u="none" strike="noStrike" kern="1200" cap="none" spc="0" normalizeH="0" baseline="0" noProof="0">
                <a:ln>
                  <a:noFill/>
                </a:ln>
                <a:solidFill>
                  <a:prstClr val="black"/>
                </a:solidFill>
                <a:effectLst/>
                <a:uLnTx/>
                <a:uFillTx/>
                <a:latin typeface="Helv"/>
                <a:ea typeface="+mn-ea"/>
                <a:cs typeface="Arial" panose="020B0604020202020204" pitchFamily="34" charset="0"/>
              </a:rPr>
              <a:t>of the inhibitor in the active site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a:extLst>
              <a:ext uri="{FF2B5EF4-FFF2-40B4-BE49-F238E27FC236}">
                <a16:creationId xmlns="" xmlns:a16="http://schemas.microsoft.com/office/drawing/2014/main" id="{608EFB6A-98E9-4D36-8F7E-169088F8CC76}"/>
              </a:ext>
            </a:extLst>
          </p:cNvPr>
          <p:cNvSpPr>
            <a:spLocks noGrp="1" noChangeArrowheads="1"/>
          </p:cNvSpPr>
          <p:nvPr>
            <p:ph idx="1"/>
          </p:nvPr>
        </p:nvSpPr>
        <p:spPr/>
        <p:txBody>
          <a:bodyPr rtlCol="0">
            <a:normAutofit/>
          </a:bodyPr>
          <a:lstStyle/>
          <a:p>
            <a:pPr algn="just" eaLnBrk="1" fontAlgn="auto" hangingPunct="1">
              <a:spcAft>
                <a:spcPts val="0"/>
              </a:spcAft>
              <a:buFont typeface="Wingdings 3" charset="2"/>
              <a:buChar char=""/>
              <a:defRPr/>
            </a:pPr>
            <a:r>
              <a:rPr lang="en-US" altLang="en-US" sz="2800">
                <a:solidFill>
                  <a:schemeClr val="tx1">
                    <a:lumMod val="75000"/>
                    <a:lumOff val="25000"/>
                  </a:schemeClr>
                </a:solidFill>
              </a:rPr>
              <a:t>increasing the amount of substrate can overcome the effect of the inhibitor as number of enzyme molecules available for the inhibitor are far less, and restore the normal rate of the enzyme catalyzed reaction (Reversible)</a:t>
            </a:r>
          </a:p>
          <a:p>
            <a:pPr eaLnBrk="1" fontAlgn="auto" hangingPunct="1">
              <a:spcAft>
                <a:spcPts val="0"/>
              </a:spcAft>
              <a:buFont typeface="Wingdings 3" charset="2"/>
              <a:buChar char=""/>
              <a:defRPr/>
            </a:pPr>
            <a:r>
              <a:rPr lang="en-US" altLang="en-US" sz="2800">
                <a:solidFill>
                  <a:schemeClr val="tx1">
                    <a:lumMod val="75000"/>
                    <a:lumOff val="25000"/>
                  </a:schemeClr>
                </a:solidFill>
              </a:rPr>
              <a:t>e.g. succinate dehydrogenase- Malonate competitively inhibits the enzyme because it is structurally similar to the substrate succinate</a:t>
            </a:r>
          </a:p>
        </p:txBody>
      </p:sp>
      <p:sp>
        <p:nvSpPr>
          <p:cNvPr id="92162" name="Rectangle 2">
            <a:extLst>
              <a:ext uri="{FF2B5EF4-FFF2-40B4-BE49-F238E27FC236}">
                <a16:creationId xmlns="" xmlns:a16="http://schemas.microsoft.com/office/drawing/2014/main" id="{87B0D7AD-F17E-4C06-BA42-CEF73E27DCD7}"/>
              </a:ext>
            </a:extLst>
          </p:cNvPr>
          <p:cNvSpPr>
            <a:spLocks noGrp="1"/>
          </p:cNvSpPr>
          <p:nvPr>
            <p:ph type="title"/>
          </p:nvPr>
        </p:nvSpPr>
        <p:spPr/>
        <p:txBody>
          <a:bodyPr/>
          <a:lstStyle/>
          <a:p>
            <a:pPr eaLnBrk="1" hangingPunct="1"/>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AutoShape 5" descr="ANd9GcRjazLL5b4Qu3pwzVe5cd2gNCrwojpJ-Fpeyb1ziC026vvE26hy">
            <a:extLst>
              <a:ext uri="{FF2B5EF4-FFF2-40B4-BE49-F238E27FC236}">
                <a16:creationId xmlns="" xmlns:a16="http://schemas.microsoft.com/office/drawing/2014/main" id="{28DBB358-4BBC-4C96-BB1C-7AFD5114F8C5}"/>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82"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82"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82"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IN"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3187" name="Picture 9" descr="ANd9GcQqHxKwhpgdPQ9TgixKs03uim2QxSOqVHU0l4IHggBTgUxHKYh5DA">
            <a:extLst>
              <a:ext uri="{FF2B5EF4-FFF2-40B4-BE49-F238E27FC236}">
                <a16:creationId xmlns="" xmlns:a16="http://schemas.microsoft.com/office/drawing/2014/main" id="{4340664A-AFEE-4E6D-8E64-AC84482775EF}"/>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990600" y="914400"/>
            <a:ext cx="7315200" cy="5478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 xmlns:a16="http://schemas.microsoft.com/office/drawing/2014/main" id="{626EA289-E045-499A-A68F-224FA4369C90}"/>
              </a:ext>
            </a:extLst>
          </p:cNvPr>
          <p:cNvSpPr>
            <a:spLocks noGrp="1" noChangeArrowheads="1"/>
          </p:cNvSpPr>
          <p:nvPr>
            <p:ph idx="1"/>
          </p:nvPr>
        </p:nvSpPr>
        <p:spPr/>
        <p:txBody>
          <a:bodyPr rtlCol="0">
            <a:normAutofit lnSpcReduction="10000"/>
          </a:bodyPr>
          <a:lstStyle/>
          <a:p>
            <a:pPr algn="just" eaLnBrk="1" fontAlgn="auto" hangingPunct="1">
              <a:lnSpc>
                <a:spcPct val="90000"/>
              </a:lnSpc>
              <a:spcAft>
                <a:spcPts val="0"/>
              </a:spcAft>
              <a:buFont typeface="Wingdings 3" charset="2"/>
              <a:buChar char=""/>
              <a:defRPr/>
            </a:pPr>
            <a:r>
              <a:rPr lang="en-US" altLang="en-US" sz="2800">
                <a:solidFill>
                  <a:schemeClr val="tx1">
                    <a:lumMod val="75000"/>
                    <a:lumOff val="25000"/>
                  </a:schemeClr>
                </a:solidFill>
              </a:rPr>
              <a:t>in clinical situations, the competitive inhibitors are called as </a:t>
            </a:r>
            <a:r>
              <a:rPr lang="en-US" altLang="en-US" sz="2800" b="1" i="1">
                <a:solidFill>
                  <a:schemeClr val="tx1">
                    <a:lumMod val="75000"/>
                    <a:lumOff val="25000"/>
                  </a:schemeClr>
                </a:solidFill>
              </a:rPr>
              <a:t>antagonists</a:t>
            </a:r>
            <a:r>
              <a:rPr lang="en-US" altLang="en-US" sz="2800" i="1">
                <a:solidFill>
                  <a:schemeClr val="tx1">
                    <a:lumMod val="75000"/>
                    <a:lumOff val="25000"/>
                  </a:schemeClr>
                </a:solidFill>
              </a:rPr>
              <a:t> </a:t>
            </a:r>
            <a:r>
              <a:rPr lang="en-US" altLang="en-US" sz="2800">
                <a:solidFill>
                  <a:schemeClr val="tx1">
                    <a:lumMod val="75000"/>
                    <a:lumOff val="25000"/>
                  </a:schemeClr>
                </a:solidFill>
              </a:rPr>
              <a:t>or </a:t>
            </a:r>
            <a:r>
              <a:rPr lang="en-US" altLang="en-US" sz="2800" b="1" i="1">
                <a:solidFill>
                  <a:schemeClr val="tx1">
                    <a:lumMod val="75000"/>
                    <a:lumOff val="25000"/>
                  </a:schemeClr>
                </a:solidFill>
              </a:rPr>
              <a:t>anti metabolites</a:t>
            </a:r>
            <a:r>
              <a:rPr lang="en-US" altLang="en-US" sz="2800" i="1">
                <a:solidFill>
                  <a:schemeClr val="tx1">
                    <a:lumMod val="75000"/>
                    <a:lumOff val="25000"/>
                  </a:schemeClr>
                </a:solidFill>
              </a:rPr>
              <a:t> </a:t>
            </a:r>
            <a:r>
              <a:rPr lang="en-US" altLang="en-US" sz="2800">
                <a:solidFill>
                  <a:schemeClr val="tx1">
                    <a:lumMod val="75000"/>
                    <a:lumOff val="25000"/>
                  </a:schemeClr>
                </a:solidFill>
              </a:rPr>
              <a:t>of the substrate with which they compete</a:t>
            </a:r>
          </a:p>
          <a:p>
            <a:pPr eaLnBrk="1" fontAlgn="auto" hangingPunct="1">
              <a:lnSpc>
                <a:spcPct val="90000"/>
              </a:lnSpc>
              <a:spcAft>
                <a:spcPts val="0"/>
              </a:spcAft>
              <a:buFont typeface="Wingdings 3" charset="2"/>
              <a:buChar char=""/>
              <a:defRPr/>
            </a:pPr>
            <a:r>
              <a:rPr lang="en-US" altLang="en-US" sz="2800">
                <a:solidFill>
                  <a:schemeClr val="tx1">
                    <a:lumMod val="75000"/>
                    <a:lumOff val="25000"/>
                  </a:schemeClr>
                </a:solidFill>
              </a:rPr>
              <a:t>Competitive inhibitors are useful chemotherapeutic agents</a:t>
            </a:r>
          </a:p>
          <a:p>
            <a:pPr eaLnBrk="1" fontAlgn="auto" hangingPunct="1">
              <a:lnSpc>
                <a:spcPct val="90000"/>
              </a:lnSpc>
              <a:spcAft>
                <a:spcPts val="0"/>
              </a:spcAft>
              <a:buFontTx/>
              <a:buNone/>
              <a:defRPr/>
            </a:pPr>
            <a:r>
              <a:rPr lang="en-US" altLang="en-US" sz="2800">
                <a:solidFill>
                  <a:schemeClr val="tx1">
                    <a:lumMod val="75000"/>
                    <a:lumOff val="25000"/>
                  </a:schemeClr>
                </a:solidFill>
              </a:rPr>
              <a:t>used as</a:t>
            </a:r>
          </a:p>
          <a:p>
            <a:pPr eaLnBrk="1" fontAlgn="auto" hangingPunct="1">
              <a:lnSpc>
                <a:spcPct val="90000"/>
              </a:lnSpc>
              <a:spcAft>
                <a:spcPts val="0"/>
              </a:spcAft>
              <a:buFontTx/>
              <a:buNone/>
              <a:defRPr/>
            </a:pPr>
            <a:r>
              <a:rPr lang="en-US" altLang="en-US" sz="2800">
                <a:solidFill>
                  <a:schemeClr val="tx1">
                    <a:lumMod val="75000"/>
                    <a:lumOff val="25000"/>
                  </a:schemeClr>
                </a:solidFill>
              </a:rPr>
              <a:t>1. Antibiotics</a:t>
            </a:r>
          </a:p>
          <a:p>
            <a:pPr eaLnBrk="1" fontAlgn="auto" hangingPunct="1">
              <a:lnSpc>
                <a:spcPct val="90000"/>
              </a:lnSpc>
              <a:spcAft>
                <a:spcPts val="0"/>
              </a:spcAft>
              <a:buFontTx/>
              <a:buNone/>
              <a:defRPr/>
            </a:pPr>
            <a:r>
              <a:rPr lang="en-US" altLang="en-US" sz="2800">
                <a:solidFill>
                  <a:schemeClr val="tx1">
                    <a:lumMod val="75000"/>
                    <a:lumOff val="25000"/>
                  </a:schemeClr>
                </a:solidFill>
              </a:rPr>
              <a:t>2. Anti-cancer drugs</a:t>
            </a:r>
          </a:p>
          <a:p>
            <a:pPr eaLnBrk="1" fontAlgn="auto" hangingPunct="1">
              <a:lnSpc>
                <a:spcPct val="90000"/>
              </a:lnSpc>
              <a:spcAft>
                <a:spcPts val="0"/>
              </a:spcAft>
              <a:buFontTx/>
              <a:buNone/>
              <a:defRPr/>
            </a:pPr>
            <a:r>
              <a:rPr lang="en-US" altLang="en-US" sz="2800">
                <a:solidFill>
                  <a:schemeClr val="tx1">
                    <a:lumMod val="75000"/>
                    <a:lumOff val="25000"/>
                  </a:schemeClr>
                </a:solidFill>
              </a:rPr>
              <a:t>3. In the treatment of metabolic diseases like gout, atherosclerosis and hypertension</a:t>
            </a:r>
          </a:p>
        </p:txBody>
      </p:sp>
      <p:sp>
        <p:nvSpPr>
          <p:cNvPr id="94210" name="Rectangle 2">
            <a:extLst>
              <a:ext uri="{FF2B5EF4-FFF2-40B4-BE49-F238E27FC236}">
                <a16:creationId xmlns="" xmlns:a16="http://schemas.microsoft.com/office/drawing/2014/main" id="{D667EC57-FA9A-469A-A6BE-744F8D72990D}"/>
              </a:ext>
            </a:extLst>
          </p:cNvPr>
          <p:cNvSpPr>
            <a:spLocks noGrp="1"/>
          </p:cNvSpPr>
          <p:nvPr>
            <p:ph type="title"/>
          </p:nvPr>
        </p:nvSpPr>
        <p:spPr/>
        <p:txBody>
          <a:bodyPr>
            <a:normAutofit fontScale="90000"/>
          </a:bodyPr>
          <a:lstStyle/>
          <a:p>
            <a:pPr eaLnBrk="1" hangingPunct="1"/>
            <a:r>
              <a:rPr lang="en-US" altLang="en-US" sz="4000" b="1"/>
              <a:t>Competitive Inhibitors as Chemotherapeutic Agents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15" name="Group 75">
            <a:extLst>
              <a:ext uri="{FF2B5EF4-FFF2-40B4-BE49-F238E27FC236}">
                <a16:creationId xmlns="" xmlns:a16="http://schemas.microsoft.com/office/drawing/2014/main" id="{3FF5D608-BCB7-4979-B668-E32A5E83CB3D}"/>
              </a:ext>
            </a:extLst>
          </p:cNvPr>
          <p:cNvGraphicFramePr>
            <a:graphicFrameLocks noGrp="1"/>
          </p:cNvGraphicFramePr>
          <p:nvPr>
            <p:ph type="tbl" idx="1"/>
          </p:nvPr>
        </p:nvGraphicFramePr>
        <p:xfrm>
          <a:off x="76200" y="1055688"/>
          <a:ext cx="9067800" cy="5127817"/>
        </p:xfrm>
        <a:graphic>
          <a:graphicData uri="http://schemas.openxmlformats.org/drawingml/2006/table">
            <a:tbl>
              <a:tblPr/>
              <a:tblGrid>
                <a:gridCol w="2362200">
                  <a:extLst>
                    <a:ext uri="{9D8B030D-6E8A-4147-A177-3AD203B41FA5}">
                      <a16:colId xmlns="" xmlns:a16="http://schemas.microsoft.com/office/drawing/2014/main" val="20000"/>
                    </a:ext>
                  </a:extLst>
                </a:gridCol>
                <a:gridCol w="2209800">
                  <a:extLst>
                    <a:ext uri="{9D8B030D-6E8A-4147-A177-3AD203B41FA5}">
                      <a16:colId xmlns="" xmlns:a16="http://schemas.microsoft.com/office/drawing/2014/main" val="20001"/>
                    </a:ext>
                  </a:extLst>
                </a:gridCol>
                <a:gridCol w="1905000">
                  <a:extLst>
                    <a:ext uri="{9D8B030D-6E8A-4147-A177-3AD203B41FA5}">
                      <a16:colId xmlns="" xmlns:a16="http://schemas.microsoft.com/office/drawing/2014/main" val="20002"/>
                    </a:ext>
                  </a:extLst>
                </a:gridCol>
                <a:gridCol w="2590800">
                  <a:extLst>
                    <a:ext uri="{9D8B030D-6E8A-4147-A177-3AD203B41FA5}">
                      <a16:colId xmlns="" xmlns:a16="http://schemas.microsoft.com/office/drawing/2014/main" val="20003"/>
                    </a:ext>
                  </a:extLst>
                </a:gridCol>
              </a:tblGrid>
              <a:tr h="64743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pitchFamily="34" charset="0"/>
                        </a:rPr>
                        <a:t>Enzyme</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Inhibitor</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Substrate</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significance</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0"/>
                  </a:ext>
                </a:extLst>
              </a:tr>
              <a:tr h="8228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Dihydropteroate synthase</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Sulfonamides</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PABA</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Antibiotic</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1"/>
                  </a:ext>
                </a:extLst>
              </a:tr>
              <a:tr h="8228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Dihydrofolate reductase</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methotrexate</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pitchFamily="34" charset="0"/>
                        </a:rPr>
                        <a:t>folic acid</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Anticancer</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2"/>
                  </a:ext>
                </a:extLst>
              </a:tr>
              <a:tr h="118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Xanthine oxidase</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Allopurinol</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dirty="0">
                          <a:ln>
                            <a:noFill/>
                          </a:ln>
                          <a:solidFill>
                            <a:schemeClr val="tx1"/>
                          </a:solidFill>
                          <a:effectLst/>
                          <a:latin typeface="Arial" pitchFamily="34" charset="0"/>
                        </a:rPr>
                        <a:t>Hypoxanthine</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To reduce production of Uric Acid in Gout</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3"/>
                  </a:ext>
                </a:extLst>
              </a:tr>
              <a:tr h="8228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HMG-CoA reductase</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Lovastatin</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HMG-CoA</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atherosclerosis</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4"/>
                  </a:ext>
                </a:extLst>
              </a:tr>
              <a:tr h="8228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Vit K epoxide reductase</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Dicumarol</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Vit K</a:t>
                      </a:r>
                    </a:p>
                  </a:txBody>
                  <a:tcPr marT="45702" marB="4570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pitchFamily="34" charset="0"/>
                        </a:rPr>
                        <a:t>anticoagulant</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5"/>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4">
            <a:extLst>
              <a:ext uri="{FF2B5EF4-FFF2-40B4-BE49-F238E27FC236}">
                <a16:creationId xmlns="" xmlns:a16="http://schemas.microsoft.com/office/drawing/2014/main" id="{E66EAF6C-0180-4A97-919B-DA36ACADAAFF}"/>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2057400" y="3163888"/>
            <a:ext cx="4724400" cy="3603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6260" name="Rectangle 3">
            <a:extLst>
              <a:ext uri="{FF2B5EF4-FFF2-40B4-BE49-F238E27FC236}">
                <a16:creationId xmlns="" xmlns:a16="http://schemas.microsoft.com/office/drawing/2014/main" id="{B6C85FF1-5678-4294-A1E0-20636C2735DE}"/>
              </a:ext>
            </a:extLst>
          </p:cNvPr>
          <p:cNvSpPr>
            <a:spLocks noGrp="1"/>
          </p:cNvSpPr>
          <p:nvPr>
            <p:ph idx="1"/>
          </p:nvPr>
        </p:nvSpPr>
        <p:spPr>
          <a:xfrm>
            <a:off x="457200" y="1066800"/>
            <a:ext cx="8229600" cy="4525963"/>
          </a:xfrm>
        </p:spPr>
        <p:txBody>
          <a:bodyPr/>
          <a:lstStyle/>
          <a:p>
            <a:pPr eaLnBrk="1" hangingPunct="1"/>
            <a:r>
              <a:rPr lang="en-US" altLang="en-US" sz="2400"/>
              <a:t>No competition occurs between substrate and inhibitor to bind at active site of enzyme</a:t>
            </a:r>
          </a:p>
          <a:p>
            <a:pPr eaLnBrk="1" hangingPunct="1"/>
            <a:r>
              <a:rPr lang="en-US" altLang="en-US" sz="2400"/>
              <a:t>Not structurally related to substrate</a:t>
            </a:r>
          </a:p>
          <a:p>
            <a:pPr eaLnBrk="1" hangingPunct="1"/>
            <a:r>
              <a:rPr lang="en-US" altLang="en-US" sz="2400"/>
              <a:t>Inhibitor binds to some other site</a:t>
            </a:r>
          </a:p>
          <a:p>
            <a:pPr eaLnBrk="1" hangingPunct="1"/>
            <a:r>
              <a:rPr lang="en-US" altLang="en-US" sz="2400"/>
              <a:t>Inhibition cannot be overcome by raising [S]</a:t>
            </a:r>
          </a:p>
        </p:txBody>
      </p:sp>
      <p:sp>
        <p:nvSpPr>
          <p:cNvPr id="96259" name="Rectangle 2">
            <a:extLst>
              <a:ext uri="{FF2B5EF4-FFF2-40B4-BE49-F238E27FC236}">
                <a16:creationId xmlns="" xmlns:a16="http://schemas.microsoft.com/office/drawing/2014/main" id="{CED9A2DB-5C88-412C-8C71-32DFF4C977C9}"/>
              </a:ext>
            </a:extLst>
          </p:cNvPr>
          <p:cNvSpPr>
            <a:spLocks noGrp="1"/>
          </p:cNvSpPr>
          <p:nvPr>
            <p:ph type="title"/>
          </p:nvPr>
        </p:nvSpPr>
        <p:spPr>
          <a:xfrm>
            <a:off x="457200" y="76200"/>
            <a:ext cx="8229600" cy="1143000"/>
          </a:xfrm>
        </p:spPr>
        <p:txBody>
          <a:bodyPr/>
          <a:lstStyle/>
          <a:p>
            <a:pPr eaLnBrk="1" hangingPunct="1"/>
            <a:r>
              <a:rPr lang="en-US" altLang="en-US" b="1"/>
              <a:t>Non-Competitive Inhibition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a:extLst>
              <a:ext uri="{FF2B5EF4-FFF2-40B4-BE49-F238E27FC236}">
                <a16:creationId xmlns="" xmlns:a16="http://schemas.microsoft.com/office/drawing/2014/main" id="{4024EFC0-7B84-47E0-9966-6D783879B9CB}"/>
              </a:ext>
            </a:extLst>
          </p:cNvPr>
          <p:cNvSpPr>
            <a:spLocks noGrp="1"/>
          </p:cNvSpPr>
          <p:nvPr>
            <p:ph idx="1"/>
          </p:nvPr>
        </p:nvSpPr>
        <p:spPr/>
        <p:txBody>
          <a:bodyPr/>
          <a:lstStyle/>
          <a:p>
            <a:pPr eaLnBrk="1" hangingPunct="1"/>
            <a:r>
              <a:rPr lang="en-US" altLang="en-US"/>
              <a:t>Pure Non competitive- no effect of Inhibitor on substrate binding</a:t>
            </a:r>
          </a:p>
          <a:p>
            <a:pPr eaLnBrk="1" hangingPunct="1"/>
            <a:r>
              <a:rPr lang="en-US" altLang="en-US"/>
              <a:t>Mixed – influence binding of substrate because of conformational changes </a:t>
            </a:r>
          </a:p>
        </p:txBody>
      </p:sp>
      <p:sp>
        <p:nvSpPr>
          <p:cNvPr id="97282" name="Rectangle 2">
            <a:extLst>
              <a:ext uri="{FF2B5EF4-FFF2-40B4-BE49-F238E27FC236}">
                <a16:creationId xmlns="" xmlns:a16="http://schemas.microsoft.com/office/drawing/2014/main" id="{EB0B52F4-E10F-49F5-99D9-B621709D9F08}"/>
              </a:ext>
            </a:extLst>
          </p:cNvPr>
          <p:cNvSpPr>
            <a:spLocks noGrp="1"/>
          </p:cNvSpPr>
          <p:nvPr>
            <p:ph type="title"/>
          </p:nvPr>
        </p:nvSpPr>
        <p:spPr/>
        <p:txBody>
          <a:bodyPr>
            <a:normAutofit fontScale="90000"/>
          </a:bodyPr>
          <a:lstStyle/>
          <a:p>
            <a:pPr eaLnBrk="1" hangingPunct="1"/>
            <a:r>
              <a:rPr lang="en-US" altLang="en-US" sz="4000" b="1"/>
              <a:t>Types of Noncompetitive Inhibition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 xmlns:a16="http://schemas.microsoft.com/office/drawing/2014/main" id="{BA53F1F2-CCD1-472B-B19E-C989F624A536}"/>
              </a:ext>
            </a:extLst>
          </p:cNvPr>
          <p:cNvSpPr>
            <a:spLocks noGrp="1"/>
          </p:cNvSpPr>
          <p:nvPr>
            <p:ph type="title"/>
          </p:nvPr>
        </p:nvSpPr>
        <p:spPr/>
        <p:txBody>
          <a:bodyPr/>
          <a:lstStyle/>
          <a:p>
            <a:pPr eaLnBrk="1" hangingPunct="1"/>
            <a:r>
              <a:rPr lang="en-US" altLang="en-US"/>
              <a:t>Pure Non competitive</a:t>
            </a:r>
          </a:p>
        </p:txBody>
      </p:sp>
      <p:pic>
        <p:nvPicPr>
          <p:cNvPr id="98307" name="Picture 4">
            <a:extLst>
              <a:ext uri="{FF2B5EF4-FFF2-40B4-BE49-F238E27FC236}">
                <a16:creationId xmlns="" xmlns:a16="http://schemas.microsoft.com/office/drawing/2014/main" id="{7B491659-8368-479C-B5CE-755C9CC56FF2}"/>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676400" y="1143000"/>
            <a:ext cx="4648200" cy="4000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8308" name="Text Box 5">
            <a:extLst>
              <a:ext uri="{FF2B5EF4-FFF2-40B4-BE49-F238E27FC236}">
                <a16:creationId xmlns="" xmlns:a16="http://schemas.microsoft.com/office/drawing/2014/main" id="{E9FAF396-2870-443D-9A6F-B9DECA324B81}"/>
              </a:ext>
            </a:extLst>
          </p:cNvPr>
          <p:cNvSpPr txBox="1">
            <a:spLocks noChangeArrowheads="1"/>
          </p:cNvSpPr>
          <p:nvPr/>
        </p:nvSpPr>
        <p:spPr bwMode="auto">
          <a:xfrm>
            <a:off x="228600" y="5332413"/>
            <a:ext cx="8740775" cy="1373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82"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82"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82"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V</a:t>
            </a:r>
            <a:r>
              <a:rPr kumimoji="0" lang="en-US" altLang="en-US" sz="2800" b="1" i="0" u="none" strike="noStrike" kern="1200" cap="none" spc="0" normalizeH="0" baseline="-25000" noProof="0">
                <a:ln>
                  <a:noFill/>
                </a:ln>
                <a:solidFill>
                  <a:prstClr val="black"/>
                </a:solidFill>
                <a:effectLst/>
                <a:uLnTx/>
                <a:uFillTx/>
                <a:latin typeface="Helv"/>
                <a:ea typeface="+mn-ea"/>
                <a:cs typeface="Arial" panose="020B0604020202020204" pitchFamily="34" charset="0"/>
              </a:rPr>
              <a:t>max</a:t>
            </a: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 DECREASES - </a:t>
            </a:r>
            <a:r>
              <a:rPr kumimoji="0" lang="en-US" altLang="en-US" sz="2800" b="0" i="0" u="none" strike="noStrike" kern="1200" cap="none" spc="0" normalizeH="0" baseline="0" noProof="0">
                <a:ln>
                  <a:noFill/>
                </a:ln>
                <a:solidFill>
                  <a:prstClr val="black"/>
                </a:solidFill>
                <a:effectLst/>
                <a:uLnTx/>
                <a:uFillTx/>
                <a:latin typeface="Helv"/>
                <a:ea typeface="+mn-ea"/>
                <a:cs typeface="Arial" panose="020B0604020202020204" pitchFamily="34" charset="0"/>
              </a:rPr>
              <a:t>inhibitor affects rate of reaction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0" i="0" u="none" strike="noStrike" kern="1200" cap="none" spc="0" normalizeH="0" baseline="0" noProof="0">
                <a:ln>
                  <a:noFill/>
                </a:ln>
                <a:solidFill>
                  <a:prstClr val="black"/>
                </a:solidFill>
                <a:effectLst/>
                <a:uLnTx/>
                <a:uFillTx/>
                <a:latin typeface="Helv"/>
                <a:ea typeface="+mn-ea"/>
                <a:cs typeface="Arial" panose="020B0604020202020204" pitchFamily="34" charset="0"/>
              </a:rPr>
              <a:t>by binding to site other than substrate active-site</a:t>
            </a:r>
            <a:endParaRPr kumimoji="0" lang="en-US" altLang="en-US" sz="2800" b="0" i="0" u="none" strike="noStrike" kern="1200" cap="none" spc="0" normalizeH="0" baseline="0" noProof="0">
              <a:ln>
                <a:noFill/>
              </a:ln>
              <a:solidFill>
                <a:prstClr val="black"/>
              </a:solidFill>
              <a:effectLst/>
              <a:uLnTx/>
              <a:uFillTx/>
              <a:latin typeface="GillSans"/>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K</a:t>
            </a:r>
            <a:r>
              <a:rPr kumimoji="0" lang="en-US" altLang="en-US" sz="2800" b="1" i="0" u="none" strike="noStrike" kern="1200" cap="none" spc="0" normalizeH="0" baseline="-25000" noProof="0">
                <a:ln>
                  <a:noFill/>
                </a:ln>
                <a:solidFill>
                  <a:prstClr val="black"/>
                </a:solidFill>
                <a:effectLst/>
                <a:uLnTx/>
                <a:uFillTx/>
                <a:latin typeface="Helv"/>
                <a:ea typeface="+mn-ea"/>
                <a:cs typeface="Arial" panose="020B0604020202020204" pitchFamily="34" charset="0"/>
              </a:rPr>
              <a:t>m</a:t>
            </a:r>
            <a:r>
              <a:rPr kumimoji="0" lang="en-US" altLang="en-US" sz="2800" b="1" i="0" u="none" strike="noStrike" kern="1200" cap="none" spc="0" normalizeH="0" baseline="0" noProof="0">
                <a:ln>
                  <a:noFill/>
                </a:ln>
                <a:solidFill>
                  <a:prstClr val="black"/>
                </a:solidFill>
                <a:effectLst/>
                <a:uLnTx/>
                <a:uFillTx/>
                <a:latin typeface="Helv"/>
                <a:ea typeface="+mn-ea"/>
                <a:cs typeface="Arial" panose="020B0604020202020204" pitchFamily="34" charset="0"/>
              </a:rPr>
              <a:t> - No change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645F01A1-9203-43A5-9CC4-F134E629ABBD}"/>
              </a:ext>
            </a:extLst>
          </p:cNvPr>
          <p:cNvPicPr>
            <a:picLocks noChangeAspect="1"/>
          </p:cNvPicPr>
          <p:nvPr/>
        </p:nvPicPr>
        <p:blipFill>
          <a:blip r:embed="rId2"/>
          <a:stretch>
            <a:fillRect/>
          </a:stretch>
        </p:blipFill>
        <p:spPr>
          <a:xfrm>
            <a:off x="618381" y="733662"/>
            <a:ext cx="6537428" cy="3804783"/>
          </a:xfrm>
          <a:prstGeom prst="rect">
            <a:avLst/>
          </a:prstGeom>
        </p:spPr>
      </p:pic>
    </p:spTree>
    <p:extLst>
      <p:ext uri="{BB962C8B-B14F-4D97-AF65-F5344CB8AC3E}">
        <p14:creationId xmlns="" xmlns:p14="http://schemas.microsoft.com/office/powerpoint/2010/main" val="1179948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5" name="Rectangle 3">
            <a:extLst>
              <a:ext uri="{FF2B5EF4-FFF2-40B4-BE49-F238E27FC236}">
                <a16:creationId xmlns="" xmlns:a16="http://schemas.microsoft.com/office/drawing/2014/main" id="{8AD012F6-4315-49BE-9931-47D7901A82E5}"/>
              </a:ext>
            </a:extLst>
          </p:cNvPr>
          <p:cNvSpPr>
            <a:spLocks noGrp="1"/>
          </p:cNvSpPr>
          <p:nvPr>
            <p:ph idx="1"/>
          </p:nvPr>
        </p:nvSpPr>
        <p:spPr>
          <a:xfrm>
            <a:off x="609599" y="914400"/>
            <a:ext cx="6348413" cy="3881437"/>
          </a:xfrm>
        </p:spPr>
        <p:txBody>
          <a:bodyPr/>
          <a:lstStyle/>
          <a:p>
            <a:pPr eaLnBrk="1" hangingPunct="1"/>
            <a:r>
              <a:rPr lang="en-US" altLang="zh-CN" sz="2400" dirty="0">
                <a:latin typeface="Albertus Extra Bold" pitchFamily="34"/>
                <a:cs typeface="华文新魏" panose="02010800040101010101" pitchFamily="2" charset="-122"/>
              </a:rPr>
              <a:t>binds at a site distinct from the substrate binding site</a:t>
            </a:r>
          </a:p>
          <a:p>
            <a:pPr eaLnBrk="1" hangingPunct="1"/>
            <a:r>
              <a:rPr lang="en-US" altLang="zh-CN" sz="2400" dirty="0">
                <a:latin typeface="Albertus Extra Bold" pitchFamily="34"/>
                <a:cs typeface="华文新魏" panose="02010800040101010101" pitchFamily="2" charset="-122"/>
              </a:rPr>
              <a:t>inhibitor binds only to the ES complex</a:t>
            </a:r>
            <a:endParaRPr lang="en-US" altLang="en-US" sz="2400" dirty="0">
              <a:latin typeface="Albertus Extra Bold" pitchFamily="34"/>
              <a:ea typeface="华文新魏" panose="02010800040101010101" pitchFamily="2" charset="-122"/>
              <a:cs typeface="华文新魏" panose="02010800040101010101" pitchFamily="2" charset="-122"/>
            </a:endParaRPr>
          </a:p>
        </p:txBody>
      </p:sp>
      <p:sp>
        <p:nvSpPr>
          <p:cNvPr id="100354" name="Rectangle 2">
            <a:extLst>
              <a:ext uri="{FF2B5EF4-FFF2-40B4-BE49-F238E27FC236}">
                <a16:creationId xmlns="" xmlns:a16="http://schemas.microsoft.com/office/drawing/2014/main" id="{A6C7C77C-47DB-4C95-937E-D1B18E587910}"/>
              </a:ext>
            </a:extLst>
          </p:cNvPr>
          <p:cNvSpPr>
            <a:spLocks noGrp="1"/>
          </p:cNvSpPr>
          <p:nvPr>
            <p:ph type="title"/>
          </p:nvPr>
        </p:nvSpPr>
        <p:spPr>
          <a:xfrm>
            <a:off x="609599" y="215899"/>
            <a:ext cx="6348413" cy="698501"/>
          </a:xfrm>
        </p:spPr>
        <p:txBody>
          <a:bodyPr>
            <a:normAutofit fontScale="90000"/>
          </a:bodyPr>
          <a:lstStyle/>
          <a:p>
            <a:pPr eaLnBrk="1" hangingPunct="1"/>
            <a:r>
              <a:rPr lang="en-US" altLang="en-US" b="1" dirty="0"/>
              <a:t>Uncompetitive Inhibition</a:t>
            </a:r>
          </a:p>
        </p:txBody>
      </p:sp>
      <p:pic>
        <p:nvPicPr>
          <p:cNvPr id="100356" name="Picture 4">
            <a:extLst>
              <a:ext uri="{FF2B5EF4-FFF2-40B4-BE49-F238E27FC236}">
                <a16:creationId xmlns="" xmlns:a16="http://schemas.microsoft.com/office/drawing/2014/main" id="{6A55C514-325B-491D-9099-94D1F4B24CC3}"/>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2174147" y="2239978"/>
            <a:ext cx="6173040" cy="3429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0357" name="Rectangle 5">
            <a:extLst>
              <a:ext uri="{FF2B5EF4-FFF2-40B4-BE49-F238E27FC236}">
                <a16:creationId xmlns="" xmlns:a16="http://schemas.microsoft.com/office/drawing/2014/main" id="{C8881664-2FFE-4575-816B-D5DD664280FF}"/>
              </a:ext>
            </a:extLst>
          </p:cNvPr>
          <p:cNvSpPr>
            <a:spLocks noChangeArrowheads="1"/>
          </p:cNvSpPr>
          <p:nvPr/>
        </p:nvSpPr>
        <p:spPr bwMode="auto">
          <a:xfrm>
            <a:off x="236290" y="2677205"/>
            <a:ext cx="3287086" cy="3477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82"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82"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82"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zh-CN" sz="2200" b="1" i="0" u="none" strike="noStrike" kern="1200" cap="none" spc="0" normalizeH="0" baseline="0" noProof="0" dirty="0">
                <a:ln>
                  <a:noFill/>
                </a:ln>
                <a:solidFill>
                  <a:srgbClr val="0000FF"/>
                </a:solidFill>
                <a:effectLst/>
                <a:uLnTx/>
                <a:uFillTx/>
                <a:latin typeface="Albertus Extra Bold" pitchFamily="34"/>
                <a:ea typeface="华文新魏" panose="02010800040101010101" pitchFamily="2" charset="-122"/>
                <a:cs typeface="Arial" panose="020B0604020202020204" pitchFamily="34" charset="0"/>
              </a:rPr>
              <a:t>Uncompetitive inhibitors are present only for enzymes catalyzing reactions of </a:t>
            </a:r>
            <a:r>
              <a:rPr kumimoji="0" lang="en-US" altLang="zh-CN" sz="2200" b="1" i="0" u="none" strike="noStrike" kern="1200" cap="none" spc="0" normalizeH="0" baseline="0" noProof="0" dirty="0">
                <a:ln>
                  <a:noFill/>
                </a:ln>
                <a:solidFill>
                  <a:srgbClr val="FF0066"/>
                </a:solidFill>
                <a:effectLst/>
                <a:uLnTx/>
                <a:uFillTx/>
                <a:latin typeface="Albertus Extra Bold" pitchFamily="34"/>
                <a:ea typeface="华文新魏" panose="02010800040101010101" pitchFamily="2" charset="-122"/>
                <a:cs typeface="Arial" panose="020B0604020202020204" pitchFamily="34" charset="0"/>
              </a:rPr>
              <a:t>two or more substrates </a:t>
            </a:r>
            <a:r>
              <a:rPr kumimoji="0" lang="en-US" altLang="zh-CN" sz="2200" b="1" i="0" u="none" strike="noStrike" kern="1200" cap="none" spc="0" normalizeH="0" baseline="0" noProof="0" dirty="0">
                <a:ln>
                  <a:noFill/>
                </a:ln>
                <a:solidFill>
                  <a:srgbClr val="0000FF"/>
                </a:solidFill>
                <a:effectLst/>
                <a:uLnTx/>
                <a:uFillTx/>
                <a:latin typeface="Albertus Extra Bold" pitchFamily="34"/>
                <a:ea typeface="华文新魏" panose="02010800040101010101" pitchFamily="2" charset="-122"/>
                <a:cs typeface="Arial" panose="020B0604020202020204" pitchFamily="34" charset="0"/>
              </a:rPr>
              <a:t>(with ordered substrate binding): analogs of S</a:t>
            </a:r>
            <a:r>
              <a:rPr kumimoji="0" lang="en-US" altLang="zh-CN" sz="2200" b="1" i="0" u="none" strike="noStrike" kern="1200" cap="none" spc="0" normalizeH="0" baseline="-25000" noProof="0" dirty="0">
                <a:ln>
                  <a:noFill/>
                </a:ln>
                <a:solidFill>
                  <a:srgbClr val="0000FF"/>
                </a:solidFill>
                <a:effectLst/>
                <a:uLnTx/>
                <a:uFillTx/>
                <a:latin typeface="Albertus Extra Bold" pitchFamily="34"/>
                <a:ea typeface="华文新魏" panose="02010800040101010101" pitchFamily="2" charset="-122"/>
                <a:cs typeface="Arial" panose="020B0604020202020204" pitchFamily="34" charset="0"/>
              </a:rPr>
              <a:t>2</a:t>
            </a:r>
            <a:r>
              <a:rPr kumimoji="0" lang="en-US" altLang="zh-CN" sz="2200" b="1" i="0" u="none" strike="noStrike" kern="1200" cap="none" spc="0" normalizeH="0" baseline="0" noProof="0" dirty="0">
                <a:ln>
                  <a:noFill/>
                </a:ln>
                <a:solidFill>
                  <a:srgbClr val="0000FF"/>
                </a:solidFill>
                <a:effectLst/>
                <a:uLnTx/>
                <a:uFillTx/>
                <a:latin typeface="Albertus Extra Bold" pitchFamily="34"/>
                <a:ea typeface="华文新魏" panose="02010800040101010101" pitchFamily="2" charset="-122"/>
                <a:cs typeface="Arial" panose="020B0604020202020204" pitchFamily="34" charset="0"/>
              </a:rPr>
              <a:t> will act as uncompetitive inhibitor for the enzyme (relative to S</a:t>
            </a:r>
            <a:r>
              <a:rPr kumimoji="0" lang="en-US" altLang="zh-CN" sz="2200" b="1" i="0" u="none" strike="noStrike" kern="1200" cap="none" spc="0" normalizeH="0" baseline="-25000" noProof="0" dirty="0">
                <a:ln>
                  <a:noFill/>
                </a:ln>
                <a:solidFill>
                  <a:srgbClr val="0000FF"/>
                </a:solidFill>
                <a:effectLst/>
                <a:uLnTx/>
                <a:uFillTx/>
                <a:latin typeface="Albertus Extra Bold" pitchFamily="34"/>
                <a:ea typeface="华文新魏" panose="02010800040101010101" pitchFamily="2" charset="-122"/>
                <a:cs typeface="Arial" panose="020B0604020202020204" pitchFamily="34" charset="0"/>
              </a:rPr>
              <a:t>1</a:t>
            </a:r>
            <a:r>
              <a:rPr kumimoji="0" lang="en-US" altLang="zh-CN" sz="2200" b="1" i="0" u="none" strike="noStrike" kern="1200" cap="none" spc="0" normalizeH="0" baseline="0" noProof="0" dirty="0">
                <a:ln>
                  <a:noFill/>
                </a:ln>
                <a:solidFill>
                  <a:srgbClr val="0000FF"/>
                </a:solidFill>
                <a:effectLst/>
                <a:uLnTx/>
                <a:uFillTx/>
                <a:latin typeface="Albertus Extra Bold" pitchFamily="34"/>
                <a:ea typeface="华文新魏" panose="02010800040101010101" pitchFamily="2" charset="-122"/>
                <a:cs typeface="Arial" panose="020B0604020202020204" pitchFamily="34" charset="0"/>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 xmlns:a16="http://schemas.microsoft.com/office/drawing/2014/main" id="{CD8372BA-D19F-421F-865E-33790818AE27}"/>
              </a:ext>
            </a:extLst>
          </p:cNvPr>
          <p:cNvSpPr>
            <a:spLocks noGrp="1"/>
          </p:cNvSpPr>
          <p:nvPr>
            <p:ph type="title"/>
          </p:nvPr>
        </p:nvSpPr>
        <p:spPr>
          <a:xfrm>
            <a:off x="609600" y="609600"/>
            <a:ext cx="6348413" cy="1110143"/>
          </a:xfrm>
        </p:spPr>
        <p:txBody>
          <a:bodyPr>
            <a:normAutofit fontScale="90000"/>
          </a:bodyPr>
          <a:lstStyle/>
          <a:p>
            <a:pPr eaLnBrk="1" hangingPunct="1"/>
            <a:r>
              <a:rPr lang="en-US" altLang="zh-CN" sz="2400" b="1" dirty="0">
                <a:solidFill>
                  <a:srgbClr val="0000FF"/>
                </a:solidFill>
                <a:latin typeface="Albertus Extra Bold" pitchFamily="34"/>
                <a:ea typeface="华文新魏" panose="02010800040101010101" pitchFamily="2" charset="-122"/>
                <a:cs typeface="华文新魏" panose="02010800040101010101" pitchFamily="2" charset="-122"/>
              </a:rPr>
              <a:t>The presence of uncompetitive inhibitors alter both the </a:t>
            </a:r>
            <a:r>
              <a:rPr lang="en-US" altLang="zh-CN" sz="2400" b="1" i="1" dirty="0">
                <a:solidFill>
                  <a:srgbClr val="0000FF"/>
                </a:solidFill>
                <a:latin typeface="Albertus Extra Bold" pitchFamily="34"/>
                <a:ea typeface="华文新魏" panose="02010800040101010101" pitchFamily="2" charset="-122"/>
                <a:cs typeface="华文新魏" panose="02010800040101010101" pitchFamily="2" charset="-122"/>
              </a:rPr>
              <a:t>K</a:t>
            </a:r>
            <a:r>
              <a:rPr lang="en-US" altLang="zh-CN" sz="2400" b="1" baseline="-25000" dirty="0">
                <a:solidFill>
                  <a:srgbClr val="0000FF"/>
                </a:solidFill>
                <a:latin typeface="Albertus Extra Bold" pitchFamily="34"/>
                <a:ea typeface="华文新魏" panose="02010800040101010101" pitchFamily="2" charset="-122"/>
                <a:cs typeface="华文新魏" panose="02010800040101010101" pitchFamily="2" charset="-122"/>
              </a:rPr>
              <a:t>m</a:t>
            </a:r>
            <a:r>
              <a:rPr lang="en-US" altLang="zh-CN" sz="2400" b="1" dirty="0">
                <a:solidFill>
                  <a:srgbClr val="0000FF"/>
                </a:solidFill>
                <a:latin typeface="Albertus Extra Bold" pitchFamily="34"/>
                <a:ea typeface="华文新魏" panose="02010800040101010101" pitchFamily="2" charset="-122"/>
                <a:cs typeface="华文新魏" panose="02010800040101010101" pitchFamily="2" charset="-122"/>
              </a:rPr>
              <a:t> and the V</a:t>
            </a:r>
            <a:r>
              <a:rPr lang="en-US" altLang="zh-CN" sz="2400" b="1" baseline="-25000" dirty="0">
                <a:solidFill>
                  <a:srgbClr val="0000FF"/>
                </a:solidFill>
                <a:latin typeface="Albertus Extra Bold" pitchFamily="34"/>
                <a:ea typeface="华文新魏" panose="02010800040101010101" pitchFamily="2" charset="-122"/>
                <a:cs typeface="华文新魏" panose="02010800040101010101" pitchFamily="2" charset="-122"/>
              </a:rPr>
              <a:t>max</a:t>
            </a:r>
            <a:r>
              <a:rPr lang="en-US" altLang="zh-CN" sz="2400" b="1" dirty="0">
                <a:solidFill>
                  <a:srgbClr val="0000FF"/>
                </a:solidFill>
                <a:latin typeface="Albertus Extra Bold" pitchFamily="34"/>
                <a:ea typeface="华文新魏" panose="02010800040101010101" pitchFamily="2" charset="-122"/>
                <a:cs typeface="华文新魏" panose="02010800040101010101" pitchFamily="2" charset="-122"/>
              </a:rPr>
              <a:t> of an enzyme</a:t>
            </a:r>
            <a:endParaRPr lang="en-US" altLang="en-US" sz="2400" b="1" dirty="0">
              <a:solidFill>
                <a:srgbClr val="0000FF"/>
              </a:solidFill>
              <a:latin typeface="Albertus Extra Bold" pitchFamily="34"/>
              <a:ea typeface="华文新魏" panose="02010800040101010101" pitchFamily="2" charset="-122"/>
              <a:cs typeface="华文新魏" panose="02010800040101010101" pitchFamily="2" charset="-122"/>
            </a:endParaRPr>
          </a:p>
        </p:txBody>
      </p:sp>
      <p:pic>
        <p:nvPicPr>
          <p:cNvPr id="101379" name="Picture 4">
            <a:extLst>
              <a:ext uri="{FF2B5EF4-FFF2-40B4-BE49-F238E27FC236}">
                <a16:creationId xmlns="" xmlns:a16="http://schemas.microsoft.com/office/drawing/2014/main" id="{0DC7F1BC-111C-4AE8-9754-C8D8ADB6122C}"/>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99269" y="1790361"/>
            <a:ext cx="7666139" cy="48075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1381" name="Rectangle 6">
            <a:extLst>
              <a:ext uri="{FF2B5EF4-FFF2-40B4-BE49-F238E27FC236}">
                <a16:creationId xmlns="" xmlns:a16="http://schemas.microsoft.com/office/drawing/2014/main" id="{C0D63D1A-D153-49E1-A9D6-6AEAD0207250}"/>
              </a:ext>
            </a:extLst>
          </p:cNvPr>
          <p:cNvSpPr>
            <a:spLocks noChangeArrowheads="1"/>
          </p:cNvSpPr>
          <p:nvPr/>
        </p:nvSpPr>
        <p:spPr bwMode="auto">
          <a:xfrm>
            <a:off x="5029200" y="4495800"/>
            <a:ext cx="3886200"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82"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82"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82"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82" charset="2"/>
              <a:buChar char=""/>
              <a:defRPr sz="1200">
                <a:solidFill>
                  <a:srgbClr val="404040"/>
                </a:solidFill>
                <a:latin typeface="Trebuchet MS" panose="020B0603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2000" b="1" i="0" u="none" strike="noStrike" kern="1200" cap="none" spc="0" normalizeH="0" baseline="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Both V</a:t>
            </a:r>
            <a:r>
              <a:rPr kumimoji="0" lang="en-US" altLang="zh-CN" sz="2000" b="1" i="0" u="none" strike="noStrike" kern="1200" cap="none" spc="0" normalizeH="0" baseline="-2500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max</a:t>
            </a:r>
            <a:r>
              <a:rPr kumimoji="0" lang="en-US" altLang="zh-CN" sz="2000" b="1" i="0" u="none" strike="noStrike" kern="1200" cap="none" spc="0" normalizeH="0" baseline="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 and </a:t>
            </a:r>
            <a:r>
              <a:rPr kumimoji="0" lang="en-US" altLang="zh-CN" sz="2000" b="1" i="1" u="none" strike="noStrike" kern="1200" cap="none" spc="0" normalizeH="0" baseline="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K</a:t>
            </a:r>
            <a:r>
              <a:rPr kumimoji="0" lang="en-US" altLang="zh-CN" sz="2000" b="1" i="0" u="none" strike="noStrike" kern="1200" cap="none" spc="0" normalizeH="0" baseline="-2500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m</a:t>
            </a:r>
            <a:r>
              <a:rPr kumimoji="0" lang="en-US" altLang="zh-CN" sz="2000" b="1" i="0" u="none" strike="noStrike" kern="1200" cap="none" spc="0" normalizeH="0" baseline="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2000" b="1" i="0" u="none" strike="noStrike" kern="1200" cap="none" spc="0" normalizeH="0" baseline="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decreases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zh-CN" sz="2000" b="1" i="0" u="none" strike="noStrike" kern="1200" cap="none" spc="0" normalizeH="0" baseline="0" noProof="0" dirty="0">
                <a:ln>
                  <a:noFill/>
                </a:ln>
                <a:solidFill>
                  <a:srgbClr val="CC0000"/>
                </a:solidFill>
                <a:effectLst/>
                <a:uLnTx/>
                <a:uFillTx/>
                <a:latin typeface="Albertus Extra Bold" pitchFamily="34"/>
                <a:ea typeface="华文新魏" panose="02010800040101010101" pitchFamily="2" charset="-122"/>
                <a:cs typeface="Arial" panose="020B0604020202020204" pitchFamily="34" charset="0"/>
              </a:rPr>
              <a:t> (but slope remains unchanged)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 xmlns:a16="http://schemas.microsoft.com/office/drawing/2014/main" id="{F1884BEA-2B47-4E64-8BF9-35E435834D12}"/>
              </a:ext>
            </a:extLst>
          </p:cNvPr>
          <p:cNvSpPr>
            <a:spLocks noGrp="1"/>
          </p:cNvSpPr>
          <p:nvPr>
            <p:ph type="title"/>
          </p:nvPr>
        </p:nvSpPr>
        <p:spPr/>
        <p:txBody>
          <a:bodyPr/>
          <a:lstStyle/>
          <a:p>
            <a:pPr eaLnBrk="1" hangingPunct="1"/>
            <a:r>
              <a:rPr lang="en-US" altLang="en-US" sz="3000">
                <a:solidFill>
                  <a:schemeClr val="tx1"/>
                </a:solidFill>
              </a:rPr>
              <a:t>Effect of Inhibitor on V</a:t>
            </a:r>
            <a:r>
              <a:rPr lang="en-US" altLang="zh-CN" sz="3000" baseline="-25000">
                <a:solidFill>
                  <a:schemeClr val="tx1"/>
                </a:solidFill>
                <a:latin typeface="Albertus Extra Bold" pitchFamily="34"/>
                <a:ea typeface="华文新魏" panose="02010800040101010101" pitchFamily="2" charset="-122"/>
                <a:cs typeface="华文新魏" panose="02010800040101010101" pitchFamily="2" charset="-122"/>
              </a:rPr>
              <a:t>max </a:t>
            </a:r>
            <a:r>
              <a:rPr lang="en-US" altLang="zh-CN" sz="3000">
                <a:solidFill>
                  <a:schemeClr val="tx1"/>
                </a:solidFill>
                <a:latin typeface="Albertus Extra Bold" pitchFamily="34"/>
                <a:ea typeface="华文新魏" panose="02010800040101010101" pitchFamily="2" charset="-122"/>
                <a:cs typeface="华文新魏" panose="02010800040101010101" pitchFamily="2" charset="-122"/>
              </a:rPr>
              <a:t>and K</a:t>
            </a:r>
            <a:r>
              <a:rPr lang="en-US" altLang="zh-CN" sz="3000" baseline="-25000">
                <a:solidFill>
                  <a:schemeClr val="tx1"/>
                </a:solidFill>
                <a:latin typeface="Albertus Extra Bold" pitchFamily="34"/>
                <a:ea typeface="华文新魏" panose="02010800040101010101" pitchFamily="2" charset="-122"/>
                <a:cs typeface="华文新魏" panose="02010800040101010101" pitchFamily="2" charset="-122"/>
              </a:rPr>
              <a:t>m</a:t>
            </a:r>
            <a:endParaRPr lang="en-US" altLang="en-US" sz="3000" baseline="-25000">
              <a:solidFill>
                <a:schemeClr val="tx1"/>
              </a:solidFill>
              <a:latin typeface="Albertus Extra Bold" pitchFamily="34"/>
              <a:ea typeface="华文新魏" panose="02010800040101010101" pitchFamily="2" charset="-122"/>
              <a:cs typeface="华文新魏" panose="02010800040101010101" pitchFamily="2" charset="-122"/>
            </a:endParaRPr>
          </a:p>
        </p:txBody>
      </p:sp>
      <p:graphicFrame>
        <p:nvGraphicFramePr>
          <p:cNvPr id="18470" name="Group 38">
            <a:extLst>
              <a:ext uri="{FF2B5EF4-FFF2-40B4-BE49-F238E27FC236}">
                <a16:creationId xmlns="" xmlns:a16="http://schemas.microsoft.com/office/drawing/2014/main" id="{D36B8C53-5E41-4A80-B31B-EFBA16CFF6DF}"/>
              </a:ext>
            </a:extLst>
          </p:cNvPr>
          <p:cNvGraphicFramePr>
            <a:graphicFrameLocks noGrp="1"/>
          </p:cNvGraphicFramePr>
          <p:nvPr>
            <p:ph type="tbl" idx="1"/>
          </p:nvPr>
        </p:nvGraphicFramePr>
        <p:xfrm>
          <a:off x="457200" y="1600200"/>
          <a:ext cx="8229600" cy="4525963"/>
        </p:xfrm>
        <a:graphic>
          <a:graphicData uri="http://schemas.openxmlformats.org/drawingml/2006/table">
            <a:tbl>
              <a:tblPr/>
              <a:tblGrid>
                <a:gridCol w="2743200">
                  <a:extLst>
                    <a:ext uri="{9D8B030D-6E8A-4147-A177-3AD203B41FA5}">
                      <a16:colId xmlns="" xmlns:a16="http://schemas.microsoft.com/office/drawing/2014/main" val="20000"/>
                    </a:ext>
                  </a:extLst>
                </a:gridCol>
                <a:gridCol w="2743200">
                  <a:extLst>
                    <a:ext uri="{9D8B030D-6E8A-4147-A177-3AD203B41FA5}">
                      <a16:colId xmlns="" xmlns:a16="http://schemas.microsoft.com/office/drawing/2014/main" val="20001"/>
                    </a:ext>
                  </a:extLst>
                </a:gridCol>
                <a:gridCol w="2743200">
                  <a:extLst>
                    <a:ext uri="{9D8B030D-6E8A-4147-A177-3AD203B41FA5}">
                      <a16:colId xmlns="" xmlns:a16="http://schemas.microsoft.com/office/drawing/2014/main" val="20002"/>
                    </a:ext>
                  </a:extLst>
                </a:gridCol>
              </a:tblGrid>
              <a:tr h="7555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100" b="0" i="0" u="none" strike="noStrike" cap="none" normalizeH="0" baseline="0">
                          <a:ln>
                            <a:noFill/>
                          </a:ln>
                          <a:solidFill>
                            <a:schemeClr val="tx1"/>
                          </a:solidFill>
                          <a:effectLst/>
                          <a:latin typeface="Arial" pitchFamily="34" charset="0"/>
                        </a:rPr>
                        <a:t>Inhibitor Type</a:t>
                      </a:r>
                    </a:p>
                  </a:txBody>
                  <a:tcPr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100" b="0" i="0" u="none" strike="noStrike" cap="none" normalizeH="0" baseline="0">
                          <a:ln>
                            <a:noFill/>
                          </a:ln>
                          <a:solidFill>
                            <a:schemeClr val="tx1"/>
                          </a:solidFill>
                          <a:effectLst/>
                          <a:latin typeface="Arial" pitchFamily="34" charset="0"/>
                        </a:rPr>
                        <a:t>Apparent V</a:t>
                      </a:r>
                      <a:r>
                        <a:rPr kumimoji="0" lang="en-US" altLang="zh-CN" sz="2100" b="0" i="0" u="none" strike="noStrike" cap="none" normalizeH="0" baseline="-25000">
                          <a:ln>
                            <a:noFill/>
                          </a:ln>
                          <a:solidFill>
                            <a:schemeClr val="tx1"/>
                          </a:solidFill>
                          <a:effectLst/>
                          <a:latin typeface="Albertus Extra Bold" pitchFamily="34" charset="0"/>
                          <a:ea typeface="华文新魏" pitchFamily="2" charset="-122"/>
                        </a:rPr>
                        <a:t>max</a:t>
                      </a:r>
                      <a:endParaRPr kumimoji="0" lang="en-US" sz="2100" b="0" i="0" u="none" strike="noStrike" cap="none" normalizeH="0" baseline="-25000">
                        <a:ln>
                          <a:noFill/>
                        </a:ln>
                        <a:solidFill>
                          <a:schemeClr val="tx1"/>
                        </a:solidFill>
                        <a:effectLst/>
                        <a:latin typeface="Albertus Extra Bold" pitchFamily="34" charset="0"/>
                        <a:ea typeface="华文新魏" pitchFamily="2" charset="-122"/>
                      </a:endParaRPr>
                    </a:p>
                  </a:txBody>
                  <a:tcPr marT="45711" marB="4571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100" b="0" i="0" u="none" strike="noStrike" cap="none" normalizeH="0" baseline="0">
                          <a:ln>
                            <a:noFill/>
                          </a:ln>
                          <a:solidFill>
                            <a:schemeClr val="tx1"/>
                          </a:solidFill>
                          <a:effectLst/>
                          <a:latin typeface="Arial" pitchFamily="34" charset="0"/>
                        </a:rPr>
                        <a:t>Apparent K</a:t>
                      </a:r>
                      <a:r>
                        <a:rPr kumimoji="0" lang="en-US" altLang="zh-CN" sz="2100" b="0" i="0" u="none" strike="noStrike" cap="none" normalizeH="0" baseline="-25000">
                          <a:ln>
                            <a:noFill/>
                          </a:ln>
                          <a:solidFill>
                            <a:schemeClr val="tx1"/>
                          </a:solidFill>
                          <a:effectLst/>
                          <a:latin typeface="Albertus Extra Bold" pitchFamily="34" charset="0"/>
                          <a:ea typeface="华文新魏" pitchFamily="2" charset="-122"/>
                        </a:rPr>
                        <a:t>m</a:t>
                      </a:r>
                      <a:endParaRPr kumimoji="0" lang="en-US" sz="2100" b="0" i="0" u="none" strike="noStrike" cap="none" normalizeH="0" baseline="-25000">
                        <a:ln>
                          <a:noFill/>
                        </a:ln>
                        <a:solidFill>
                          <a:schemeClr val="tx1"/>
                        </a:solidFill>
                        <a:effectLst/>
                        <a:latin typeface="Albertus Extra Bold" pitchFamily="34" charset="0"/>
                        <a:ea typeface="华文新魏" pitchFamily="2" charset="-122"/>
                      </a:endParaRPr>
                    </a:p>
                  </a:txBody>
                  <a:tcPr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0"/>
                  </a:ext>
                </a:extLst>
              </a:tr>
              <a:tr h="75232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None</a:t>
                      </a:r>
                    </a:p>
                  </a:txBody>
                  <a:tcPr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100" b="0" i="0" u="none" strike="noStrike" cap="none" normalizeH="0" baseline="0">
                          <a:ln>
                            <a:noFill/>
                          </a:ln>
                          <a:solidFill>
                            <a:schemeClr val="tx1"/>
                          </a:solidFill>
                          <a:effectLst/>
                          <a:latin typeface="Arial" pitchFamily="34" charset="0"/>
                        </a:rPr>
                        <a:t>V</a:t>
                      </a:r>
                      <a:r>
                        <a:rPr kumimoji="0" lang="en-US" altLang="zh-CN" sz="2100" b="0" i="0" u="none" strike="noStrike" cap="none" normalizeH="0" baseline="-25000">
                          <a:ln>
                            <a:noFill/>
                          </a:ln>
                          <a:solidFill>
                            <a:schemeClr val="tx1"/>
                          </a:solidFill>
                          <a:effectLst/>
                          <a:latin typeface="Albertus Extra Bold" pitchFamily="34" charset="0"/>
                          <a:ea typeface="华文新魏" pitchFamily="2" charset="-122"/>
                        </a:rPr>
                        <a:t>max</a:t>
                      </a:r>
                      <a:endParaRPr kumimoji="0" lang="en-US" sz="2100" b="0" i="0" u="none" strike="noStrike" cap="none" normalizeH="0" baseline="-25000">
                        <a:ln>
                          <a:noFill/>
                        </a:ln>
                        <a:solidFill>
                          <a:schemeClr val="tx1"/>
                        </a:solidFill>
                        <a:effectLst/>
                        <a:latin typeface="Albertus Extra Bold" pitchFamily="34" charset="0"/>
                        <a:ea typeface="华文新魏" pitchFamily="2" charset="-122"/>
                      </a:endParaRPr>
                    </a:p>
                  </a:txBody>
                  <a:tcPr marT="45711" marB="4571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100" b="0" i="0" u="none" strike="noStrike" cap="none" normalizeH="0" baseline="0">
                          <a:ln>
                            <a:noFill/>
                          </a:ln>
                          <a:solidFill>
                            <a:schemeClr val="tx1"/>
                          </a:solidFill>
                          <a:effectLst/>
                          <a:latin typeface="Arial" pitchFamily="34" charset="0"/>
                        </a:rPr>
                        <a:t>K</a:t>
                      </a:r>
                      <a:r>
                        <a:rPr kumimoji="0" lang="en-US" altLang="zh-CN" sz="2100" b="0" i="0" u="none" strike="noStrike" cap="none" normalizeH="0" baseline="-25000">
                          <a:ln>
                            <a:noFill/>
                          </a:ln>
                          <a:solidFill>
                            <a:schemeClr val="tx1"/>
                          </a:solidFill>
                          <a:effectLst/>
                          <a:latin typeface="Albertus Extra Bold" pitchFamily="34" charset="0"/>
                          <a:ea typeface="华文新魏" pitchFamily="2" charset="-122"/>
                        </a:rPr>
                        <a:t>m</a:t>
                      </a:r>
                      <a:endParaRPr kumimoji="0" lang="en-US" sz="2100" b="0" i="0" u="none" strike="noStrike" cap="none" normalizeH="0" baseline="-25000">
                        <a:ln>
                          <a:noFill/>
                        </a:ln>
                        <a:solidFill>
                          <a:schemeClr val="tx1"/>
                        </a:solidFill>
                        <a:effectLst/>
                        <a:latin typeface="Albertus Extra Bold" pitchFamily="34" charset="0"/>
                        <a:ea typeface="华文新魏" pitchFamily="2" charset="-122"/>
                      </a:endParaRPr>
                    </a:p>
                  </a:txBody>
                  <a:tcPr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1"/>
                  </a:ext>
                </a:extLst>
              </a:tr>
              <a:tr h="7555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Competitive</a:t>
                      </a:r>
                    </a:p>
                  </a:txBody>
                  <a:tcPr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Unchange</a:t>
                      </a:r>
                    </a:p>
                  </a:txBody>
                  <a:tcPr marT="45711" marB="4571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Increase</a:t>
                      </a:r>
                    </a:p>
                  </a:txBody>
                  <a:tcPr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2"/>
                  </a:ext>
                </a:extLst>
              </a:tr>
              <a:tr h="9448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Pure Non Competitive</a:t>
                      </a:r>
                    </a:p>
                  </a:txBody>
                  <a:tcPr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Decrease</a:t>
                      </a:r>
                    </a:p>
                  </a:txBody>
                  <a:tcPr marT="45711" marB="4571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Unchange</a:t>
                      </a:r>
                    </a:p>
                  </a:txBody>
                  <a:tcPr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3"/>
                  </a:ext>
                </a:extLst>
              </a:tr>
              <a:tr h="9448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Mixed non Competitive</a:t>
                      </a:r>
                    </a:p>
                  </a:txBody>
                  <a:tcPr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Decrease</a:t>
                      </a:r>
                    </a:p>
                  </a:txBody>
                  <a:tcPr marT="45711" marB="4571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Increase</a:t>
                      </a:r>
                    </a:p>
                  </a:txBody>
                  <a:tcPr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4"/>
                  </a:ext>
                </a:extLst>
              </a:tr>
              <a:tr h="7555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Uncompetitive</a:t>
                      </a:r>
                    </a:p>
                  </a:txBody>
                  <a:tcPr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Decrease</a:t>
                      </a:r>
                    </a:p>
                  </a:txBody>
                  <a:tcPr marT="45711" marB="4571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pitchFamily="34" charset="0"/>
                        </a:rPr>
                        <a:t>Decrease </a:t>
                      </a:r>
                    </a:p>
                  </a:txBody>
                  <a:tcPr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5"/>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7" name="Rectangle 3">
            <a:extLst>
              <a:ext uri="{FF2B5EF4-FFF2-40B4-BE49-F238E27FC236}">
                <a16:creationId xmlns="" xmlns:a16="http://schemas.microsoft.com/office/drawing/2014/main" id="{DA130459-D522-48AA-9887-859EF274FA5C}"/>
              </a:ext>
            </a:extLst>
          </p:cNvPr>
          <p:cNvSpPr>
            <a:spLocks noGrp="1"/>
          </p:cNvSpPr>
          <p:nvPr>
            <p:ph idx="1"/>
          </p:nvPr>
        </p:nvSpPr>
        <p:spPr/>
        <p:txBody>
          <a:bodyPr/>
          <a:lstStyle/>
          <a:p>
            <a:pPr algn="just" eaLnBrk="1" hangingPunct="1"/>
            <a:r>
              <a:rPr lang="en-US" altLang="zh-CN">
                <a:latin typeface="Albertus Extra Bold" pitchFamily="34"/>
                <a:cs typeface="华文新魏" panose="02010800040101010101" pitchFamily="2" charset="-122"/>
              </a:rPr>
              <a:t>Chemically modify or form tight noncovalent interactions with functional groups in the active site of enzymes</a:t>
            </a:r>
          </a:p>
          <a:p>
            <a:pPr algn="just" eaLnBrk="1" hangingPunct="1"/>
            <a:r>
              <a:rPr lang="en-US" altLang="en-US"/>
              <a:t>Net effect is a loss of active enzyme</a:t>
            </a:r>
          </a:p>
          <a:p>
            <a:pPr algn="just" eaLnBrk="1" hangingPunct="1"/>
            <a:r>
              <a:rPr lang="en-US" altLang="en-US"/>
              <a:t>Dilution or dialysis of the enzyme-inhibitor solution does not dissociate the EI complex so no restoration of enzyme activity</a:t>
            </a:r>
          </a:p>
        </p:txBody>
      </p:sp>
      <p:sp>
        <p:nvSpPr>
          <p:cNvPr id="103426" name="Rectangle 2">
            <a:extLst>
              <a:ext uri="{FF2B5EF4-FFF2-40B4-BE49-F238E27FC236}">
                <a16:creationId xmlns="" xmlns:a16="http://schemas.microsoft.com/office/drawing/2014/main" id="{7E4E0D2D-F37E-4E72-AE3C-C823EF3500B5}"/>
              </a:ext>
            </a:extLst>
          </p:cNvPr>
          <p:cNvSpPr>
            <a:spLocks noGrp="1"/>
          </p:cNvSpPr>
          <p:nvPr>
            <p:ph type="title"/>
          </p:nvPr>
        </p:nvSpPr>
        <p:spPr/>
        <p:txBody>
          <a:bodyPr/>
          <a:lstStyle/>
          <a:p>
            <a:pPr eaLnBrk="1" hangingPunct="1"/>
            <a:r>
              <a:rPr lang="en-US" altLang="en-US"/>
              <a:t>Irrversible Inhibitor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1" name="Rectangle 3">
            <a:extLst>
              <a:ext uri="{FF2B5EF4-FFF2-40B4-BE49-F238E27FC236}">
                <a16:creationId xmlns="" xmlns:a16="http://schemas.microsoft.com/office/drawing/2014/main" id="{15505D99-7805-4205-A8AE-5CE41B86EB27}"/>
              </a:ext>
            </a:extLst>
          </p:cNvPr>
          <p:cNvSpPr>
            <a:spLocks noGrp="1"/>
          </p:cNvSpPr>
          <p:nvPr>
            <p:ph idx="1"/>
          </p:nvPr>
        </p:nvSpPr>
        <p:spPr/>
        <p:txBody>
          <a:bodyPr>
            <a:normAutofit fontScale="92500" lnSpcReduction="10000"/>
          </a:bodyPr>
          <a:lstStyle/>
          <a:p>
            <a:pPr algn="just" eaLnBrk="1" hangingPunct="1"/>
            <a:r>
              <a:rPr lang="en-US" altLang="en-US" dirty="0"/>
              <a:t>Covalent bonds take longer time to form so irreversible inhibition is a time- dependent process, with more enzyme being inactivated with increasing time</a:t>
            </a:r>
          </a:p>
          <a:p>
            <a:pPr algn="just" eaLnBrk="1" hangingPunct="1">
              <a:buFontTx/>
              <a:buNone/>
            </a:pPr>
            <a:r>
              <a:rPr lang="en-US" altLang="en-US" dirty="0"/>
              <a:t>e.g. </a:t>
            </a:r>
            <a:r>
              <a:rPr lang="en-US" altLang="en-US" b="1" dirty="0">
                <a:solidFill>
                  <a:schemeClr val="accent1"/>
                </a:solidFill>
              </a:rPr>
              <a:t>Iodoacetate</a:t>
            </a:r>
            <a:r>
              <a:rPr lang="en-US" altLang="en-US" dirty="0"/>
              <a:t>- glyceraldehyde 3- phosphate dehydrogenase</a:t>
            </a:r>
          </a:p>
          <a:p>
            <a:pPr algn="just" eaLnBrk="1" hangingPunct="1">
              <a:buFontTx/>
              <a:buNone/>
            </a:pPr>
            <a:endParaRPr lang="en-US" altLang="en-US" dirty="0"/>
          </a:p>
          <a:p>
            <a:pPr algn="just" eaLnBrk="1" hangingPunct="1">
              <a:buFontTx/>
              <a:buNone/>
            </a:pPr>
            <a:r>
              <a:rPr lang="en-US" altLang="en-US" dirty="0"/>
              <a:t>Cyclooxygenase catalyzes the first reaction in the biosynthesis of </a:t>
            </a:r>
            <a:r>
              <a:rPr lang="en-US" altLang="en-US" b="1" dirty="0">
                <a:solidFill>
                  <a:schemeClr val="accent1"/>
                </a:solidFill>
              </a:rPr>
              <a:t>prostaglandins</a:t>
            </a:r>
            <a:r>
              <a:rPr lang="en-US" altLang="en-US" dirty="0"/>
              <a:t> from arachidonate. By </a:t>
            </a:r>
            <a:r>
              <a:rPr lang="en-US" altLang="en-US" dirty="0" err="1"/>
              <a:t>acelyating</a:t>
            </a:r>
            <a:r>
              <a:rPr lang="en-US" altLang="en-US" dirty="0"/>
              <a:t> an </a:t>
            </a:r>
            <a:r>
              <a:rPr lang="en-US" altLang="en-US" b="1" dirty="0">
                <a:solidFill>
                  <a:schemeClr val="accent1"/>
                </a:solidFill>
              </a:rPr>
              <a:t>active site serine</a:t>
            </a:r>
            <a:r>
              <a:rPr lang="en-US" altLang="en-US" dirty="0"/>
              <a:t>, aspirin causes a stable modification that leads to irreversible inhibition.</a:t>
            </a:r>
          </a:p>
        </p:txBody>
      </p:sp>
      <p:sp>
        <p:nvSpPr>
          <p:cNvPr id="104450" name="Rectangle 2">
            <a:extLst>
              <a:ext uri="{FF2B5EF4-FFF2-40B4-BE49-F238E27FC236}">
                <a16:creationId xmlns="" xmlns:a16="http://schemas.microsoft.com/office/drawing/2014/main" id="{5BB9AEDA-CC80-4E57-9590-F04E209A57CB}"/>
              </a:ext>
            </a:extLst>
          </p:cNvPr>
          <p:cNvSpPr>
            <a:spLocks noGrp="1"/>
          </p:cNvSpPr>
          <p:nvPr>
            <p:ph type="title"/>
          </p:nvPr>
        </p:nvSpPr>
        <p:spPr/>
        <p:txBody>
          <a:bodyPr/>
          <a:lstStyle/>
          <a:p>
            <a:pPr eaLnBrk="1" hangingPunct="1"/>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 xmlns:a16="http://schemas.microsoft.com/office/drawing/2014/main" id="{EAE660B5-1321-495D-BC36-A4BAF3B9CD08}"/>
              </a:ext>
            </a:extLst>
          </p:cNvPr>
          <p:cNvSpPr>
            <a:spLocks noGrp="1" noChangeArrowheads="1"/>
          </p:cNvSpPr>
          <p:nvPr>
            <p:ph type="title"/>
          </p:nvPr>
        </p:nvSpPr>
        <p:spPr/>
        <p:txBody>
          <a:bodyPr rtlCol="0">
            <a:normAutofit/>
          </a:bodyPr>
          <a:lstStyle/>
          <a:p>
            <a:pPr eaLnBrk="1" fontAlgn="auto" hangingPunct="1">
              <a:spcAft>
                <a:spcPts val="0"/>
              </a:spcAft>
              <a:defRPr/>
            </a:pPr>
            <a:r>
              <a:rPr lang="en-US" altLang="en-US" sz="3000"/>
              <a:t>Diisopropyl Phosphofluoridate: Irreversible Acetylcholinesterase Inhibitor (Example)</a:t>
            </a:r>
          </a:p>
        </p:txBody>
      </p:sp>
      <p:pic>
        <p:nvPicPr>
          <p:cNvPr id="105475" name="Picture 5">
            <a:extLst>
              <a:ext uri="{FF2B5EF4-FFF2-40B4-BE49-F238E27FC236}">
                <a16:creationId xmlns="" xmlns:a16="http://schemas.microsoft.com/office/drawing/2014/main" id="{90B80C05-16B4-45C6-B989-282970F13A59}"/>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228600" y="1952625"/>
            <a:ext cx="8686800" cy="4600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a:extLst>
              <a:ext uri="{FF2B5EF4-FFF2-40B4-BE49-F238E27FC236}">
                <a16:creationId xmlns="" xmlns:a16="http://schemas.microsoft.com/office/drawing/2014/main" id="{5A707473-527E-4D65-9371-3377DE15B5ED}"/>
              </a:ext>
            </a:extLst>
          </p:cNvPr>
          <p:cNvSpPr>
            <a:spLocks noGrp="1" noChangeArrowheads="1"/>
          </p:cNvSpPr>
          <p:nvPr>
            <p:ph idx="1"/>
          </p:nvPr>
        </p:nvSpPr>
        <p:spPr/>
        <p:txBody>
          <a:bodyPr rtlCol="0">
            <a:normAutofit lnSpcReduction="10000"/>
          </a:bodyPr>
          <a:lstStyle/>
          <a:p>
            <a:pPr algn="just" eaLnBrk="1" fontAlgn="auto" hangingPunct="1">
              <a:spcAft>
                <a:spcPts val="0"/>
              </a:spcAft>
              <a:buFont typeface="Wingdings 3" charset="2"/>
              <a:buChar char=""/>
              <a:defRPr/>
            </a:pPr>
            <a:r>
              <a:rPr lang="en-US" altLang="zh-CN" sz="2800" dirty="0">
                <a:solidFill>
                  <a:schemeClr val="tx1">
                    <a:lumMod val="75000"/>
                    <a:lumOff val="25000"/>
                  </a:schemeClr>
                </a:solidFill>
                <a:latin typeface="Albertus Extra Bold" panose="020E0802040304020204" pitchFamily="34" charset="0"/>
              </a:rPr>
              <a:t>Mechanism-based inactivator</a:t>
            </a:r>
          </a:p>
          <a:p>
            <a:pPr algn="just" eaLnBrk="1" fontAlgn="auto" hangingPunct="1">
              <a:spcAft>
                <a:spcPts val="0"/>
              </a:spcAft>
              <a:buFont typeface="Wingdings 3" charset="2"/>
              <a:buChar char=""/>
              <a:defRPr/>
            </a:pPr>
            <a:endParaRPr lang="en-US" altLang="zh-CN" sz="2800" dirty="0">
              <a:solidFill>
                <a:schemeClr val="tx1">
                  <a:lumMod val="75000"/>
                  <a:lumOff val="25000"/>
                </a:schemeClr>
              </a:solidFill>
              <a:latin typeface="Albertus Extra Bold" panose="020E0802040304020204" pitchFamily="34" charset="0"/>
            </a:endParaRPr>
          </a:p>
          <a:p>
            <a:pPr algn="just" eaLnBrk="1" fontAlgn="auto" hangingPunct="1">
              <a:spcAft>
                <a:spcPts val="0"/>
              </a:spcAft>
              <a:buFont typeface="Wingdings 3" charset="2"/>
              <a:buChar char=""/>
              <a:defRPr/>
            </a:pPr>
            <a:r>
              <a:rPr lang="en-US" altLang="en-US" sz="2800" dirty="0">
                <a:solidFill>
                  <a:schemeClr val="tx1">
                    <a:lumMod val="75000"/>
                    <a:lumOff val="25000"/>
                  </a:schemeClr>
                </a:solidFill>
              </a:rPr>
              <a:t>Inhibitory substrate analogs designed so that, via normal catalytic action of the enzyme, a very reactive group is generated and forms a covalent bond with a nearby functional group within the active site of the enzyme causing irreversible inhibition</a:t>
            </a:r>
          </a:p>
          <a:p>
            <a:pPr algn="just" eaLnBrk="1" fontAlgn="auto" hangingPunct="1">
              <a:spcAft>
                <a:spcPts val="0"/>
              </a:spcAft>
              <a:buFontTx/>
              <a:buNone/>
              <a:defRPr/>
            </a:pPr>
            <a:r>
              <a:rPr lang="en-US" altLang="en-US" sz="2800" dirty="0">
                <a:solidFill>
                  <a:schemeClr val="tx1">
                    <a:lumMod val="75000"/>
                    <a:lumOff val="25000"/>
                  </a:schemeClr>
                </a:solidFill>
              </a:rPr>
              <a:t>e.g. Penicillin</a:t>
            </a:r>
          </a:p>
          <a:p>
            <a:pPr algn="just" eaLnBrk="1" fontAlgn="auto" hangingPunct="1">
              <a:spcAft>
                <a:spcPts val="0"/>
              </a:spcAft>
              <a:buFontTx/>
              <a:buNone/>
              <a:defRPr/>
            </a:pPr>
            <a:r>
              <a:rPr lang="en-US" altLang="en-US" sz="2800" dirty="0">
                <a:solidFill>
                  <a:schemeClr val="tx1">
                    <a:lumMod val="75000"/>
                    <a:lumOff val="25000"/>
                  </a:schemeClr>
                </a:solidFill>
              </a:rPr>
              <a:t>		  Allopurinol</a:t>
            </a:r>
          </a:p>
        </p:txBody>
      </p:sp>
      <p:sp>
        <p:nvSpPr>
          <p:cNvPr id="106498" name="Rectangle 2">
            <a:extLst>
              <a:ext uri="{FF2B5EF4-FFF2-40B4-BE49-F238E27FC236}">
                <a16:creationId xmlns="" xmlns:a16="http://schemas.microsoft.com/office/drawing/2014/main" id="{DB05661A-141A-48E1-932F-859283CA52B6}"/>
              </a:ext>
            </a:extLst>
          </p:cNvPr>
          <p:cNvSpPr>
            <a:spLocks noGrp="1"/>
          </p:cNvSpPr>
          <p:nvPr>
            <p:ph type="title"/>
          </p:nvPr>
        </p:nvSpPr>
        <p:spPr>
          <a:xfrm>
            <a:off x="609600" y="609600"/>
            <a:ext cx="6348413" cy="917196"/>
          </a:xfrm>
          <a:noFill/>
        </p:spPr>
        <p:txBody>
          <a:bodyPr/>
          <a:lstStyle/>
          <a:p>
            <a:pPr eaLnBrk="1" hangingPunct="1"/>
            <a:r>
              <a:rPr lang="en-US" altLang="zh-CN" b="1" dirty="0">
                <a:latin typeface="Albertus Extra Bold" pitchFamily="34"/>
                <a:ea typeface="华文新魏" panose="02010800040101010101" pitchFamily="2" charset="-122"/>
                <a:cs typeface="华文新魏" panose="02010800040101010101" pitchFamily="2" charset="-122"/>
              </a:rPr>
              <a:t>Suicide</a:t>
            </a:r>
            <a:r>
              <a:rPr lang="en-US" altLang="zh-CN" b="1" dirty="0">
                <a:solidFill>
                  <a:schemeClr val="tx1"/>
                </a:solidFill>
                <a:latin typeface="Albertus Extra Bold" pitchFamily="34"/>
                <a:ea typeface="华文新魏" panose="02010800040101010101" pitchFamily="2" charset="-122"/>
                <a:cs typeface="华文新魏" panose="02010800040101010101" pitchFamily="2" charset="-122"/>
              </a:rPr>
              <a:t> </a:t>
            </a:r>
            <a:r>
              <a:rPr lang="en-US" altLang="zh-CN" b="1" dirty="0">
                <a:latin typeface="Albertus Extra Bold" pitchFamily="34"/>
                <a:ea typeface="华文新魏" panose="02010800040101010101" pitchFamily="2" charset="-122"/>
                <a:cs typeface="华文新魏" panose="02010800040101010101" pitchFamily="2" charset="-122"/>
              </a:rPr>
              <a:t>inhibitor</a:t>
            </a:r>
            <a:endParaRPr lang="en-US" altLang="en-US" b="1" dirty="0">
              <a:latin typeface="Albertus Extra Bold" pitchFamily="34"/>
              <a:ea typeface="华文新魏" panose="02010800040101010101" pitchFamily="2" charset="-122"/>
              <a:cs typeface="华文新魏" panose="02010800040101010101" pitchFamily="2" charset="-122"/>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 xmlns:a16="http://schemas.microsoft.com/office/drawing/2014/main" id="{5BAC44A1-975B-4BEB-B539-A5DF74A2AF20}"/>
              </a:ext>
            </a:extLst>
          </p:cNvPr>
          <p:cNvSpPr>
            <a:spLocks noGrp="1" noChangeArrowheads="1"/>
          </p:cNvSpPr>
          <p:nvPr>
            <p:ph idx="1"/>
          </p:nvPr>
        </p:nvSpPr>
        <p:spPr/>
        <p:txBody>
          <a:bodyPr rtlCol="0">
            <a:normAutofit lnSpcReduction="10000"/>
          </a:bodyPr>
          <a:lstStyle/>
          <a:p>
            <a:pPr algn="just" eaLnBrk="1" fontAlgn="auto" hangingPunct="1">
              <a:spcAft>
                <a:spcPts val="0"/>
              </a:spcAft>
              <a:buFont typeface="Wingdings 3" charset="2"/>
              <a:buChar char=""/>
              <a:defRPr/>
            </a:pPr>
            <a:r>
              <a:rPr lang="en-US" altLang="en-US" sz="2800" dirty="0">
                <a:solidFill>
                  <a:schemeClr val="tx1">
                    <a:lumMod val="75000"/>
                    <a:lumOff val="25000"/>
                  </a:schemeClr>
                </a:solidFill>
              </a:rPr>
              <a:t>Inhibition of activity of enzyme of a biosynthetic pathway by the end product of that pathway is called as feedback inhibition</a:t>
            </a:r>
          </a:p>
          <a:p>
            <a:pPr algn="just" eaLnBrk="1" fontAlgn="auto" hangingPunct="1">
              <a:spcAft>
                <a:spcPts val="0"/>
              </a:spcAft>
              <a:buFont typeface="Wingdings 3" charset="2"/>
              <a:buChar char=""/>
              <a:defRPr/>
            </a:pPr>
            <a:r>
              <a:rPr lang="en-US" altLang="en-US" sz="2800" dirty="0">
                <a:solidFill>
                  <a:schemeClr val="tx1">
                    <a:lumMod val="75000"/>
                    <a:lumOff val="25000"/>
                  </a:schemeClr>
                </a:solidFill>
              </a:rPr>
              <a:t>e.g. </a:t>
            </a:r>
          </a:p>
          <a:p>
            <a:pPr algn="just" eaLnBrk="1" fontAlgn="auto" hangingPunct="1">
              <a:spcAft>
                <a:spcPts val="0"/>
              </a:spcAft>
              <a:buFontTx/>
              <a:buNone/>
              <a:defRPr/>
            </a:pPr>
            <a:r>
              <a:rPr lang="en-US" altLang="en-US" sz="2800" dirty="0">
                <a:solidFill>
                  <a:schemeClr val="tx1">
                    <a:lumMod val="75000"/>
                    <a:lumOff val="25000"/>
                  </a:schemeClr>
                </a:solidFill>
              </a:rPr>
              <a:t>1.Inhibition of aspartate </a:t>
            </a:r>
            <a:r>
              <a:rPr lang="en-US" altLang="en-US" sz="2800" dirty="0" err="1">
                <a:solidFill>
                  <a:schemeClr val="tx1">
                    <a:lumMod val="75000"/>
                    <a:lumOff val="25000"/>
                  </a:schemeClr>
                </a:solidFill>
              </a:rPr>
              <a:t>transcarbamoylase</a:t>
            </a:r>
            <a:r>
              <a:rPr lang="en-US" altLang="en-US" sz="2800" dirty="0">
                <a:solidFill>
                  <a:schemeClr val="tx1">
                    <a:lumMod val="75000"/>
                    <a:lumOff val="25000"/>
                  </a:schemeClr>
                </a:solidFill>
              </a:rPr>
              <a:t> by CTP</a:t>
            </a:r>
          </a:p>
          <a:p>
            <a:pPr algn="just" eaLnBrk="1" fontAlgn="auto" hangingPunct="1">
              <a:spcAft>
                <a:spcPts val="0"/>
              </a:spcAft>
              <a:buFontTx/>
              <a:buNone/>
              <a:defRPr/>
            </a:pPr>
            <a:r>
              <a:rPr lang="en-US" altLang="en-US" sz="2800" dirty="0">
                <a:solidFill>
                  <a:schemeClr val="tx1">
                    <a:lumMod val="75000"/>
                    <a:lumOff val="25000"/>
                  </a:schemeClr>
                </a:solidFill>
              </a:rPr>
              <a:t>2. Inhibition of HMG-CoA reductase by cholesterol</a:t>
            </a:r>
          </a:p>
          <a:p>
            <a:pPr algn="just" eaLnBrk="1" fontAlgn="auto" hangingPunct="1">
              <a:spcAft>
                <a:spcPts val="0"/>
              </a:spcAft>
              <a:buFontTx/>
              <a:buNone/>
              <a:defRPr/>
            </a:pPr>
            <a:r>
              <a:rPr lang="en-US" altLang="en-US" sz="2800" dirty="0">
                <a:solidFill>
                  <a:schemeClr val="tx1">
                    <a:lumMod val="75000"/>
                    <a:lumOff val="25000"/>
                  </a:schemeClr>
                </a:solidFill>
              </a:rPr>
              <a:t>3. Inhibition of Amino </a:t>
            </a:r>
            <a:r>
              <a:rPr lang="en-US" altLang="en-US" sz="2800" dirty="0" err="1">
                <a:solidFill>
                  <a:schemeClr val="tx1">
                    <a:lumMod val="75000"/>
                    <a:lumOff val="25000"/>
                  </a:schemeClr>
                </a:solidFill>
              </a:rPr>
              <a:t>Levulenic</a:t>
            </a:r>
            <a:r>
              <a:rPr lang="en-US" altLang="en-US" sz="2800" dirty="0">
                <a:solidFill>
                  <a:schemeClr val="tx1">
                    <a:lumMod val="75000"/>
                    <a:lumOff val="25000"/>
                  </a:schemeClr>
                </a:solidFill>
              </a:rPr>
              <a:t> Acid-synthase by </a:t>
            </a:r>
            <a:r>
              <a:rPr lang="en-US" altLang="en-US" sz="2800" dirty="0" err="1">
                <a:solidFill>
                  <a:schemeClr val="tx1">
                    <a:lumMod val="75000"/>
                    <a:lumOff val="25000"/>
                  </a:schemeClr>
                </a:solidFill>
              </a:rPr>
              <a:t>heme</a:t>
            </a:r>
            <a:endParaRPr lang="en-US" altLang="en-US" sz="2800" dirty="0">
              <a:solidFill>
                <a:schemeClr val="tx1">
                  <a:lumMod val="75000"/>
                  <a:lumOff val="25000"/>
                </a:schemeClr>
              </a:solidFill>
            </a:endParaRPr>
          </a:p>
        </p:txBody>
      </p:sp>
      <p:sp>
        <p:nvSpPr>
          <p:cNvPr id="107522" name="Rectangle 2">
            <a:extLst>
              <a:ext uri="{FF2B5EF4-FFF2-40B4-BE49-F238E27FC236}">
                <a16:creationId xmlns="" xmlns:a16="http://schemas.microsoft.com/office/drawing/2014/main" id="{A051597A-409F-4074-AF00-4570E7479898}"/>
              </a:ext>
            </a:extLst>
          </p:cNvPr>
          <p:cNvSpPr>
            <a:spLocks noGrp="1"/>
          </p:cNvSpPr>
          <p:nvPr>
            <p:ph type="title"/>
          </p:nvPr>
        </p:nvSpPr>
        <p:spPr/>
        <p:txBody>
          <a:bodyPr/>
          <a:lstStyle/>
          <a:p>
            <a:pPr eaLnBrk="1" hangingPunct="1"/>
            <a:r>
              <a:rPr lang="en-US" altLang="en-US" sz="3500"/>
              <a:t>Feedback Inhibition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1721</TotalTime>
  <Words>697</Words>
  <Application>Microsoft Office PowerPoint</Application>
  <PresentationFormat>On-screen Show (4:3)</PresentationFormat>
  <Paragraphs>121</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Concourse</vt:lpstr>
      <vt:lpstr>VBC-605 Unit II Enzyme Inhibition</vt:lpstr>
      <vt:lpstr>Enzyme Inhibition/ Inhibitor</vt:lpstr>
      <vt:lpstr>Reversible Inhibition</vt:lpstr>
      <vt:lpstr>Competitive Inhibition</vt:lpstr>
      <vt:lpstr>Competitive Inhibition</vt:lpstr>
      <vt:lpstr>Slide 6</vt:lpstr>
      <vt:lpstr>Slide 7</vt:lpstr>
      <vt:lpstr>Competitive Inhibitors as Chemotherapeutic Agents</vt:lpstr>
      <vt:lpstr>Slide 9</vt:lpstr>
      <vt:lpstr>Non-Competitive Inhibition</vt:lpstr>
      <vt:lpstr>Types of Noncompetitive Inhibition</vt:lpstr>
      <vt:lpstr>Pure Non competitive</vt:lpstr>
      <vt:lpstr>Slide 13</vt:lpstr>
      <vt:lpstr>Uncompetitive Inhibition</vt:lpstr>
      <vt:lpstr>The presence of uncompetitive inhibitors alter both the Km and the Vmax of an enzyme</vt:lpstr>
      <vt:lpstr>Effect of Inhibitor on Vmax and Km</vt:lpstr>
      <vt:lpstr>Irrversible Inhibitor</vt:lpstr>
      <vt:lpstr>Slide 18</vt:lpstr>
      <vt:lpstr>Diisopropyl Phosphofluoridate: Irreversible Acetylcholinesterase Inhibitor (Example)</vt:lpstr>
      <vt:lpstr>Suicide inhibitor</vt:lpstr>
      <vt:lpstr>Feedback Inhibition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Enzyme Inhibition/ Inhibitor</dc:title>
  <dc:creator>ani.gatz1 ani.gatz1</dc:creator>
  <cp:lastModifiedBy>Dell</cp:lastModifiedBy>
  <cp:revision>12</cp:revision>
  <dcterms:created xsi:type="dcterms:W3CDTF">2020-01-23T11:02:43Z</dcterms:created>
  <dcterms:modified xsi:type="dcterms:W3CDTF">2020-04-22T10:08:03Z</dcterms:modified>
</cp:coreProperties>
</file>