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346" r:id="rId2"/>
    <p:sldId id="347" r:id="rId3"/>
    <p:sldId id="350" r:id="rId4"/>
    <p:sldId id="351" r:id="rId5"/>
    <p:sldId id="355" r:id="rId6"/>
    <p:sldId id="356" r:id="rId7"/>
    <p:sldId id="357" r:id="rId8"/>
    <p:sldId id="358" r:id="rId9"/>
    <p:sldId id="359" r:id="rId10"/>
    <p:sldId id="360" r:id="rId11"/>
    <p:sldId id="361" r:id="rId12"/>
    <p:sldId id="362" r:id="rId13"/>
    <p:sldId id="365" r:id="rId14"/>
    <p:sldId id="363" r:id="rId15"/>
    <p:sldId id="364" r:id="rId16"/>
    <p:sldId id="366" r:id="rId17"/>
    <p:sldId id="367" r:id="rId18"/>
    <p:sldId id="368" r:id="rId19"/>
    <p:sldId id="369" r:id="rId20"/>
    <p:sldId id="372" r:id="rId21"/>
    <p:sldId id="370" r:id="rId22"/>
    <p:sldId id="373" r:id="rId23"/>
    <p:sldId id="37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6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bioknowledgy.weebly.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4796FFD-65D6-4BFE-AFC2-B38F570DB9E8}" type="slidenum">
              <a:rPr lang="en-US" altLang="en-US" smtClean="0"/>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85B1739-CD53-4B41-89C6-7403057D7640}"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BBB665C-7DEF-4E75-A804-C060838F6A38}" type="slidenum">
              <a:rPr lang="en-US" altLang="en-US" smtClean="0"/>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966E744-1AD8-42B3-866F-D18127798159}"/>
              </a:ext>
            </a:extLst>
          </p:cNvPr>
          <p:cNvSpPr txBox="1">
            <a:spLocks noChangeArrowheads="1"/>
          </p:cNvSpPr>
          <p:nvPr userDrawn="1"/>
        </p:nvSpPr>
        <p:spPr bwMode="auto">
          <a:xfrm>
            <a:off x="5149850" y="5778501"/>
            <a:ext cx="2784737" cy="677045"/>
          </a:xfrm>
          <a:prstGeom prst="rect">
            <a:avLst/>
          </a:prstGeom>
          <a:solidFill>
            <a:schemeClr val="bg1"/>
          </a:solidFill>
          <a:ln>
            <a:noFill/>
          </a:ln>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defRPr/>
            </a:pPr>
            <a:r>
              <a:rPr lang="en-US" altLang="en-US" sz="1350"/>
              <a:t>By Chris Paine</a:t>
            </a:r>
          </a:p>
          <a:p>
            <a:pPr eaLnBrk="1" hangingPunct="1">
              <a:lnSpc>
                <a:spcPct val="150000"/>
              </a:lnSpc>
              <a:defRPr/>
            </a:pPr>
            <a:r>
              <a:rPr lang="en-US" altLang="en-US" sz="1350" u="sng">
                <a:hlinkClick r:id="rId2"/>
              </a:rPr>
              <a:t>https://bioknowledgy.weebly.com/</a:t>
            </a:r>
            <a:r>
              <a:rPr lang="en-US" altLang="en-US" sz="1350"/>
              <a:t> </a:t>
            </a:r>
          </a:p>
        </p:txBody>
      </p:sp>
      <p:sp>
        <p:nvSpPr>
          <p:cNvPr id="2" name="Title 1"/>
          <p:cNvSpPr>
            <a:spLocks noGrp="1"/>
          </p:cNvSpPr>
          <p:nvPr>
            <p:ph type="ctrTitle"/>
          </p:nvPr>
        </p:nvSpPr>
        <p:spPr>
          <a:xfrm>
            <a:off x="0" y="2"/>
            <a:ext cx="7772400" cy="1470025"/>
          </a:xfrm>
        </p:spPr>
        <p:txBody>
          <a:bodyPr/>
          <a:lstStyle/>
          <a:p>
            <a:r>
              <a:rPr lang="en-US"/>
              <a:t>Click to edit Master title style</a:t>
            </a:r>
          </a:p>
        </p:txBody>
      </p:sp>
      <p:sp>
        <p:nvSpPr>
          <p:cNvPr id="3" name="Subtitle 2"/>
          <p:cNvSpPr>
            <a:spLocks noGrp="1"/>
          </p:cNvSpPr>
          <p:nvPr>
            <p:ph type="subTitle" idx="1"/>
          </p:nvPr>
        </p:nvSpPr>
        <p:spPr>
          <a:xfrm>
            <a:off x="231775" y="1676402"/>
            <a:ext cx="8744301" cy="1228725"/>
          </a:xfrm>
        </p:spPr>
        <p:txBody>
          <a:bodyPr>
            <a:normAutofit/>
          </a:bodyPr>
          <a:lstStyle>
            <a:lvl1pPr marL="0" indent="0" algn="ctr">
              <a:buNone/>
              <a:defRPr sz="21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8" name="Text Placeholder 7"/>
          <p:cNvSpPr>
            <a:spLocks noGrp="1"/>
          </p:cNvSpPr>
          <p:nvPr>
            <p:ph type="body" sz="quarter" idx="10"/>
          </p:nvPr>
        </p:nvSpPr>
        <p:spPr>
          <a:xfrm>
            <a:off x="231775" y="3159127"/>
            <a:ext cx="8744300" cy="1889125"/>
          </a:xfrm>
        </p:spPr>
        <p:txBody>
          <a:bodyPr>
            <a:normAutofit/>
          </a:bodyPr>
          <a:lstStyle>
            <a:lvl1pPr marL="0" indent="0" algn="ctr" defTabSz="342900" rtl="0" eaLnBrk="1" latinLnBrk="0" hangingPunct="1">
              <a:spcBef>
                <a:spcPct val="20000"/>
              </a:spcBef>
              <a:buFont typeface="Arial"/>
              <a:buNone/>
              <a:defRPr lang="en-US" sz="1500" kern="1200" dirty="0">
                <a:solidFill>
                  <a:schemeClr val="tx1">
                    <a:tint val="75000"/>
                  </a:schemeClr>
                </a:solidFill>
                <a:latin typeface="+mn-lt"/>
                <a:ea typeface="+mn-ea"/>
                <a:cs typeface="+mn-cs"/>
              </a:defRPr>
            </a:lvl1pPr>
          </a:lstStyle>
          <a:p>
            <a:pPr lvl="0"/>
            <a:r>
              <a:rPr lang="en-US"/>
              <a:t>Edit Master text styles</a:t>
            </a:r>
          </a:p>
        </p:txBody>
      </p:sp>
    </p:spTree>
    <p:extLst>
      <p:ext uri="{BB962C8B-B14F-4D97-AF65-F5344CB8AC3E}">
        <p14:creationId xmlns:p14="http://schemas.microsoft.com/office/powerpoint/2010/main" xmlns="" val="4052297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C7D352E-F73C-4A5D-9733-A15137C9417F}" type="slidenum">
              <a:rPr lang="en-US" altLang="en-US" smtClean="0"/>
              <a:pPr>
                <a:defRPr/>
              </a:pPr>
              <a:t>‹#›</a:t>
            </a:fld>
            <a:endParaRPr lang="en-US" alt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B3D0653-731B-46A7-9F9B-6C09A807EAA6}" type="slidenum">
              <a:rPr lang="en-US" altLang="en-US" smtClean="0"/>
              <a:pPr>
                <a:defRPr/>
              </a:pPr>
              <a:t>‹#›</a:t>
            </a:fld>
            <a:endParaRPr lang="en-US" alt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36C7311-D0A4-485E-B4C5-E8C04A793120}" type="slidenum">
              <a:rPr lang="en-US" altLang="en-US" smtClean="0"/>
              <a:pPr>
                <a:defRPr/>
              </a:pPr>
              <a:t>‹#›</a:t>
            </a:fld>
            <a:endParaRPr lang="en-US" alt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98471289-4531-4DFB-B907-01DCC90DF876}"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FE1CED70-2975-4111-BB6A-E1FC1F7821E9}" type="slidenum">
              <a:rPr lang="en-US" altLang="en-US" smtClean="0"/>
              <a:pPr>
                <a:defRPr/>
              </a:pPr>
              <a:t>‹#›</a:t>
            </a:fld>
            <a:endParaRPr lang="en-US" alt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68C670F-E746-4493-9523-B3E02781F903}"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FD322BB5-FB33-476B-9F4A-233153DF414A}" type="slidenum">
              <a:rPr lang="en-US" altLang="en-US" smtClean="0"/>
              <a:pPr>
                <a:defRPr/>
              </a:pPr>
              <a:t>‹#›</a:t>
            </a:fld>
            <a:endParaRPr lang="en-US"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CCD6C81F-2EBC-46ED-82BB-41CB13D5F026}" type="slidenum">
              <a:rPr lang="en-US" altLang="en-US" smtClean="0"/>
              <a:pPr>
                <a:defRPr/>
              </a:pPr>
              <a:t>‹#›</a:t>
            </a:fld>
            <a:endParaRPr lang="en-US" alt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45A28C6E-B7F2-4B88-A684-5517E7D6657D}"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68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n.wikipedia.org/wiki/Lineweaver-Burk_diagram" TargetMode="External"/><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en.wikipedia.org/wiki/Michaelis-Menten_consta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xmlns="" id="{CF6C9917-7CBB-4DC5-A277-D56369B78FD6}"/>
              </a:ext>
            </a:extLst>
          </p:cNvPr>
          <p:cNvSpPr>
            <a:spLocks noGrp="1"/>
          </p:cNvSpPr>
          <p:nvPr>
            <p:ph type="title"/>
          </p:nvPr>
        </p:nvSpPr>
        <p:spPr>
          <a:xfrm>
            <a:off x="1485900" y="1541417"/>
            <a:ext cx="6172200" cy="2344783"/>
          </a:xfrm>
        </p:spPr>
        <p:txBody>
          <a:bodyPr>
            <a:normAutofit/>
          </a:bodyPr>
          <a:lstStyle/>
          <a:p>
            <a:pPr algn="ctr"/>
            <a:r>
              <a:rPr lang="en-US" altLang="en-US" sz="4800" b="1" dirty="0" smtClean="0"/>
              <a:t>VBC-605</a:t>
            </a:r>
            <a:br>
              <a:rPr lang="en-US" altLang="en-US" sz="4800" b="1" dirty="0" smtClean="0"/>
            </a:br>
            <a:r>
              <a:rPr lang="en-US" altLang="en-US" sz="4800" dirty="0" smtClean="0"/>
              <a:t>Unit II</a:t>
            </a:r>
            <a:r>
              <a:rPr lang="en-US" altLang="en-US" sz="4800" b="1" dirty="0" smtClean="0"/>
              <a:t/>
            </a:r>
            <a:br>
              <a:rPr lang="en-US" altLang="en-US" sz="4800" b="1" dirty="0" smtClean="0"/>
            </a:br>
            <a:r>
              <a:rPr lang="en-US" altLang="en-US" sz="4800" b="1" dirty="0" smtClean="0"/>
              <a:t>Enzyme </a:t>
            </a:r>
            <a:r>
              <a:rPr lang="en-US" sz="4800" b="1" dirty="0" smtClean="0"/>
              <a:t>kinetics</a:t>
            </a:r>
            <a:endParaRPr lang="en-US" altLang="en-US" sz="4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a:extLst>
              <a:ext uri="{FF2B5EF4-FFF2-40B4-BE49-F238E27FC236}">
                <a16:creationId xmlns:a16="http://schemas.microsoft.com/office/drawing/2014/main" xmlns="" id="{7C059651-713B-41B7-8ED0-9773E3271503}"/>
              </a:ext>
            </a:extLst>
          </p:cNvPr>
          <p:cNvSpPr>
            <a:spLocks noGrp="1"/>
          </p:cNvSpPr>
          <p:nvPr>
            <p:ph idx="1"/>
          </p:nvPr>
        </p:nvSpPr>
        <p:spPr/>
        <p:txBody>
          <a:bodyPr/>
          <a:lstStyle/>
          <a:p>
            <a:pPr eaLnBrk="1" hangingPunct="1"/>
            <a:r>
              <a:rPr lang="en-US" altLang="en-US"/>
              <a:t>Make active site unavailable to substrate or</a:t>
            </a:r>
          </a:p>
          <a:p>
            <a:pPr eaLnBrk="1" hangingPunct="1"/>
            <a:r>
              <a:rPr lang="en-US" altLang="en-US"/>
              <a:t>Change enzyme structrure</a:t>
            </a:r>
          </a:p>
        </p:txBody>
      </p:sp>
      <p:sp>
        <p:nvSpPr>
          <p:cNvPr id="72705" name="Rectangle 2">
            <a:extLst>
              <a:ext uri="{FF2B5EF4-FFF2-40B4-BE49-F238E27FC236}">
                <a16:creationId xmlns:a16="http://schemas.microsoft.com/office/drawing/2014/main" xmlns="" id="{76CD3863-0F5E-4E88-BD13-5D902D383E1B}"/>
              </a:ext>
            </a:extLst>
          </p:cNvPr>
          <p:cNvSpPr>
            <a:spLocks noGrp="1"/>
          </p:cNvSpPr>
          <p:nvPr>
            <p:ph type="title"/>
          </p:nvPr>
        </p:nvSpPr>
        <p:spPr/>
        <p:txBody>
          <a:bodyPr/>
          <a:lstStyle/>
          <a:p>
            <a:pPr eaLnBrk="1" hangingPunct="1"/>
            <a:r>
              <a:rPr lang="en-US" altLang="en-US"/>
              <a:t>Inhibitors</a:t>
            </a:r>
          </a:p>
        </p:txBody>
      </p:sp>
      <p:pic>
        <p:nvPicPr>
          <p:cNvPr id="2" name="Picture 1">
            <a:extLst>
              <a:ext uri="{FF2B5EF4-FFF2-40B4-BE49-F238E27FC236}">
                <a16:creationId xmlns:a16="http://schemas.microsoft.com/office/drawing/2014/main" xmlns="" id="{94F76924-99CF-4F0D-93C1-9DD76FD9150A}"/>
              </a:ext>
            </a:extLst>
          </p:cNvPr>
          <p:cNvPicPr>
            <a:picLocks noChangeAspect="1"/>
          </p:cNvPicPr>
          <p:nvPr/>
        </p:nvPicPr>
        <p:blipFill rotWithShape="1">
          <a:blip r:embed="rId2"/>
          <a:srcRect l="4068" t="18328" r="4390" b="37539"/>
          <a:stretch/>
        </p:blipFill>
        <p:spPr>
          <a:xfrm>
            <a:off x="757760" y="3187817"/>
            <a:ext cx="6347715" cy="248314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a:extLst>
              <a:ext uri="{FF2B5EF4-FFF2-40B4-BE49-F238E27FC236}">
                <a16:creationId xmlns:a16="http://schemas.microsoft.com/office/drawing/2014/main" xmlns="" id="{61C88554-9019-4946-8C61-9B6A7911AC3E}"/>
              </a:ext>
            </a:extLst>
          </p:cNvPr>
          <p:cNvSpPr>
            <a:spLocks noGrp="1"/>
          </p:cNvSpPr>
          <p:nvPr>
            <p:ph idx="1"/>
          </p:nvPr>
        </p:nvSpPr>
        <p:spPr/>
        <p:txBody>
          <a:bodyPr/>
          <a:lstStyle/>
          <a:p>
            <a:pPr eaLnBrk="1" hangingPunct="1"/>
            <a:r>
              <a:rPr lang="en-US" altLang="en-US"/>
              <a:t>Light, radiation ( u.v., X- rays, gamma rays etc)</a:t>
            </a:r>
          </a:p>
          <a:p>
            <a:pPr eaLnBrk="1" hangingPunct="1">
              <a:buFontTx/>
              <a:buNone/>
            </a:pPr>
            <a:r>
              <a:rPr lang="en-US" altLang="en-US"/>
              <a:t>e.g. salivary amylase- activity increased by red/ blue light whereas decreased by u.v. light</a:t>
            </a:r>
          </a:p>
          <a:p>
            <a:pPr eaLnBrk="1" hangingPunct="1">
              <a:buFontTx/>
              <a:buNone/>
            </a:pPr>
            <a:endParaRPr lang="en-US" altLang="en-US"/>
          </a:p>
        </p:txBody>
      </p:sp>
      <p:sp>
        <p:nvSpPr>
          <p:cNvPr id="73729" name="Rectangle 2">
            <a:extLst>
              <a:ext uri="{FF2B5EF4-FFF2-40B4-BE49-F238E27FC236}">
                <a16:creationId xmlns:a16="http://schemas.microsoft.com/office/drawing/2014/main" xmlns="" id="{60E23DFD-6A71-44BB-9358-9018DA2C4A48}"/>
              </a:ext>
            </a:extLst>
          </p:cNvPr>
          <p:cNvSpPr>
            <a:spLocks noGrp="1"/>
          </p:cNvSpPr>
          <p:nvPr>
            <p:ph type="title"/>
          </p:nvPr>
        </p:nvSpPr>
        <p:spPr/>
        <p:txBody>
          <a:bodyPr/>
          <a:lstStyle/>
          <a:p>
            <a:pPr eaLnBrk="1" hangingPunct="1"/>
            <a:r>
              <a:rPr lang="en-US" altLang="en-US"/>
              <a:t>Physical agents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a:extLst>
              <a:ext uri="{FF2B5EF4-FFF2-40B4-BE49-F238E27FC236}">
                <a16:creationId xmlns:a16="http://schemas.microsoft.com/office/drawing/2014/main" xmlns="" id="{402CA2F2-6C23-447C-BC0C-6C5FDBE4950A}"/>
              </a:ext>
            </a:extLst>
          </p:cNvPr>
          <p:cNvSpPr>
            <a:spLocks noGrp="1"/>
          </p:cNvSpPr>
          <p:nvPr>
            <p:ph idx="1"/>
          </p:nvPr>
        </p:nvSpPr>
        <p:spPr/>
        <p:txBody>
          <a:bodyPr/>
          <a:lstStyle/>
          <a:p>
            <a:pPr eaLnBrk="1" hangingPunct="1"/>
            <a:r>
              <a:rPr lang="en-US" altLang="en-US"/>
              <a:t>Rectangular hyperbola (</a:t>
            </a:r>
            <a:r>
              <a:rPr lang="en-US" altLang="en-US" i="1"/>
              <a:t>Michaelis plot</a:t>
            </a:r>
            <a:r>
              <a:rPr lang="en-US" altLang="en-US"/>
              <a:t>)</a:t>
            </a:r>
          </a:p>
          <a:p>
            <a:pPr eaLnBrk="1" hangingPunct="1"/>
            <a:r>
              <a:rPr lang="en-US" altLang="en-US"/>
              <a:t>Initial velocity- velocity when little substrate is reacted</a:t>
            </a:r>
          </a:p>
        </p:txBody>
      </p:sp>
      <p:sp>
        <p:nvSpPr>
          <p:cNvPr id="74753" name="Rectangle 2">
            <a:extLst>
              <a:ext uri="{FF2B5EF4-FFF2-40B4-BE49-F238E27FC236}">
                <a16:creationId xmlns:a16="http://schemas.microsoft.com/office/drawing/2014/main" xmlns="" id="{B0B06D6B-9258-43A8-97F8-0AE21C67538C}"/>
              </a:ext>
            </a:extLst>
          </p:cNvPr>
          <p:cNvSpPr>
            <a:spLocks noGrp="1"/>
          </p:cNvSpPr>
          <p:nvPr>
            <p:ph type="title"/>
          </p:nvPr>
        </p:nvSpPr>
        <p:spPr/>
        <p:txBody>
          <a:bodyPr/>
          <a:lstStyle/>
          <a:p>
            <a:pPr eaLnBrk="1" hangingPunct="1"/>
            <a:r>
              <a:rPr lang="en-US" altLang="en-US"/>
              <a:t>Substrate concentration</a:t>
            </a:r>
          </a:p>
        </p:txBody>
      </p:sp>
      <p:pic>
        <p:nvPicPr>
          <p:cNvPr id="2" name="Picture 1">
            <a:extLst>
              <a:ext uri="{FF2B5EF4-FFF2-40B4-BE49-F238E27FC236}">
                <a16:creationId xmlns:a16="http://schemas.microsoft.com/office/drawing/2014/main" xmlns="" id="{C8958129-0EC8-4677-B480-5081BA7FFE63}"/>
              </a:ext>
            </a:extLst>
          </p:cNvPr>
          <p:cNvPicPr>
            <a:picLocks noChangeAspect="1"/>
          </p:cNvPicPr>
          <p:nvPr/>
        </p:nvPicPr>
        <p:blipFill>
          <a:blip r:embed="rId2"/>
          <a:stretch>
            <a:fillRect/>
          </a:stretch>
        </p:blipFill>
        <p:spPr>
          <a:xfrm>
            <a:off x="2571750" y="3257550"/>
            <a:ext cx="3059528" cy="2480072"/>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a:extLst>
              <a:ext uri="{FF2B5EF4-FFF2-40B4-BE49-F238E27FC236}">
                <a16:creationId xmlns:a16="http://schemas.microsoft.com/office/drawing/2014/main" xmlns="" id="{22F7EE7D-54C7-430F-87A9-522FD7D0A7DB}"/>
              </a:ext>
            </a:extLst>
          </p:cNvPr>
          <p:cNvSpPr>
            <a:spLocks noGrp="1" noChangeArrowheads="1"/>
          </p:cNvSpPr>
          <p:nvPr>
            <p:ph idx="1"/>
          </p:nvPr>
        </p:nvSpPr>
        <p:spPr>
          <a:xfrm>
            <a:off x="1485900" y="1028700"/>
            <a:ext cx="6172200" cy="4629150"/>
          </a:xfrm>
        </p:spPr>
        <p:txBody>
          <a:bodyPr rtlCol="0">
            <a:normAutofit fontScale="92500" lnSpcReduction="10000"/>
          </a:bodyPr>
          <a:lstStyle/>
          <a:p>
            <a:pPr eaLnBrk="1" fontAlgn="auto" hangingPunct="1">
              <a:lnSpc>
                <a:spcPct val="80000"/>
              </a:lnSpc>
              <a:spcAft>
                <a:spcPts val="0"/>
              </a:spcAft>
              <a:buNone/>
              <a:defRPr/>
            </a:pPr>
            <a:r>
              <a:rPr lang="en-US" altLang="en-US" sz="1950">
                <a:solidFill>
                  <a:schemeClr val="tx1">
                    <a:lumMod val="75000"/>
                    <a:lumOff val="25000"/>
                  </a:schemeClr>
                </a:solidFill>
              </a:rPr>
              <a:t>Reasons for the three phases of the curve can be interpreted</a:t>
            </a:r>
          </a:p>
          <a:p>
            <a:pPr eaLnBrk="1" fontAlgn="auto" hangingPunct="1">
              <a:lnSpc>
                <a:spcPct val="80000"/>
              </a:lnSpc>
              <a:spcAft>
                <a:spcPts val="0"/>
              </a:spcAft>
              <a:buNone/>
              <a:defRPr/>
            </a:pPr>
            <a:r>
              <a:rPr lang="en-US" altLang="en-US" sz="1950">
                <a:solidFill>
                  <a:schemeClr val="tx1">
                    <a:lumMod val="75000"/>
                    <a:lumOff val="25000"/>
                  </a:schemeClr>
                </a:solidFill>
              </a:rPr>
              <a:t>1. In the first phase, substrate concentration is low and most of the enzyme molecules are free so they combine with the substrate molecules. Therefore, velocity is proportional to substrate concentration. At this state, enzymatic reaction shows </a:t>
            </a:r>
            <a:r>
              <a:rPr lang="en-US" altLang="en-US" sz="1950" b="1">
                <a:solidFill>
                  <a:schemeClr val="tx1">
                    <a:lumMod val="75000"/>
                    <a:lumOff val="25000"/>
                  </a:schemeClr>
                </a:solidFill>
              </a:rPr>
              <a:t>first-order kinetics</a:t>
            </a:r>
            <a:endParaRPr lang="en-US" altLang="en-US" sz="1950">
              <a:solidFill>
                <a:schemeClr val="tx1">
                  <a:lumMod val="75000"/>
                  <a:lumOff val="25000"/>
                </a:schemeClr>
              </a:solidFill>
            </a:endParaRPr>
          </a:p>
          <a:p>
            <a:pPr eaLnBrk="1" fontAlgn="auto" hangingPunct="1">
              <a:lnSpc>
                <a:spcPct val="80000"/>
              </a:lnSpc>
              <a:spcAft>
                <a:spcPts val="0"/>
              </a:spcAft>
              <a:buNone/>
              <a:defRPr/>
            </a:pPr>
            <a:endParaRPr lang="en-US" altLang="en-US" sz="1500">
              <a:solidFill>
                <a:schemeClr val="tx1">
                  <a:lumMod val="75000"/>
                  <a:lumOff val="25000"/>
                </a:schemeClr>
              </a:solidFill>
            </a:endParaRPr>
          </a:p>
          <a:p>
            <a:pPr eaLnBrk="1" fontAlgn="auto" hangingPunct="1">
              <a:lnSpc>
                <a:spcPct val="80000"/>
              </a:lnSpc>
              <a:spcAft>
                <a:spcPts val="0"/>
              </a:spcAft>
              <a:buNone/>
              <a:defRPr/>
            </a:pPr>
            <a:r>
              <a:rPr lang="en-US" altLang="en-US" sz="1950">
                <a:solidFill>
                  <a:schemeClr val="tx1">
                    <a:lumMod val="75000"/>
                    <a:lumOff val="25000"/>
                  </a:schemeClr>
                </a:solidFill>
              </a:rPr>
              <a:t>2. In the second phase, half of the enzyme molecules are bound to substrate, so the velocity is not proportional to substrate concentration. At this stage, enzymatic reaction shows </a:t>
            </a:r>
            <a:r>
              <a:rPr lang="en-US" altLang="en-US" sz="1950" b="1">
                <a:solidFill>
                  <a:schemeClr val="tx1">
                    <a:lumMod val="75000"/>
                    <a:lumOff val="25000"/>
                  </a:schemeClr>
                </a:solidFill>
              </a:rPr>
              <a:t>mixed-order kinetics</a:t>
            </a:r>
            <a:endParaRPr lang="en-US" altLang="en-US" sz="1950">
              <a:solidFill>
                <a:schemeClr val="tx1">
                  <a:lumMod val="75000"/>
                  <a:lumOff val="25000"/>
                </a:schemeClr>
              </a:solidFill>
            </a:endParaRPr>
          </a:p>
          <a:p>
            <a:pPr eaLnBrk="1" fontAlgn="auto" hangingPunct="1">
              <a:lnSpc>
                <a:spcPct val="80000"/>
              </a:lnSpc>
              <a:spcAft>
                <a:spcPts val="0"/>
              </a:spcAft>
              <a:buNone/>
              <a:defRPr/>
            </a:pPr>
            <a:endParaRPr lang="en-US" altLang="en-US" sz="1500">
              <a:solidFill>
                <a:schemeClr val="tx1">
                  <a:lumMod val="75000"/>
                  <a:lumOff val="25000"/>
                </a:schemeClr>
              </a:solidFill>
            </a:endParaRPr>
          </a:p>
          <a:p>
            <a:pPr eaLnBrk="1" fontAlgn="auto" hangingPunct="1">
              <a:lnSpc>
                <a:spcPct val="80000"/>
              </a:lnSpc>
              <a:spcAft>
                <a:spcPts val="0"/>
              </a:spcAft>
              <a:buNone/>
              <a:defRPr/>
            </a:pPr>
            <a:r>
              <a:rPr lang="en-US" altLang="en-US" sz="1950">
                <a:solidFill>
                  <a:schemeClr val="tx1">
                    <a:lumMod val="75000"/>
                    <a:lumOff val="25000"/>
                  </a:schemeClr>
                </a:solidFill>
              </a:rPr>
              <a:t>3. In the third phase, all the enzyme molecules are bound to substrate, so velocity remain unchanged because free enzyme is not available though the substrate is in excess. At this stage enzymatic reaction shows </a:t>
            </a:r>
            <a:r>
              <a:rPr lang="en-US" altLang="en-US" sz="1950" b="1">
                <a:solidFill>
                  <a:schemeClr val="tx1">
                    <a:lumMod val="75000"/>
                    <a:lumOff val="25000"/>
                  </a:schemeClr>
                </a:solidFill>
              </a:rPr>
              <a:t>zero-order kinetics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1" name="Picture 4">
            <a:extLst>
              <a:ext uri="{FF2B5EF4-FFF2-40B4-BE49-F238E27FC236}">
                <a16:creationId xmlns:a16="http://schemas.microsoft.com/office/drawing/2014/main" xmlns="" id="{2911FFD5-95AE-4AB6-BB19-B896733E5190}"/>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257300" y="1714500"/>
            <a:ext cx="6572250" cy="3200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6802" name="Text Box 5">
            <a:extLst>
              <a:ext uri="{FF2B5EF4-FFF2-40B4-BE49-F238E27FC236}">
                <a16:creationId xmlns:a16="http://schemas.microsoft.com/office/drawing/2014/main" xmlns="" id="{69BA321D-F731-42CE-9380-732C6163258B}"/>
              </a:ext>
            </a:extLst>
          </p:cNvPr>
          <p:cNvSpPr txBox="1">
            <a:spLocks noChangeArrowheads="1"/>
          </p:cNvSpPr>
          <p:nvPr/>
        </p:nvSpPr>
        <p:spPr bwMode="auto">
          <a:xfrm>
            <a:off x="1085851" y="5108973"/>
            <a:ext cx="722345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eaLnBrk="0" fontAlgn="base" hangingPunct="0">
              <a:spcBef>
                <a:spcPct val="0"/>
              </a:spcBef>
              <a:spcAft>
                <a:spcPct val="0"/>
              </a:spcAft>
              <a:buClrTx/>
              <a:buSzTx/>
              <a:buNone/>
            </a:pPr>
            <a:r>
              <a:rPr lang="en-US" altLang="en-US" sz="2400">
                <a:solidFill>
                  <a:prstClr val="black"/>
                </a:solidFill>
                <a:latin typeface="Times New Roman" panose="02020603050405020304" pitchFamily="18" charset="0"/>
                <a:cs typeface="Arial" panose="020B0604020202020204" pitchFamily="34" charset="0"/>
              </a:rPr>
              <a:t>A. Low [S]    B. 50% [S] or K</a:t>
            </a:r>
            <a:r>
              <a:rPr lang="en-US" altLang="en-US" sz="2400" baseline="-25000">
                <a:solidFill>
                  <a:prstClr val="black"/>
                </a:solidFill>
                <a:latin typeface="Times New Roman" panose="02020603050405020304" pitchFamily="18" charset="0"/>
                <a:cs typeface="Arial" panose="020B0604020202020204" pitchFamily="34" charset="0"/>
              </a:rPr>
              <a:t>m  </a:t>
            </a:r>
            <a:r>
              <a:rPr lang="en-US" altLang="en-US" sz="2400">
                <a:solidFill>
                  <a:prstClr val="black"/>
                </a:solidFill>
                <a:latin typeface="Times New Roman" panose="02020603050405020304" pitchFamily="18" charset="0"/>
                <a:cs typeface="Arial" panose="020B0604020202020204" pitchFamily="34" charset="0"/>
              </a:rPr>
              <a:t> C. High, saturating [S]</a:t>
            </a:r>
            <a:r>
              <a:rPr lang="en-US" altLang="en-US" baseline="-25000">
                <a:solidFill>
                  <a:prstClr val="black"/>
                </a:solidFill>
                <a:latin typeface="Times New Roman" panose="02020603050405020304" pitchFamily="18"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a:extLst>
              <a:ext uri="{FF2B5EF4-FFF2-40B4-BE49-F238E27FC236}">
                <a16:creationId xmlns:a16="http://schemas.microsoft.com/office/drawing/2014/main" xmlns="" id="{65FEA728-FE90-48F6-B2D5-FAE6CD99BF88}"/>
              </a:ext>
            </a:extLst>
          </p:cNvPr>
          <p:cNvSpPr>
            <a:spLocks noGrp="1" noChangeArrowheads="1"/>
          </p:cNvSpPr>
          <p:nvPr>
            <p:ph idx="1"/>
          </p:nvPr>
        </p:nvSpPr>
        <p:spPr/>
        <p:txBody>
          <a:bodyPr rtlCol="0">
            <a:normAutofit fontScale="92500"/>
          </a:bodyPr>
          <a:lstStyle/>
          <a:p>
            <a:pPr algn="just" eaLnBrk="1" fontAlgn="auto" hangingPunct="1">
              <a:lnSpc>
                <a:spcPct val="90000"/>
              </a:lnSpc>
              <a:spcAft>
                <a:spcPts val="0"/>
              </a:spcAft>
              <a:buFont typeface="Wingdings 3" charset="2"/>
              <a:buChar char=""/>
              <a:defRPr/>
            </a:pPr>
            <a:r>
              <a:rPr lang="en-US" altLang="en-US">
                <a:solidFill>
                  <a:schemeClr val="tx1">
                    <a:lumMod val="75000"/>
                    <a:lumOff val="25000"/>
                  </a:schemeClr>
                </a:solidFill>
              </a:rPr>
              <a:t>The M-M equation was derived in part by making several assumptions.  An important one was: </a:t>
            </a:r>
            <a:r>
              <a:rPr lang="en-US" altLang="en-US" b="1">
                <a:solidFill>
                  <a:schemeClr val="tx1">
                    <a:lumMod val="75000"/>
                    <a:lumOff val="25000"/>
                  </a:schemeClr>
                </a:solidFill>
              </a:rPr>
              <a:t> the concentration of substrate must be much greater than the enzyme concentration.  </a:t>
            </a:r>
          </a:p>
          <a:p>
            <a:pPr algn="just" eaLnBrk="1" fontAlgn="auto" hangingPunct="1">
              <a:lnSpc>
                <a:spcPct val="90000"/>
              </a:lnSpc>
              <a:spcAft>
                <a:spcPts val="0"/>
              </a:spcAft>
              <a:buFont typeface="Wingdings 3" charset="2"/>
              <a:buChar char=""/>
              <a:defRPr/>
            </a:pPr>
            <a:r>
              <a:rPr lang="en-US" altLang="en-US" b="1">
                <a:solidFill>
                  <a:schemeClr val="tx1">
                    <a:lumMod val="75000"/>
                    <a:lumOff val="25000"/>
                  </a:schemeClr>
                </a:solidFill>
              </a:rPr>
              <a:t>I</a:t>
            </a:r>
            <a:r>
              <a:rPr lang="en-US" altLang="en-US">
                <a:solidFill>
                  <a:schemeClr val="tx1">
                    <a:lumMod val="75000"/>
                    <a:lumOff val="25000"/>
                  </a:schemeClr>
                </a:solidFill>
              </a:rPr>
              <a:t>n the situation where [S] &gt;&gt; [E] and at initial velocity rates, it is assumed that the changes in the concentration of the intermediate ES complex are very small over time (v</a:t>
            </a:r>
            <a:r>
              <a:rPr lang="en-US" altLang="en-US" baseline="-25000">
                <a:solidFill>
                  <a:schemeClr val="tx1">
                    <a:lumMod val="75000"/>
                    <a:lumOff val="25000"/>
                  </a:schemeClr>
                </a:solidFill>
              </a:rPr>
              <a:t>o</a:t>
            </a:r>
            <a:r>
              <a:rPr lang="en-US" altLang="en-US">
                <a:solidFill>
                  <a:schemeClr val="tx1">
                    <a:lumMod val="75000"/>
                    <a:lumOff val="25000"/>
                  </a:schemeClr>
                </a:solidFill>
              </a:rPr>
              <a:t>).  </a:t>
            </a:r>
          </a:p>
          <a:p>
            <a:pPr algn="just" eaLnBrk="1" fontAlgn="auto" hangingPunct="1">
              <a:lnSpc>
                <a:spcPct val="90000"/>
              </a:lnSpc>
              <a:spcAft>
                <a:spcPts val="0"/>
              </a:spcAft>
              <a:buFont typeface="Wingdings 3" charset="2"/>
              <a:buChar char=""/>
              <a:defRPr/>
            </a:pPr>
            <a:r>
              <a:rPr lang="en-US" altLang="en-US">
                <a:solidFill>
                  <a:schemeClr val="tx1">
                    <a:lumMod val="75000"/>
                    <a:lumOff val="25000"/>
                  </a:schemeClr>
                </a:solidFill>
              </a:rPr>
              <a:t>This condition is termed a </a:t>
            </a:r>
            <a:r>
              <a:rPr lang="en-US" altLang="en-US" b="1">
                <a:solidFill>
                  <a:schemeClr val="tx1">
                    <a:lumMod val="75000"/>
                    <a:lumOff val="25000"/>
                  </a:schemeClr>
                </a:solidFill>
              </a:rPr>
              <a:t>steady-state rate, </a:t>
            </a:r>
            <a:r>
              <a:rPr lang="en-US" altLang="en-US">
                <a:solidFill>
                  <a:schemeClr val="tx1">
                    <a:lumMod val="75000"/>
                    <a:lumOff val="25000"/>
                  </a:schemeClr>
                </a:solidFill>
              </a:rPr>
              <a:t>and is referred to as</a:t>
            </a:r>
            <a:r>
              <a:rPr lang="en-US" altLang="en-US" b="1">
                <a:solidFill>
                  <a:schemeClr val="tx1">
                    <a:lumMod val="75000"/>
                    <a:lumOff val="25000"/>
                  </a:schemeClr>
                </a:solidFill>
              </a:rPr>
              <a:t> steady-state kinetics.  Therefore, it follows that the rate of ES formation will be equal to the rate ES breakdown.</a:t>
            </a:r>
          </a:p>
        </p:txBody>
      </p:sp>
      <p:sp>
        <p:nvSpPr>
          <p:cNvPr id="77825" name="Rectangle 4">
            <a:extLst>
              <a:ext uri="{FF2B5EF4-FFF2-40B4-BE49-F238E27FC236}">
                <a16:creationId xmlns:a16="http://schemas.microsoft.com/office/drawing/2014/main" xmlns="" id="{288A62E9-842E-45BD-A6C4-E865C93794ED}"/>
              </a:ext>
            </a:extLst>
          </p:cNvPr>
          <p:cNvSpPr>
            <a:spLocks noGrp="1"/>
          </p:cNvSpPr>
          <p:nvPr>
            <p:ph type="title"/>
          </p:nvPr>
        </p:nvSpPr>
        <p:spPr>
          <a:noFill/>
        </p:spPr>
        <p:txBody>
          <a:bodyPr/>
          <a:lstStyle/>
          <a:p>
            <a:pPr eaLnBrk="1" hangingPunct="1"/>
            <a:r>
              <a:rPr lang="en-US" altLang="en-US"/>
              <a:t>Steady State Assumption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4">
            <a:extLst>
              <a:ext uri="{FF2B5EF4-FFF2-40B4-BE49-F238E27FC236}">
                <a16:creationId xmlns:a16="http://schemas.microsoft.com/office/drawing/2014/main" xmlns="" id="{AA7FC312-441E-4A4E-BD75-70A11BF21943}"/>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1485900" y="1771650"/>
            <a:ext cx="6172200" cy="1763316"/>
          </a:xfrm>
          <a:solidFill>
            <a:schemeClr val="bg1"/>
          </a:solidFill>
        </p:spPr>
      </p:pic>
      <p:sp>
        <p:nvSpPr>
          <p:cNvPr id="78849" name="Rectangle 2">
            <a:extLst>
              <a:ext uri="{FF2B5EF4-FFF2-40B4-BE49-F238E27FC236}">
                <a16:creationId xmlns:a16="http://schemas.microsoft.com/office/drawing/2014/main" xmlns="" id="{4B3240F6-7E1B-499F-B89C-3C5D78745FC6}"/>
              </a:ext>
            </a:extLst>
          </p:cNvPr>
          <p:cNvSpPr>
            <a:spLocks noGrp="1"/>
          </p:cNvSpPr>
          <p:nvPr>
            <p:ph type="title"/>
          </p:nvPr>
        </p:nvSpPr>
        <p:spPr/>
        <p:txBody>
          <a:bodyPr/>
          <a:lstStyle/>
          <a:p>
            <a:pPr eaLnBrk="1" hangingPunct="1"/>
            <a:r>
              <a:rPr lang="en-US" altLang="en-US" sz="3000"/>
              <a:t>Michaelis-Menten Equation Derivation</a:t>
            </a:r>
          </a:p>
        </p:txBody>
      </p:sp>
      <p:sp>
        <p:nvSpPr>
          <p:cNvPr id="78851" name="Rectangle 5">
            <a:extLst>
              <a:ext uri="{FF2B5EF4-FFF2-40B4-BE49-F238E27FC236}">
                <a16:creationId xmlns:a16="http://schemas.microsoft.com/office/drawing/2014/main" xmlns="" id="{C27BBA36-EAC7-4F24-9787-58080D9235FD}"/>
              </a:ext>
            </a:extLst>
          </p:cNvPr>
          <p:cNvSpPr>
            <a:spLocks noChangeArrowheads="1"/>
          </p:cNvSpPr>
          <p:nvPr/>
        </p:nvSpPr>
        <p:spPr bwMode="auto">
          <a:xfrm>
            <a:off x="1771650" y="3599260"/>
            <a:ext cx="5829300" cy="15927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None/>
            </a:pPr>
            <a:r>
              <a:rPr lang="en-US" altLang="en-US" sz="1950" b="1">
                <a:solidFill>
                  <a:prstClr val="black"/>
                </a:solidFill>
                <a:latin typeface="Arial" panose="020B0604020202020204" pitchFamily="34" charset="0"/>
                <a:cs typeface="Arial" panose="020B0604020202020204" pitchFamily="34" charset="0"/>
              </a:rPr>
              <a:t>Rate of ES formation = k1([ET] - [ES])[S] </a:t>
            </a:r>
            <a:r>
              <a:rPr lang="en-US" altLang="en-US" sz="1950">
                <a:solidFill>
                  <a:prstClr val="black"/>
                </a:solidFill>
                <a:latin typeface="Arial" panose="020B0604020202020204" pitchFamily="34" charset="0"/>
                <a:cs typeface="Arial" panose="020B0604020202020204" pitchFamily="34" charset="0"/>
              </a:rPr>
              <a:t>(where [ET] is total concentration of enzyme E and k</a:t>
            </a:r>
            <a:r>
              <a:rPr lang="en-US" altLang="en-US" sz="1950" baseline="-25000">
                <a:solidFill>
                  <a:prstClr val="black"/>
                </a:solidFill>
                <a:latin typeface="Arial" panose="020B0604020202020204" pitchFamily="34" charset="0"/>
                <a:cs typeface="Arial" panose="020B0604020202020204" pitchFamily="34" charset="0"/>
              </a:rPr>
              <a:t>4</a:t>
            </a:r>
            <a:r>
              <a:rPr lang="en-US" altLang="en-US" sz="1950">
                <a:solidFill>
                  <a:prstClr val="black"/>
                </a:solidFill>
                <a:latin typeface="Arial" panose="020B0604020202020204" pitchFamily="34" charset="0"/>
                <a:cs typeface="Arial" panose="020B0604020202020204" pitchFamily="34" charset="0"/>
              </a:rPr>
              <a:t> is considered neglible)</a:t>
            </a:r>
          </a:p>
          <a:p>
            <a:pPr fontAlgn="base">
              <a:spcBef>
                <a:spcPct val="0"/>
              </a:spcBef>
              <a:spcAft>
                <a:spcPct val="0"/>
              </a:spcAft>
              <a:buClrTx/>
              <a:buSzTx/>
              <a:buNone/>
            </a:pPr>
            <a:r>
              <a:rPr lang="en-US" altLang="en-US" sz="1950" b="1">
                <a:solidFill>
                  <a:prstClr val="black"/>
                </a:solidFill>
                <a:latin typeface="Arial" panose="020B0604020202020204" pitchFamily="34" charset="0"/>
                <a:cs typeface="Arial" panose="020B0604020202020204" pitchFamily="34" charset="0"/>
              </a:rPr>
              <a:t>Rate of ES breakdown to product = k 2[ES] + k3[ES]</a:t>
            </a:r>
          </a:p>
        </p:txBody>
      </p:sp>
      <p:sp>
        <p:nvSpPr>
          <p:cNvPr id="78852" name="Text Box 9">
            <a:extLst>
              <a:ext uri="{FF2B5EF4-FFF2-40B4-BE49-F238E27FC236}">
                <a16:creationId xmlns:a16="http://schemas.microsoft.com/office/drawing/2014/main" xmlns="" id="{68812F8A-2EF5-489E-BD8F-73B609AE9E20}"/>
              </a:ext>
            </a:extLst>
          </p:cNvPr>
          <p:cNvSpPr txBox="1">
            <a:spLocks noChangeArrowheads="1"/>
          </p:cNvSpPr>
          <p:nvPr/>
        </p:nvSpPr>
        <p:spPr bwMode="auto">
          <a:xfrm>
            <a:off x="5372100" y="3200401"/>
            <a:ext cx="285750" cy="30008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endParaRPr lang="en-US" altLang="en-US" sz="1350">
              <a:solidFill>
                <a:prstClr val="black"/>
              </a:solidFill>
              <a:latin typeface="Arial" panose="020B0604020202020204" pitchFamily="34" charset="0"/>
              <a:cs typeface="Arial" panose="020B0604020202020204" pitchFamily="34" charset="0"/>
            </a:endParaRPr>
          </a:p>
        </p:txBody>
      </p:sp>
      <p:sp>
        <p:nvSpPr>
          <p:cNvPr id="78853" name="Text Box 11">
            <a:extLst>
              <a:ext uri="{FF2B5EF4-FFF2-40B4-BE49-F238E27FC236}">
                <a16:creationId xmlns:a16="http://schemas.microsoft.com/office/drawing/2014/main" xmlns="" id="{C70B0D73-DB55-4C92-A14A-15FBC65AAD40}"/>
              </a:ext>
            </a:extLst>
          </p:cNvPr>
          <p:cNvSpPr txBox="1">
            <a:spLocks noChangeArrowheads="1"/>
          </p:cNvSpPr>
          <p:nvPr/>
        </p:nvSpPr>
        <p:spPr bwMode="auto">
          <a:xfrm>
            <a:off x="5257800" y="2171701"/>
            <a:ext cx="171450" cy="30008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endParaRPr lang="en-US" altLang="en-US" sz="1350">
              <a:solidFill>
                <a:prstClr val="black"/>
              </a:solidFill>
              <a:latin typeface="Arial" panose="020B0604020202020204" pitchFamily="34" charset="0"/>
              <a:cs typeface="Arial" panose="020B0604020202020204" pitchFamily="34" charset="0"/>
            </a:endParaRPr>
          </a:p>
        </p:txBody>
      </p:sp>
      <p:sp>
        <p:nvSpPr>
          <p:cNvPr id="78854" name="Text Box 7">
            <a:extLst>
              <a:ext uri="{FF2B5EF4-FFF2-40B4-BE49-F238E27FC236}">
                <a16:creationId xmlns:a16="http://schemas.microsoft.com/office/drawing/2014/main" xmlns="" id="{42CDC1BE-464F-4BA2-B7A4-77C8387769DF}"/>
              </a:ext>
            </a:extLst>
          </p:cNvPr>
          <p:cNvSpPr txBox="1">
            <a:spLocks noChangeArrowheads="1"/>
          </p:cNvSpPr>
          <p:nvPr/>
        </p:nvSpPr>
        <p:spPr bwMode="auto">
          <a:xfrm>
            <a:off x="5200650" y="2114551"/>
            <a:ext cx="228600"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r>
              <a:rPr lang="en-US" altLang="en-US" sz="2100" b="1">
                <a:solidFill>
                  <a:prstClr val="black"/>
                </a:solidFill>
                <a:latin typeface="Arial" panose="020B0604020202020204" pitchFamily="34" charset="0"/>
                <a:cs typeface="Arial" panose="020B0604020202020204" pitchFamily="34" charset="0"/>
              </a:rPr>
              <a:t>3</a:t>
            </a:r>
          </a:p>
        </p:txBody>
      </p:sp>
      <p:sp>
        <p:nvSpPr>
          <p:cNvPr id="78855" name="Text Box 12">
            <a:extLst>
              <a:ext uri="{FF2B5EF4-FFF2-40B4-BE49-F238E27FC236}">
                <a16:creationId xmlns:a16="http://schemas.microsoft.com/office/drawing/2014/main" xmlns="" id="{4CCEBD45-20CB-4D12-A6FC-6B6CCD04E141}"/>
              </a:ext>
            </a:extLst>
          </p:cNvPr>
          <p:cNvSpPr txBox="1">
            <a:spLocks noChangeArrowheads="1"/>
          </p:cNvSpPr>
          <p:nvPr/>
        </p:nvSpPr>
        <p:spPr bwMode="auto">
          <a:xfrm>
            <a:off x="3486150" y="3143251"/>
            <a:ext cx="171450" cy="300082"/>
          </a:xfrm>
          <a:prstGeom prst="rect">
            <a:avLst/>
          </a:prstGeom>
          <a:solidFill>
            <a:schemeClr val="bg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endParaRPr lang="en-US" altLang="en-US" sz="1350">
              <a:solidFill>
                <a:prstClr val="black"/>
              </a:solidFill>
              <a:latin typeface="Arial" panose="020B0604020202020204" pitchFamily="34" charset="0"/>
              <a:cs typeface="Arial" panose="020B0604020202020204" pitchFamily="34" charset="0"/>
            </a:endParaRPr>
          </a:p>
        </p:txBody>
      </p:sp>
      <p:sp>
        <p:nvSpPr>
          <p:cNvPr id="78856" name="Text Box 6">
            <a:extLst>
              <a:ext uri="{FF2B5EF4-FFF2-40B4-BE49-F238E27FC236}">
                <a16:creationId xmlns:a16="http://schemas.microsoft.com/office/drawing/2014/main" xmlns="" id="{94CD1673-78B5-49BF-9EB0-E57CA11E43CC}"/>
              </a:ext>
            </a:extLst>
          </p:cNvPr>
          <p:cNvSpPr txBox="1">
            <a:spLocks noChangeArrowheads="1"/>
          </p:cNvSpPr>
          <p:nvPr/>
        </p:nvSpPr>
        <p:spPr bwMode="auto">
          <a:xfrm>
            <a:off x="3371850" y="3096816"/>
            <a:ext cx="400050"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r>
              <a:rPr lang="en-US" altLang="en-US" sz="2100" b="1">
                <a:solidFill>
                  <a:prstClr val="black"/>
                </a:solidFill>
                <a:latin typeface="Arial" panose="020B0604020202020204" pitchFamily="34" charset="0"/>
                <a:cs typeface="Arial" panose="020B0604020202020204" pitchFamily="34" charset="0"/>
              </a:rPr>
              <a:t>2</a:t>
            </a:r>
          </a:p>
        </p:txBody>
      </p:sp>
      <p:sp>
        <p:nvSpPr>
          <p:cNvPr id="78857" name="Text Box 13">
            <a:extLst>
              <a:ext uri="{FF2B5EF4-FFF2-40B4-BE49-F238E27FC236}">
                <a16:creationId xmlns:a16="http://schemas.microsoft.com/office/drawing/2014/main" xmlns="" id="{9B34BF94-BA73-4325-B4F9-53518A22AE9B}"/>
              </a:ext>
            </a:extLst>
          </p:cNvPr>
          <p:cNvSpPr txBox="1">
            <a:spLocks noChangeArrowheads="1"/>
          </p:cNvSpPr>
          <p:nvPr/>
        </p:nvSpPr>
        <p:spPr bwMode="auto">
          <a:xfrm>
            <a:off x="5314950" y="3143251"/>
            <a:ext cx="285750" cy="4154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50000"/>
              </a:spcBef>
              <a:spcAft>
                <a:spcPct val="0"/>
              </a:spcAft>
              <a:buClrTx/>
              <a:buSzTx/>
              <a:buNone/>
            </a:pPr>
            <a:r>
              <a:rPr lang="en-US" altLang="en-US" sz="2100" b="1">
                <a:solidFill>
                  <a:prstClr val="black"/>
                </a:solidFill>
                <a:latin typeface="Arial" panose="020B0604020202020204" pitchFamily="34" charset="0"/>
                <a:cs typeface="Arial" panose="020B0604020202020204" pitchFamily="34" charset="0"/>
              </a:rPr>
              <a:t>4</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a:extLst>
              <a:ext uri="{FF2B5EF4-FFF2-40B4-BE49-F238E27FC236}">
                <a16:creationId xmlns:a16="http://schemas.microsoft.com/office/drawing/2014/main" xmlns="" id="{185D3116-724D-4A50-A939-33060960D13D}"/>
              </a:ext>
            </a:extLst>
          </p:cNvPr>
          <p:cNvSpPr>
            <a:spLocks noGrp="1"/>
          </p:cNvSpPr>
          <p:nvPr>
            <p:ph idx="1"/>
          </p:nvPr>
        </p:nvSpPr>
        <p:spPr/>
        <p:txBody>
          <a:bodyPr/>
          <a:lstStyle/>
          <a:p>
            <a:pPr eaLnBrk="1" hangingPunct="1"/>
            <a:r>
              <a:rPr lang="en-US" altLang="en-US">
                <a:latin typeface="Helv"/>
              </a:rPr>
              <a:t>Thus for the steady state assumption:</a:t>
            </a:r>
          </a:p>
          <a:p>
            <a:pPr eaLnBrk="1" hangingPunct="1"/>
            <a:endParaRPr lang="en-US" altLang="en-US" b="1">
              <a:latin typeface="Helv"/>
            </a:endParaRPr>
          </a:p>
          <a:p>
            <a:pPr eaLnBrk="1" hangingPunct="1"/>
            <a:r>
              <a:rPr lang="en-US" altLang="en-US" b="1">
                <a:latin typeface="Helv"/>
              </a:rPr>
              <a:t>k</a:t>
            </a:r>
            <a:r>
              <a:rPr lang="en-US" altLang="en-US" b="1" baseline="-25000">
                <a:latin typeface="Helv"/>
              </a:rPr>
              <a:t>1</a:t>
            </a:r>
            <a:r>
              <a:rPr lang="en-US" altLang="en-US" b="1">
                <a:latin typeface="Helv"/>
              </a:rPr>
              <a:t>([E</a:t>
            </a:r>
            <a:r>
              <a:rPr lang="en-US" altLang="en-US" b="1" baseline="-25000">
                <a:latin typeface="Helv"/>
              </a:rPr>
              <a:t>T</a:t>
            </a:r>
            <a:r>
              <a:rPr lang="en-US" altLang="en-US" b="1">
                <a:latin typeface="Helv"/>
              </a:rPr>
              <a:t>] - [ES])[S] = k</a:t>
            </a:r>
            <a:r>
              <a:rPr lang="en-US" altLang="en-US" b="1" baseline="-25000">
                <a:latin typeface="Helv"/>
              </a:rPr>
              <a:t>3</a:t>
            </a:r>
            <a:r>
              <a:rPr lang="en-US" altLang="en-US" b="1">
                <a:latin typeface="Helv"/>
              </a:rPr>
              <a:t>[ES] + k</a:t>
            </a:r>
            <a:r>
              <a:rPr lang="en-US" altLang="en-US" b="1" baseline="-25000">
                <a:latin typeface="Helv"/>
              </a:rPr>
              <a:t>2</a:t>
            </a:r>
            <a:r>
              <a:rPr lang="en-US" altLang="en-US" b="1">
                <a:latin typeface="Helv"/>
              </a:rPr>
              <a:t>[ES]</a:t>
            </a:r>
          </a:p>
          <a:p>
            <a:pPr eaLnBrk="1" hangingPunct="1"/>
            <a:endParaRPr lang="en-US" altLang="en-US" b="1">
              <a:latin typeface="Helv"/>
            </a:endParaRPr>
          </a:p>
          <a:p>
            <a:pPr eaLnBrk="1" hangingPunct="1"/>
            <a:r>
              <a:rPr lang="en-US" altLang="en-US">
                <a:latin typeface="Helv"/>
              </a:rPr>
              <a:t>This equation is the basis for the final Michaelis-Menten following algebraic rearrangement and substitution of K</a:t>
            </a:r>
            <a:r>
              <a:rPr lang="en-US" altLang="en-US" baseline="-25000">
                <a:latin typeface="Helv"/>
              </a:rPr>
              <a:t>m</a:t>
            </a:r>
            <a:r>
              <a:rPr lang="en-US" altLang="en-US">
                <a:latin typeface="Helv"/>
              </a:rPr>
              <a:t> and V</a:t>
            </a:r>
            <a:r>
              <a:rPr lang="en-US" altLang="en-US" baseline="-25000">
                <a:latin typeface="Helv"/>
              </a:rPr>
              <a:t>max</a:t>
            </a:r>
            <a:r>
              <a:rPr lang="en-US" altLang="en-US">
                <a:latin typeface="Helv"/>
              </a:rPr>
              <a:t> terms</a:t>
            </a:r>
          </a:p>
        </p:txBody>
      </p:sp>
      <p:sp>
        <p:nvSpPr>
          <p:cNvPr id="79873" name="Rectangle 2">
            <a:extLst>
              <a:ext uri="{FF2B5EF4-FFF2-40B4-BE49-F238E27FC236}">
                <a16:creationId xmlns:a16="http://schemas.microsoft.com/office/drawing/2014/main" xmlns="" id="{7BCE4A76-B698-4FBF-8817-8AE6ADE3A794}"/>
              </a:ext>
            </a:extLst>
          </p:cNvPr>
          <p:cNvSpPr>
            <a:spLocks noGrp="1"/>
          </p:cNvSpPr>
          <p:nvPr>
            <p:ph type="title"/>
          </p:nvPr>
        </p:nvSpPr>
        <p:spPr/>
        <p:txBody>
          <a:bodyPr/>
          <a:lstStyle/>
          <a:p>
            <a:pPr eaLnBrk="1" hangingPunct="1"/>
            <a:endParaRPr lang="en-US"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0898" name="Object 6">
            <a:extLst>
              <a:ext uri="{FF2B5EF4-FFF2-40B4-BE49-F238E27FC236}">
                <a16:creationId xmlns:a16="http://schemas.microsoft.com/office/drawing/2014/main" xmlns="" id="{B92F2DF5-8EE8-41BB-9F5D-4DBD9FBC279C}"/>
              </a:ext>
            </a:extLst>
          </p:cNvPr>
          <p:cNvGraphicFramePr>
            <a:graphicFrameLocks noGrp="1" noChangeAspect="1"/>
          </p:cNvGraphicFramePr>
          <p:nvPr>
            <p:ph idx="1"/>
          </p:nvPr>
        </p:nvGraphicFramePr>
        <p:xfrm>
          <a:off x="3200400" y="2114550"/>
          <a:ext cx="2536825" cy="1327150"/>
        </p:xfrm>
        <a:graphic>
          <a:graphicData uri="http://schemas.openxmlformats.org/presentationml/2006/ole">
            <p:oleObj spid="_x0000_s1027" name="Equation" r:id="rId3" imgW="14258925" imgH="7458075" progId="Equation.3">
              <p:embed/>
            </p:oleObj>
          </a:graphicData>
        </a:graphic>
      </p:graphicFrame>
      <p:sp>
        <p:nvSpPr>
          <p:cNvPr id="80897" name="Rectangle 2">
            <a:extLst>
              <a:ext uri="{FF2B5EF4-FFF2-40B4-BE49-F238E27FC236}">
                <a16:creationId xmlns:a16="http://schemas.microsoft.com/office/drawing/2014/main" xmlns="" id="{3E0C7FEB-A409-469B-A02E-833775F000C1}"/>
              </a:ext>
            </a:extLst>
          </p:cNvPr>
          <p:cNvSpPr>
            <a:spLocks noGrp="1"/>
          </p:cNvSpPr>
          <p:nvPr>
            <p:ph type="title"/>
          </p:nvPr>
        </p:nvSpPr>
        <p:spPr/>
        <p:txBody>
          <a:bodyPr/>
          <a:lstStyle/>
          <a:p>
            <a:pPr eaLnBrk="1" hangingPunct="1"/>
            <a:r>
              <a:rPr lang="en-US" altLang="en-US"/>
              <a:t>Michaelis-Menten Equation</a:t>
            </a:r>
          </a:p>
        </p:txBody>
      </p:sp>
      <p:sp>
        <p:nvSpPr>
          <p:cNvPr id="80899" name="Text Box 8">
            <a:extLst>
              <a:ext uri="{FF2B5EF4-FFF2-40B4-BE49-F238E27FC236}">
                <a16:creationId xmlns:a16="http://schemas.microsoft.com/office/drawing/2014/main" xmlns="" id="{D6DD6D8E-0E8A-47E1-A08A-31DFD6B7B395}"/>
              </a:ext>
            </a:extLst>
          </p:cNvPr>
          <p:cNvSpPr txBox="1">
            <a:spLocks noChangeArrowheads="1"/>
          </p:cNvSpPr>
          <p:nvPr/>
        </p:nvSpPr>
        <p:spPr bwMode="auto">
          <a:xfrm>
            <a:off x="2000250" y="4114800"/>
            <a:ext cx="5829300" cy="13619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None/>
            </a:pPr>
            <a:r>
              <a:rPr lang="en-US" altLang="en-US" sz="1650">
                <a:solidFill>
                  <a:prstClr val="black"/>
                </a:solidFill>
                <a:latin typeface="Arial" panose="020B0604020202020204" pitchFamily="34" charset="0"/>
                <a:cs typeface="Arial" panose="020B0604020202020204" pitchFamily="34" charset="0"/>
              </a:rPr>
              <a:t>In which:</a:t>
            </a:r>
          </a:p>
          <a:p>
            <a:pPr fontAlgn="base">
              <a:spcBef>
                <a:spcPct val="0"/>
              </a:spcBef>
              <a:spcAft>
                <a:spcPct val="0"/>
              </a:spcAft>
              <a:buClrTx/>
              <a:buSzTx/>
              <a:buNone/>
            </a:pPr>
            <a:r>
              <a:rPr lang="en-US" altLang="en-US" sz="1650">
                <a:solidFill>
                  <a:prstClr val="black"/>
                </a:solidFill>
                <a:latin typeface="Arial" panose="020B0604020202020204" pitchFamily="34" charset="0"/>
                <a:cs typeface="Arial" panose="020B0604020202020204" pitchFamily="34" charset="0"/>
              </a:rPr>
              <a:t>	</a:t>
            </a:r>
            <a:r>
              <a:rPr lang="en-US" altLang="en-US" sz="1650" i="1">
                <a:solidFill>
                  <a:prstClr val="black"/>
                </a:solidFill>
                <a:latin typeface="Arial" panose="020B0604020202020204" pitchFamily="34" charset="0"/>
                <a:cs typeface="Arial" panose="020B0604020202020204" pitchFamily="34" charset="0"/>
              </a:rPr>
              <a:t>v</a:t>
            </a:r>
            <a:r>
              <a:rPr lang="en-US" altLang="en-US" sz="1650">
                <a:solidFill>
                  <a:prstClr val="black"/>
                </a:solidFill>
                <a:latin typeface="Arial" panose="020B0604020202020204" pitchFamily="34" charset="0"/>
                <a:cs typeface="Arial" panose="020B0604020202020204" pitchFamily="34" charset="0"/>
              </a:rPr>
              <a:t>	</a:t>
            </a:r>
            <a:r>
              <a:rPr lang="en-US" altLang="en-US" sz="1650" i="1">
                <a:solidFill>
                  <a:srgbClr val="0000FF"/>
                </a:solidFill>
                <a:latin typeface="Arial" panose="020B0604020202020204" pitchFamily="34" charset="0"/>
                <a:cs typeface="Arial" panose="020B0604020202020204" pitchFamily="34" charset="0"/>
              </a:rPr>
              <a:t>initial reaction velocity</a:t>
            </a:r>
            <a:r>
              <a:rPr lang="en-US" altLang="en-US" sz="1650">
                <a:solidFill>
                  <a:prstClr val="black"/>
                </a:solidFill>
                <a:latin typeface="Arial" panose="020B0604020202020204" pitchFamily="34" charset="0"/>
                <a:cs typeface="Arial" panose="020B0604020202020204" pitchFamily="34" charset="0"/>
              </a:rPr>
              <a:t> at [S]</a:t>
            </a:r>
          </a:p>
          <a:p>
            <a:pPr fontAlgn="base">
              <a:spcBef>
                <a:spcPct val="0"/>
              </a:spcBef>
              <a:spcAft>
                <a:spcPct val="0"/>
              </a:spcAft>
              <a:buClrTx/>
              <a:buSzTx/>
              <a:buNone/>
            </a:pPr>
            <a:r>
              <a:rPr lang="en-US" altLang="en-US" sz="1650">
                <a:solidFill>
                  <a:prstClr val="black"/>
                </a:solidFill>
                <a:latin typeface="Arial" panose="020B0604020202020204" pitchFamily="34" charset="0"/>
                <a:cs typeface="Arial" panose="020B0604020202020204" pitchFamily="34" charset="0"/>
              </a:rPr>
              <a:t>	</a:t>
            </a:r>
            <a:r>
              <a:rPr lang="en-US" altLang="en-US" sz="1650" i="1">
                <a:solidFill>
                  <a:prstClr val="black"/>
                </a:solidFill>
                <a:latin typeface="Arial" panose="020B0604020202020204" pitchFamily="34" charset="0"/>
                <a:cs typeface="Arial" panose="020B0604020202020204" pitchFamily="34" charset="0"/>
              </a:rPr>
              <a:t>K</a:t>
            </a:r>
            <a:r>
              <a:rPr lang="en-US" altLang="en-US" sz="1650" i="1" baseline="-20000">
                <a:solidFill>
                  <a:prstClr val="black"/>
                </a:solidFill>
                <a:latin typeface="Arial" panose="020B0604020202020204" pitchFamily="34" charset="0"/>
                <a:cs typeface="Arial" panose="020B0604020202020204" pitchFamily="34" charset="0"/>
              </a:rPr>
              <a:t>M</a:t>
            </a:r>
            <a:r>
              <a:rPr lang="en-US" altLang="en-US" sz="1650">
                <a:solidFill>
                  <a:prstClr val="black"/>
                </a:solidFill>
                <a:latin typeface="Arial" panose="020B0604020202020204" pitchFamily="34" charset="0"/>
                <a:cs typeface="Arial" panose="020B0604020202020204" pitchFamily="34" charset="0"/>
              </a:rPr>
              <a:t>	the Michaelis constant</a:t>
            </a:r>
          </a:p>
          <a:p>
            <a:pPr fontAlgn="base">
              <a:spcBef>
                <a:spcPct val="0"/>
              </a:spcBef>
              <a:spcAft>
                <a:spcPct val="0"/>
              </a:spcAft>
              <a:buClrTx/>
              <a:buSzTx/>
              <a:buNone/>
            </a:pPr>
            <a:r>
              <a:rPr lang="en-US" altLang="en-US" sz="1650">
                <a:solidFill>
                  <a:prstClr val="black"/>
                </a:solidFill>
                <a:latin typeface="Arial" panose="020B0604020202020204" pitchFamily="34" charset="0"/>
                <a:cs typeface="Arial" panose="020B0604020202020204" pitchFamily="34" charset="0"/>
              </a:rPr>
              <a:t>	</a:t>
            </a:r>
            <a:r>
              <a:rPr lang="en-US" altLang="en-US" sz="1650" i="1">
                <a:solidFill>
                  <a:prstClr val="black"/>
                </a:solidFill>
                <a:latin typeface="Arial" panose="020B0604020202020204" pitchFamily="34" charset="0"/>
                <a:cs typeface="Arial" panose="020B0604020202020204" pitchFamily="34" charset="0"/>
              </a:rPr>
              <a:t>v</a:t>
            </a:r>
            <a:r>
              <a:rPr lang="en-US" altLang="en-US" sz="1650" i="1" baseline="-20000">
                <a:solidFill>
                  <a:prstClr val="black"/>
                </a:solidFill>
                <a:latin typeface="Arial" panose="020B0604020202020204" pitchFamily="34" charset="0"/>
                <a:cs typeface="Arial" panose="020B0604020202020204" pitchFamily="34" charset="0"/>
              </a:rPr>
              <a:t>max</a:t>
            </a:r>
            <a:r>
              <a:rPr lang="en-US" altLang="en-US" sz="1650">
                <a:solidFill>
                  <a:prstClr val="black"/>
                </a:solidFill>
                <a:latin typeface="Arial" panose="020B0604020202020204" pitchFamily="34" charset="0"/>
                <a:cs typeface="Arial" panose="020B0604020202020204" pitchFamily="34" charset="0"/>
              </a:rPr>
              <a:t>	the maximum possible </a:t>
            </a:r>
            <a:r>
              <a:rPr lang="en-US" altLang="en-US" sz="1650" i="1">
                <a:solidFill>
                  <a:srgbClr val="0000FF"/>
                </a:solidFill>
                <a:latin typeface="Arial" panose="020B0604020202020204" pitchFamily="34" charset="0"/>
                <a:cs typeface="Arial" panose="020B0604020202020204" pitchFamily="34" charset="0"/>
              </a:rPr>
              <a:t>initial reaction velocity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a:extLst>
              <a:ext uri="{FF2B5EF4-FFF2-40B4-BE49-F238E27FC236}">
                <a16:creationId xmlns:a16="http://schemas.microsoft.com/office/drawing/2014/main" xmlns="" id="{F3F3EC26-3424-4EB7-8F64-09ADAA8AD3FB}"/>
              </a:ext>
            </a:extLst>
          </p:cNvPr>
          <p:cNvSpPr>
            <a:spLocks noGrp="1"/>
          </p:cNvSpPr>
          <p:nvPr>
            <p:ph idx="1"/>
          </p:nvPr>
        </p:nvSpPr>
        <p:spPr/>
        <p:txBody>
          <a:bodyPr/>
          <a:lstStyle/>
          <a:p>
            <a:pPr eaLnBrk="1" hangingPunct="1">
              <a:buFontTx/>
              <a:buNone/>
            </a:pPr>
            <a:r>
              <a:rPr lang="en-US" altLang="en-US"/>
              <a:t>The substrate concentration that produces half the maximal velocity (Vmax/2) is known as </a:t>
            </a:r>
            <a:r>
              <a:rPr lang="en-US" altLang="en-US" b="1"/>
              <a:t>Michaelis constant </a:t>
            </a:r>
            <a:r>
              <a:rPr lang="en-US" altLang="en-US" b="1">
                <a:latin typeface="Helv"/>
              </a:rPr>
              <a:t>(K</a:t>
            </a:r>
            <a:r>
              <a:rPr lang="en-US" altLang="en-US" b="1" baseline="-25000">
                <a:latin typeface="Helv"/>
              </a:rPr>
              <a:t>m </a:t>
            </a:r>
            <a:r>
              <a:rPr lang="en-US" altLang="en-US" b="1">
                <a:latin typeface="Helv"/>
              </a:rPr>
              <a:t>)</a:t>
            </a:r>
          </a:p>
        </p:txBody>
      </p:sp>
      <p:sp>
        <p:nvSpPr>
          <p:cNvPr id="81921" name="Rectangle 2">
            <a:extLst>
              <a:ext uri="{FF2B5EF4-FFF2-40B4-BE49-F238E27FC236}">
                <a16:creationId xmlns:a16="http://schemas.microsoft.com/office/drawing/2014/main" xmlns="" id="{A44766D8-5F38-4547-BE7F-7AEE700778A5}"/>
              </a:ext>
            </a:extLst>
          </p:cNvPr>
          <p:cNvSpPr>
            <a:spLocks noGrp="1"/>
          </p:cNvSpPr>
          <p:nvPr>
            <p:ph type="title"/>
          </p:nvPr>
        </p:nvSpPr>
        <p:spPr/>
        <p:txBody>
          <a:bodyPr/>
          <a:lstStyle/>
          <a:p>
            <a:pPr eaLnBrk="1" hangingPunct="1"/>
            <a:r>
              <a:rPr lang="en-US" altLang="en-US">
                <a:latin typeface="Helv"/>
              </a:rPr>
              <a:t>Michaelis Constant (K</a:t>
            </a:r>
            <a:r>
              <a:rPr lang="en-US" altLang="en-US" baseline="-25000">
                <a:latin typeface="Helv"/>
              </a:rPr>
              <a:t>m </a:t>
            </a:r>
            <a:r>
              <a:rPr lang="en-US" altLang="en-US">
                <a:latin typeface="Helv"/>
              </a:rPr>
              <a:t>)</a:t>
            </a:r>
            <a:endParaRPr lang="en-US" altLang="en-US" baseline="-25000">
              <a:latin typeface="Helv"/>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a:extLst>
              <a:ext uri="{FF2B5EF4-FFF2-40B4-BE49-F238E27FC236}">
                <a16:creationId xmlns:a16="http://schemas.microsoft.com/office/drawing/2014/main" xmlns="" id="{B48F43A1-C2E4-4977-8AC7-48C084147DAA}"/>
              </a:ext>
            </a:extLst>
          </p:cNvPr>
          <p:cNvSpPr>
            <a:spLocks noGrp="1"/>
          </p:cNvSpPr>
          <p:nvPr>
            <p:ph idx="1"/>
          </p:nvPr>
        </p:nvSpPr>
        <p:spPr/>
        <p:txBody>
          <a:bodyPr/>
          <a:lstStyle/>
          <a:p>
            <a:pPr eaLnBrk="1" hangingPunct="1">
              <a:buFontTx/>
              <a:buNone/>
            </a:pPr>
            <a:r>
              <a:rPr lang="en-US" altLang="en-US" dirty="0"/>
              <a:t>1. Enzyme concentration</a:t>
            </a:r>
          </a:p>
          <a:p>
            <a:pPr eaLnBrk="1" hangingPunct="1">
              <a:buFontTx/>
              <a:buNone/>
            </a:pPr>
            <a:r>
              <a:rPr lang="en-US" altLang="en-US" dirty="0"/>
              <a:t>2. Temperature</a:t>
            </a:r>
          </a:p>
          <a:p>
            <a:pPr eaLnBrk="1" hangingPunct="1">
              <a:buFontTx/>
              <a:buNone/>
            </a:pPr>
            <a:r>
              <a:rPr lang="en-US" altLang="en-US" dirty="0"/>
              <a:t>3. Hydrogen ion concentration or pH</a:t>
            </a:r>
          </a:p>
          <a:p>
            <a:pPr eaLnBrk="1" hangingPunct="1">
              <a:buFontTx/>
              <a:buNone/>
            </a:pPr>
            <a:r>
              <a:rPr lang="en-US" altLang="en-US" dirty="0"/>
              <a:t>4. Substrate concentration</a:t>
            </a:r>
          </a:p>
          <a:p>
            <a:pPr eaLnBrk="1" hangingPunct="1">
              <a:buFontTx/>
              <a:buNone/>
            </a:pPr>
            <a:r>
              <a:rPr lang="en-US" altLang="en-US" dirty="0"/>
              <a:t>5. Inhibitors</a:t>
            </a:r>
          </a:p>
          <a:p>
            <a:pPr eaLnBrk="1" hangingPunct="1">
              <a:buFontTx/>
              <a:buNone/>
            </a:pPr>
            <a:r>
              <a:rPr lang="en-US" altLang="en-US" dirty="0"/>
              <a:t>6. Product concentration</a:t>
            </a:r>
          </a:p>
          <a:p>
            <a:pPr eaLnBrk="1" hangingPunct="1">
              <a:buFontTx/>
              <a:buNone/>
            </a:pPr>
            <a:r>
              <a:rPr lang="en-US" altLang="en-US" dirty="0"/>
              <a:t>7. Activators</a:t>
            </a:r>
          </a:p>
          <a:p>
            <a:pPr eaLnBrk="1" hangingPunct="1">
              <a:buFontTx/>
              <a:buNone/>
            </a:pPr>
            <a:r>
              <a:rPr lang="en-US" altLang="en-US" dirty="0"/>
              <a:t>8. Physical agents</a:t>
            </a:r>
          </a:p>
          <a:p>
            <a:pPr eaLnBrk="1" hangingPunct="1">
              <a:buFontTx/>
              <a:buNone/>
            </a:pPr>
            <a:endParaRPr lang="en-US" altLang="en-US" dirty="0"/>
          </a:p>
        </p:txBody>
      </p:sp>
      <p:sp>
        <p:nvSpPr>
          <p:cNvPr id="64513" name="Title 1">
            <a:extLst>
              <a:ext uri="{FF2B5EF4-FFF2-40B4-BE49-F238E27FC236}">
                <a16:creationId xmlns:a16="http://schemas.microsoft.com/office/drawing/2014/main" xmlns="" id="{DD076343-2400-4065-A9E2-CCDC4F33978C}"/>
              </a:ext>
            </a:extLst>
          </p:cNvPr>
          <p:cNvSpPr>
            <a:spLocks noGrp="1"/>
          </p:cNvSpPr>
          <p:nvPr>
            <p:ph type="title"/>
          </p:nvPr>
        </p:nvSpPr>
        <p:spPr>
          <a:xfrm>
            <a:off x="609599" y="217710"/>
            <a:ext cx="7842070" cy="1062450"/>
          </a:xfrm>
        </p:spPr>
        <p:txBody>
          <a:bodyPr>
            <a:normAutofit fontScale="90000"/>
          </a:bodyPr>
          <a:lstStyle/>
          <a:p>
            <a:pPr eaLnBrk="1" hangingPunct="1"/>
            <a:r>
              <a:rPr lang="en-US" altLang="en-US" dirty="0" smtClean="0"/>
              <a:t>Factor affecting enzyme kinetics</a:t>
            </a: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a:extLst>
              <a:ext uri="{FF2B5EF4-FFF2-40B4-BE49-F238E27FC236}">
                <a16:creationId xmlns:a16="http://schemas.microsoft.com/office/drawing/2014/main" xmlns="" id="{8A35920A-FBAA-49FA-8D6D-73B68D8B7A8B}"/>
              </a:ext>
            </a:extLst>
          </p:cNvPr>
          <p:cNvSpPr>
            <a:spLocks noGrp="1" noChangeArrowheads="1"/>
          </p:cNvSpPr>
          <p:nvPr>
            <p:ph idx="1"/>
          </p:nvPr>
        </p:nvSpPr>
        <p:spPr>
          <a:xfrm>
            <a:off x="1485900" y="1657350"/>
            <a:ext cx="6172200" cy="4229100"/>
          </a:xfrm>
        </p:spPr>
        <p:txBody>
          <a:bodyPr rtlCol="0">
            <a:normAutofit lnSpcReduction="10000"/>
          </a:bodyPr>
          <a:lstStyle/>
          <a:p>
            <a:pPr algn="just" eaLnBrk="1" fontAlgn="auto" hangingPunct="1">
              <a:lnSpc>
                <a:spcPct val="80000"/>
              </a:lnSpc>
              <a:spcAft>
                <a:spcPts val="0"/>
              </a:spcAft>
              <a:buNone/>
              <a:defRPr/>
            </a:pPr>
            <a:r>
              <a:rPr lang="en-US" altLang="en-US" sz="1650">
                <a:solidFill>
                  <a:schemeClr val="tx1">
                    <a:lumMod val="75000"/>
                    <a:lumOff val="25000"/>
                  </a:schemeClr>
                </a:solidFill>
                <a:latin typeface="Comic Sans MS" panose="030F0702030302020204" pitchFamily="66" charset="0"/>
              </a:rPr>
              <a:t>Michaelis constants have been determined for many of the commonly used enzymes. The size of K</a:t>
            </a:r>
            <a:r>
              <a:rPr lang="en-US" altLang="en-US" sz="1650" baseline="-25000">
                <a:solidFill>
                  <a:schemeClr val="tx1">
                    <a:lumMod val="75000"/>
                    <a:lumOff val="25000"/>
                  </a:schemeClr>
                </a:solidFill>
                <a:latin typeface="Comic Sans MS" panose="030F0702030302020204" pitchFamily="66" charset="0"/>
              </a:rPr>
              <a:t>m</a:t>
            </a:r>
            <a:r>
              <a:rPr lang="en-US" altLang="en-US" sz="1650">
                <a:solidFill>
                  <a:schemeClr val="tx1">
                    <a:lumMod val="75000"/>
                    <a:lumOff val="25000"/>
                  </a:schemeClr>
                </a:solidFill>
                <a:latin typeface="Comic Sans MS" panose="030F0702030302020204" pitchFamily="66" charset="0"/>
              </a:rPr>
              <a:t> tells us several things about a particular enzyme</a:t>
            </a:r>
            <a:r>
              <a:rPr lang="hr-HR" altLang="en-US" sz="1650">
                <a:solidFill>
                  <a:schemeClr val="tx1">
                    <a:lumMod val="75000"/>
                    <a:lumOff val="25000"/>
                  </a:schemeClr>
                </a:solidFill>
                <a:latin typeface="Comic Sans MS" panose="030F0702030302020204" pitchFamily="66" charset="0"/>
              </a:rPr>
              <a:t>:</a:t>
            </a:r>
          </a:p>
          <a:p>
            <a:pPr algn="just" eaLnBrk="1" fontAlgn="auto" hangingPunct="1">
              <a:lnSpc>
                <a:spcPct val="80000"/>
              </a:lnSpc>
              <a:spcAft>
                <a:spcPts val="0"/>
              </a:spcAft>
              <a:buFont typeface="Wingdings 3" charset="2"/>
              <a:buChar char=""/>
              <a:defRPr/>
            </a:pPr>
            <a:endParaRPr lang="en-US" altLang="en-US" sz="1650">
              <a:solidFill>
                <a:schemeClr val="tx1">
                  <a:lumMod val="75000"/>
                  <a:lumOff val="25000"/>
                </a:schemeClr>
              </a:solidFill>
              <a:latin typeface="Comic Sans MS" panose="030F0702030302020204" pitchFamily="66" charset="0"/>
            </a:endParaRPr>
          </a:p>
          <a:p>
            <a:pPr algn="just" eaLnBrk="1" fontAlgn="auto" hangingPunct="1">
              <a:lnSpc>
                <a:spcPct val="80000"/>
              </a:lnSpc>
              <a:spcAft>
                <a:spcPts val="0"/>
              </a:spcAft>
              <a:buFont typeface="Wingdings" panose="05000000000000000000" pitchFamily="2" charset="2"/>
              <a:buAutoNum type="arabicPeriod"/>
              <a:defRPr/>
            </a:pPr>
            <a:r>
              <a:rPr lang="en-US" altLang="en-US" sz="1650">
                <a:solidFill>
                  <a:srgbClr val="FF3300"/>
                </a:solidFill>
                <a:latin typeface="Comic Sans MS" panose="030F0702030302020204" pitchFamily="66" charset="0"/>
              </a:rPr>
              <a:t>A small </a:t>
            </a:r>
            <a:r>
              <a:rPr lang="en-US" altLang="en-US" sz="1650" i="1">
                <a:solidFill>
                  <a:srgbClr val="FF3300"/>
                </a:solidFill>
                <a:latin typeface="Comic Sans MS" panose="030F0702030302020204" pitchFamily="66" charset="0"/>
              </a:rPr>
              <a:t>K</a:t>
            </a:r>
            <a:r>
              <a:rPr lang="en-US" altLang="en-US" sz="1650" baseline="-25000">
                <a:solidFill>
                  <a:srgbClr val="FF3300"/>
                </a:solidFill>
                <a:latin typeface="Comic Sans MS" panose="030F0702030302020204" pitchFamily="66" charset="0"/>
              </a:rPr>
              <a:t>m</a:t>
            </a:r>
            <a:r>
              <a:rPr lang="en-US" altLang="en-US" sz="1650">
                <a:solidFill>
                  <a:srgbClr val="FF3300"/>
                </a:solidFill>
                <a:latin typeface="Comic Sans MS" panose="030F0702030302020204" pitchFamily="66" charset="0"/>
              </a:rPr>
              <a:t> indicates that the enzyme requires only a small amount of substrate to become saturated. Hence, the maximum velocity is reached at relatively low substrate concentrations. </a:t>
            </a:r>
          </a:p>
          <a:p>
            <a:pPr algn="just" eaLnBrk="1" fontAlgn="auto" hangingPunct="1">
              <a:lnSpc>
                <a:spcPct val="80000"/>
              </a:lnSpc>
              <a:spcAft>
                <a:spcPts val="0"/>
              </a:spcAft>
              <a:buFont typeface="Wingdings" panose="05000000000000000000" pitchFamily="2" charset="2"/>
              <a:buAutoNum type="arabicPeriod"/>
              <a:defRPr/>
            </a:pPr>
            <a:endParaRPr lang="en-US" altLang="en-US" sz="1650">
              <a:solidFill>
                <a:srgbClr val="FF3300"/>
              </a:solidFill>
              <a:latin typeface="Comic Sans MS" panose="030F0702030302020204" pitchFamily="66" charset="0"/>
            </a:endParaRPr>
          </a:p>
          <a:p>
            <a:pPr algn="just" eaLnBrk="1" fontAlgn="auto" hangingPunct="1">
              <a:lnSpc>
                <a:spcPct val="80000"/>
              </a:lnSpc>
              <a:spcAft>
                <a:spcPts val="0"/>
              </a:spcAft>
              <a:buFont typeface="Wingdings" panose="05000000000000000000" pitchFamily="2" charset="2"/>
              <a:buAutoNum type="arabicPeriod"/>
              <a:defRPr/>
            </a:pPr>
            <a:r>
              <a:rPr lang="en-US" altLang="en-US" sz="1650">
                <a:solidFill>
                  <a:srgbClr val="FF3300"/>
                </a:solidFill>
                <a:latin typeface="Comic Sans MS" panose="030F0702030302020204" pitchFamily="66" charset="0"/>
              </a:rPr>
              <a:t>A large </a:t>
            </a:r>
            <a:r>
              <a:rPr lang="en-US" altLang="en-US" sz="1650" i="1">
                <a:solidFill>
                  <a:srgbClr val="FF3300"/>
                </a:solidFill>
                <a:latin typeface="Comic Sans MS" panose="030F0702030302020204" pitchFamily="66" charset="0"/>
              </a:rPr>
              <a:t>K</a:t>
            </a:r>
            <a:r>
              <a:rPr lang="en-US" altLang="en-US" sz="1650" baseline="-25000">
                <a:solidFill>
                  <a:srgbClr val="FF3300"/>
                </a:solidFill>
                <a:latin typeface="Comic Sans MS" panose="030F0702030302020204" pitchFamily="66" charset="0"/>
              </a:rPr>
              <a:t>m</a:t>
            </a:r>
            <a:r>
              <a:rPr lang="en-US" altLang="en-US" sz="1650">
                <a:solidFill>
                  <a:srgbClr val="FF3300"/>
                </a:solidFill>
                <a:latin typeface="Comic Sans MS" panose="030F0702030302020204" pitchFamily="66" charset="0"/>
              </a:rPr>
              <a:t> indicates the need for high substrate concentrations to achieve maximum reaction velocity. </a:t>
            </a:r>
            <a:endParaRPr lang="hr-HR" altLang="en-US" sz="1650">
              <a:solidFill>
                <a:srgbClr val="FF3300"/>
              </a:solidFill>
              <a:latin typeface="Comic Sans MS" panose="030F0702030302020204" pitchFamily="66" charset="0"/>
            </a:endParaRPr>
          </a:p>
          <a:p>
            <a:pPr algn="just" eaLnBrk="1" fontAlgn="auto" hangingPunct="1">
              <a:lnSpc>
                <a:spcPct val="80000"/>
              </a:lnSpc>
              <a:spcAft>
                <a:spcPts val="0"/>
              </a:spcAft>
              <a:buFont typeface="Wingdings" panose="05000000000000000000" pitchFamily="2" charset="2"/>
              <a:buAutoNum type="arabicPeriod"/>
              <a:defRPr/>
            </a:pPr>
            <a:endParaRPr lang="en-US" altLang="en-US" sz="1650">
              <a:solidFill>
                <a:srgbClr val="FF3300"/>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r>
              <a:rPr lang="en-US" altLang="en-US" sz="1650">
                <a:solidFill>
                  <a:schemeClr val="tx1">
                    <a:lumMod val="75000"/>
                    <a:lumOff val="25000"/>
                  </a:schemeClr>
                </a:solidFill>
                <a:latin typeface="Comic Sans MS" panose="030F0702030302020204" pitchFamily="66" charset="0"/>
              </a:rPr>
              <a:t>The substrate with the lowest </a:t>
            </a:r>
            <a:r>
              <a:rPr lang="en-US" altLang="en-US" sz="1650" i="1">
                <a:solidFill>
                  <a:schemeClr val="tx1">
                    <a:lumMod val="75000"/>
                    <a:lumOff val="25000"/>
                  </a:schemeClr>
                </a:solidFill>
                <a:latin typeface="Comic Sans MS" panose="030F0702030302020204" pitchFamily="66" charset="0"/>
              </a:rPr>
              <a:t>K</a:t>
            </a:r>
            <a:r>
              <a:rPr lang="en-US" altLang="en-US" sz="1650" baseline="-25000">
                <a:solidFill>
                  <a:schemeClr val="tx1">
                    <a:lumMod val="75000"/>
                    <a:lumOff val="25000"/>
                  </a:schemeClr>
                </a:solidFill>
                <a:latin typeface="Comic Sans MS" panose="030F0702030302020204" pitchFamily="66" charset="0"/>
              </a:rPr>
              <a:t>m</a:t>
            </a:r>
            <a:r>
              <a:rPr lang="en-US" altLang="en-US" sz="1650">
                <a:solidFill>
                  <a:schemeClr val="tx1">
                    <a:lumMod val="75000"/>
                    <a:lumOff val="25000"/>
                  </a:schemeClr>
                </a:solidFill>
                <a:latin typeface="Comic Sans MS" panose="030F0702030302020204" pitchFamily="66" charset="0"/>
              </a:rPr>
              <a:t> upon which the enzyme acts as a catalyst is frequently assumed to be </a:t>
            </a:r>
            <a:r>
              <a:rPr lang="en-US" altLang="en-US" sz="1650">
                <a:solidFill>
                  <a:srgbClr val="FF3300"/>
                </a:solidFill>
                <a:latin typeface="Comic Sans MS" panose="030F0702030302020204" pitchFamily="66" charset="0"/>
              </a:rPr>
              <a:t>enzyme's natural substrate</a:t>
            </a:r>
            <a:r>
              <a:rPr lang="en-US" altLang="en-US" sz="1650">
                <a:solidFill>
                  <a:schemeClr val="tx1">
                    <a:lumMod val="75000"/>
                    <a:lumOff val="25000"/>
                  </a:schemeClr>
                </a:solidFill>
                <a:latin typeface="Comic Sans MS" panose="030F0702030302020204" pitchFamily="66" charset="0"/>
              </a:rPr>
              <a:t>, though this is not true for all enzymes.</a:t>
            </a:r>
            <a:endParaRPr lang="hr-HR" altLang="en-US" sz="1650">
              <a:solidFill>
                <a:schemeClr val="tx1">
                  <a:lumMod val="75000"/>
                  <a:lumOff val="25000"/>
                </a:schemeClr>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endParaRPr lang="en-US" altLang="en-US" sz="1650">
              <a:solidFill>
                <a:schemeClr val="tx1">
                  <a:lumMod val="75000"/>
                  <a:lumOff val="25000"/>
                </a:schemeClr>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r>
              <a:rPr lang="hr-HR" altLang="en-US" sz="1650">
                <a:solidFill>
                  <a:schemeClr val="tx1">
                    <a:lumMod val="75000"/>
                    <a:lumOff val="25000"/>
                  </a:schemeClr>
                </a:solidFill>
                <a:latin typeface="Comic Sans MS" panose="030F0702030302020204" pitchFamily="66" charset="0"/>
              </a:rPr>
              <a:t>A </a:t>
            </a:r>
            <a:r>
              <a:rPr lang="hr-HR" altLang="en-US" sz="1650" i="1">
                <a:solidFill>
                  <a:schemeClr val="tx1">
                    <a:lumMod val="75000"/>
                    <a:lumOff val="25000"/>
                  </a:schemeClr>
                </a:solidFill>
                <a:latin typeface="Comic Sans MS" panose="030F0702030302020204" pitchFamily="66" charset="0"/>
              </a:rPr>
              <a:t>K</a:t>
            </a:r>
            <a:r>
              <a:rPr lang="hr-HR" altLang="en-US" sz="1650" baseline="-25000">
                <a:solidFill>
                  <a:schemeClr val="tx1">
                    <a:lumMod val="75000"/>
                    <a:lumOff val="25000"/>
                  </a:schemeClr>
                </a:solidFill>
                <a:latin typeface="Comic Sans MS" panose="030F0702030302020204" pitchFamily="66" charset="0"/>
              </a:rPr>
              <a:t>m</a:t>
            </a:r>
            <a:r>
              <a:rPr lang="hr-HR" altLang="en-US" sz="1650">
                <a:solidFill>
                  <a:schemeClr val="tx1">
                    <a:lumMod val="75000"/>
                    <a:lumOff val="25000"/>
                  </a:schemeClr>
                </a:solidFill>
                <a:latin typeface="Comic Sans MS" panose="030F0702030302020204" pitchFamily="66" charset="0"/>
              </a:rPr>
              <a:t> of 10</a:t>
            </a:r>
            <a:r>
              <a:rPr lang="hr-HR" altLang="en-US" sz="1650" baseline="30000">
                <a:solidFill>
                  <a:schemeClr val="tx1">
                    <a:lumMod val="75000"/>
                    <a:lumOff val="25000"/>
                  </a:schemeClr>
                </a:solidFill>
                <a:latin typeface="Comic Sans MS" panose="030F0702030302020204" pitchFamily="66" charset="0"/>
              </a:rPr>
              <a:t>-7</a:t>
            </a:r>
            <a:r>
              <a:rPr lang="hr-HR" altLang="en-US" sz="1650">
                <a:solidFill>
                  <a:schemeClr val="tx1">
                    <a:lumMod val="75000"/>
                    <a:lumOff val="25000"/>
                  </a:schemeClr>
                </a:solidFill>
                <a:latin typeface="Comic Sans MS" panose="030F0702030302020204" pitchFamily="66" charset="0"/>
              </a:rPr>
              <a:t> M indicates that the substrate has a greater affinity for the enzyme than if the </a:t>
            </a:r>
            <a:r>
              <a:rPr lang="hr-HR" altLang="en-US" sz="1650" i="1">
                <a:solidFill>
                  <a:schemeClr val="tx1">
                    <a:lumMod val="75000"/>
                    <a:lumOff val="25000"/>
                  </a:schemeClr>
                </a:solidFill>
                <a:latin typeface="Comic Sans MS" panose="030F0702030302020204" pitchFamily="66" charset="0"/>
              </a:rPr>
              <a:t>K</a:t>
            </a:r>
            <a:r>
              <a:rPr lang="hr-HR" altLang="en-US" sz="1650" baseline="-25000">
                <a:solidFill>
                  <a:schemeClr val="tx1">
                    <a:lumMod val="75000"/>
                    <a:lumOff val="25000"/>
                  </a:schemeClr>
                </a:solidFill>
                <a:latin typeface="Comic Sans MS" panose="030F0702030302020204" pitchFamily="66" charset="0"/>
              </a:rPr>
              <a:t>m</a:t>
            </a:r>
            <a:r>
              <a:rPr lang="hr-HR" altLang="en-US" sz="1650">
                <a:solidFill>
                  <a:schemeClr val="tx1">
                    <a:lumMod val="75000"/>
                    <a:lumOff val="25000"/>
                  </a:schemeClr>
                </a:solidFill>
                <a:latin typeface="Comic Sans MS" panose="030F0702030302020204" pitchFamily="66" charset="0"/>
              </a:rPr>
              <a:t> is 10</a:t>
            </a:r>
            <a:r>
              <a:rPr lang="hr-HR" altLang="en-US" sz="1650" baseline="30000">
                <a:solidFill>
                  <a:schemeClr val="tx1">
                    <a:lumMod val="75000"/>
                    <a:lumOff val="25000"/>
                  </a:schemeClr>
                </a:solidFill>
                <a:latin typeface="Comic Sans MS" panose="030F0702030302020204" pitchFamily="66" charset="0"/>
              </a:rPr>
              <a:t>-5</a:t>
            </a:r>
            <a:r>
              <a:rPr lang="hr-HR" altLang="en-US" sz="1650">
                <a:solidFill>
                  <a:schemeClr val="tx1">
                    <a:lumMod val="75000"/>
                    <a:lumOff val="25000"/>
                  </a:schemeClr>
                </a:solidFill>
                <a:latin typeface="Comic Sans MS" panose="030F0702030302020204" pitchFamily="66" charset="0"/>
              </a:rPr>
              <a:t> M.</a:t>
            </a:r>
            <a:endParaRPr lang="en-US" altLang="en-US" sz="1650">
              <a:solidFill>
                <a:schemeClr val="tx1">
                  <a:lumMod val="75000"/>
                  <a:lumOff val="25000"/>
                </a:schemeClr>
              </a:solidFill>
              <a:latin typeface="Comic Sans MS" panose="030F0702030302020204" pitchFamily="66" charset="0"/>
            </a:endParaRPr>
          </a:p>
        </p:txBody>
      </p:sp>
      <p:sp>
        <p:nvSpPr>
          <p:cNvPr id="82945" name="Rectangle 2">
            <a:extLst>
              <a:ext uri="{FF2B5EF4-FFF2-40B4-BE49-F238E27FC236}">
                <a16:creationId xmlns:a16="http://schemas.microsoft.com/office/drawing/2014/main" xmlns="" id="{FC34CEF0-A29A-4470-91C4-9F7BDC7DAEE5}"/>
              </a:ext>
            </a:extLst>
          </p:cNvPr>
          <p:cNvSpPr>
            <a:spLocks noGrp="1"/>
          </p:cNvSpPr>
          <p:nvPr>
            <p:ph type="title"/>
          </p:nvPr>
        </p:nvSpPr>
        <p:spPr>
          <a:xfrm>
            <a:off x="1485900" y="1028700"/>
            <a:ext cx="6172200" cy="571500"/>
          </a:xfrm>
        </p:spPr>
        <p:txBody>
          <a:bodyPr/>
          <a:lstStyle/>
          <a:p>
            <a:pPr eaLnBrk="1" hangingPunct="1"/>
            <a:r>
              <a:rPr lang="hr-HR" altLang="en-US" sz="2100">
                <a:solidFill>
                  <a:srgbClr val="FF3300"/>
                </a:solidFill>
                <a:latin typeface="Comic Sans MS" panose="030F0702030302020204" pitchFamily="66" charset="0"/>
              </a:rPr>
              <a:t>Meaninig of </a:t>
            </a:r>
            <a:r>
              <a:rPr lang="hr-HR" altLang="en-US" sz="2100" i="1">
                <a:solidFill>
                  <a:srgbClr val="FF3300"/>
                </a:solidFill>
                <a:latin typeface="Comic Sans MS" panose="030F0702030302020204" pitchFamily="66" charset="0"/>
              </a:rPr>
              <a:t>K</a:t>
            </a:r>
            <a:r>
              <a:rPr lang="hr-HR" altLang="en-US" sz="2100" baseline="-25000">
                <a:solidFill>
                  <a:srgbClr val="FF3300"/>
                </a:solidFill>
                <a:latin typeface="Comic Sans MS" panose="030F0702030302020204" pitchFamily="66" charset="0"/>
              </a:rPr>
              <a:t>m</a:t>
            </a:r>
            <a:endParaRPr lang="en-US" altLang="en-US" sz="2100" baseline="-25000">
              <a:solidFill>
                <a:srgbClr val="FF330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a:extLst>
              <a:ext uri="{FF2B5EF4-FFF2-40B4-BE49-F238E27FC236}">
                <a16:creationId xmlns:a16="http://schemas.microsoft.com/office/drawing/2014/main" xmlns="" id="{F8B58A1E-9554-4D3F-82EC-01610CDF767B}"/>
              </a:ext>
            </a:extLst>
          </p:cNvPr>
          <p:cNvSpPr>
            <a:spLocks noGrp="1" noChangeArrowheads="1"/>
          </p:cNvSpPr>
          <p:nvPr>
            <p:ph idx="1"/>
          </p:nvPr>
        </p:nvSpPr>
        <p:spPr/>
        <p:txBody>
          <a:bodyPr rtlCol="0">
            <a:normAutofit lnSpcReduction="10000"/>
          </a:bodyPr>
          <a:lstStyle/>
          <a:p>
            <a:pPr eaLnBrk="1" fontAlgn="auto" hangingPunct="1">
              <a:lnSpc>
                <a:spcPct val="80000"/>
              </a:lnSpc>
              <a:spcAft>
                <a:spcPts val="0"/>
              </a:spcAft>
              <a:buNone/>
              <a:defRPr/>
            </a:pPr>
            <a:r>
              <a:rPr lang="en-US" altLang="en-US">
                <a:solidFill>
                  <a:schemeClr val="tx1">
                    <a:lumMod val="75000"/>
                    <a:lumOff val="25000"/>
                  </a:schemeClr>
                </a:solidFill>
              </a:rPr>
              <a:t>1. 	enzyme kinetic constant.</a:t>
            </a:r>
          </a:p>
          <a:p>
            <a:pPr eaLnBrk="1" fontAlgn="auto" hangingPunct="1">
              <a:lnSpc>
                <a:spcPct val="80000"/>
              </a:lnSpc>
              <a:spcAft>
                <a:spcPts val="0"/>
              </a:spcAft>
              <a:buNone/>
              <a:defRPr/>
            </a:pPr>
            <a:r>
              <a:rPr lang="en-US" altLang="en-US">
                <a:solidFill>
                  <a:schemeClr val="tx1">
                    <a:lumMod val="75000"/>
                    <a:lumOff val="25000"/>
                  </a:schemeClr>
                </a:solidFill>
              </a:rPr>
              <a:t>2.  Indicates the substrate concentration required for the enzyme to work efficiently</a:t>
            </a:r>
          </a:p>
          <a:p>
            <a:pPr eaLnBrk="1" fontAlgn="auto" hangingPunct="1">
              <a:lnSpc>
                <a:spcPct val="80000"/>
              </a:lnSpc>
              <a:spcAft>
                <a:spcPts val="0"/>
              </a:spcAft>
              <a:buNone/>
              <a:defRPr/>
            </a:pPr>
            <a:r>
              <a:rPr lang="en-US" altLang="en-US">
                <a:solidFill>
                  <a:schemeClr val="tx1">
                    <a:lumMod val="75000"/>
                    <a:lumOff val="25000"/>
                  </a:schemeClr>
                </a:solidFill>
              </a:rPr>
              <a:t>3. Low K</a:t>
            </a:r>
            <a:r>
              <a:rPr lang="en-US" altLang="en-US" baseline="-25000">
                <a:solidFill>
                  <a:schemeClr val="tx1">
                    <a:lumMod val="75000"/>
                    <a:lumOff val="25000"/>
                  </a:schemeClr>
                </a:solidFill>
              </a:rPr>
              <a:t>m</a:t>
            </a:r>
            <a:r>
              <a:rPr lang="en-US" altLang="en-US">
                <a:solidFill>
                  <a:schemeClr val="tx1">
                    <a:lumMod val="75000"/>
                    <a:lumOff val="25000"/>
                  </a:schemeClr>
                </a:solidFill>
              </a:rPr>
              <a:t> indicates high affinity of enzyme towards substrate. And vice-versa. Hence,(Km α 1/affinity)</a:t>
            </a:r>
          </a:p>
          <a:p>
            <a:pPr eaLnBrk="1" fontAlgn="auto" hangingPunct="1">
              <a:lnSpc>
                <a:spcPct val="80000"/>
              </a:lnSpc>
              <a:spcAft>
                <a:spcPts val="0"/>
              </a:spcAft>
              <a:buNone/>
              <a:defRPr/>
            </a:pPr>
            <a:r>
              <a:rPr lang="en-US" altLang="en-US" b="1">
                <a:solidFill>
                  <a:schemeClr val="tx1">
                    <a:lumMod val="75000"/>
                    <a:lumOff val="25000"/>
                  </a:schemeClr>
                </a:solidFill>
              </a:rPr>
              <a:t>e.g. </a:t>
            </a:r>
            <a:r>
              <a:rPr lang="en-US" altLang="en-US">
                <a:solidFill>
                  <a:schemeClr val="tx1">
                    <a:lumMod val="75000"/>
                    <a:lumOff val="25000"/>
                  </a:schemeClr>
                </a:solidFill>
              </a:rPr>
              <a:t>Hexokinase and glucokinase </a:t>
            </a:r>
          </a:p>
          <a:p>
            <a:pPr eaLnBrk="1" fontAlgn="auto" hangingPunct="1">
              <a:lnSpc>
                <a:spcPct val="80000"/>
              </a:lnSpc>
              <a:spcAft>
                <a:spcPts val="0"/>
              </a:spcAft>
              <a:buNone/>
              <a:defRPr/>
            </a:pPr>
            <a:r>
              <a:rPr lang="en-US" altLang="en-US">
                <a:solidFill>
                  <a:schemeClr val="tx1">
                    <a:lumMod val="75000"/>
                    <a:lumOff val="25000"/>
                  </a:schemeClr>
                </a:solidFill>
              </a:rPr>
              <a:t>	K</a:t>
            </a:r>
            <a:r>
              <a:rPr lang="en-US" altLang="en-US" baseline="-25000">
                <a:solidFill>
                  <a:schemeClr val="tx1">
                    <a:lumMod val="75000"/>
                    <a:lumOff val="25000"/>
                  </a:schemeClr>
                </a:solidFill>
              </a:rPr>
              <a:t>m</a:t>
            </a:r>
            <a:r>
              <a:rPr lang="en-US" altLang="en-US">
                <a:solidFill>
                  <a:schemeClr val="tx1">
                    <a:lumMod val="75000"/>
                    <a:lumOff val="25000"/>
                  </a:schemeClr>
                </a:solidFill>
              </a:rPr>
              <a:t> of hexokinase is low (1 × 10</a:t>
            </a:r>
            <a:r>
              <a:rPr lang="en-US" altLang="en-US" baseline="30000">
                <a:solidFill>
                  <a:schemeClr val="tx1">
                    <a:lumMod val="75000"/>
                    <a:lumOff val="25000"/>
                  </a:schemeClr>
                </a:solidFill>
              </a:rPr>
              <a:t>–5</a:t>
            </a:r>
            <a:r>
              <a:rPr lang="en-US" altLang="en-US">
                <a:solidFill>
                  <a:schemeClr val="tx1">
                    <a:lumMod val="75000"/>
                    <a:lumOff val="25000"/>
                  </a:schemeClr>
                </a:solidFill>
              </a:rPr>
              <a:t> M) whereas K</a:t>
            </a:r>
            <a:r>
              <a:rPr lang="en-US" altLang="en-US" baseline="-25000">
                <a:solidFill>
                  <a:schemeClr val="tx1">
                    <a:lumMod val="75000"/>
                    <a:lumOff val="25000"/>
                  </a:schemeClr>
                </a:solidFill>
              </a:rPr>
              <a:t>m</a:t>
            </a:r>
            <a:r>
              <a:rPr lang="en-US" altLang="en-US">
                <a:solidFill>
                  <a:schemeClr val="tx1">
                    <a:lumMod val="75000"/>
                    <a:lumOff val="25000"/>
                  </a:schemeClr>
                </a:solidFill>
              </a:rPr>
              <a:t> of glucokinase is high (2.0 × 10</a:t>
            </a:r>
            <a:r>
              <a:rPr lang="en-US" altLang="en-US" baseline="30000">
                <a:solidFill>
                  <a:schemeClr val="tx1">
                    <a:lumMod val="75000"/>
                    <a:lumOff val="25000"/>
                  </a:schemeClr>
                </a:solidFill>
              </a:rPr>
              <a:t>–2</a:t>
            </a:r>
            <a:r>
              <a:rPr lang="en-US" altLang="en-US">
                <a:solidFill>
                  <a:schemeClr val="tx1">
                    <a:lumMod val="75000"/>
                    <a:lumOff val="25000"/>
                  </a:schemeClr>
                </a:solidFill>
              </a:rPr>
              <a:t> M)</a:t>
            </a:r>
          </a:p>
          <a:p>
            <a:pPr eaLnBrk="1" fontAlgn="auto" hangingPunct="1">
              <a:lnSpc>
                <a:spcPct val="80000"/>
              </a:lnSpc>
              <a:spcAft>
                <a:spcPts val="0"/>
              </a:spcAft>
              <a:buFont typeface="Wingdings 3" charset="2"/>
              <a:buChar char=""/>
              <a:defRPr/>
            </a:pPr>
            <a:endParaRPr lang="en-US" altLang="en-US">
              <a:solidFill>
                <a:schemeClr val="tx1">
                  <a:lumMod val="75000"/>
                  <a:lumOff val="25000"/>
                </a:schemeClr>
              </a:solidFill>
            </a:endParaRPr>
          </a:p>
          <a:p>
            <a:pPr eaLnBrk="1" fontAlgn="auto" hangingPunct="1">
              <a:lnSpc>
                <a:spcPct val="80000"/>
              </a:lnSpc>
              <a:spcAft>
                <a:spcPts val="0"/>
              </a:spcAft>
              <a:buNone/>
              <a:defRPr/>
            </a:pPr>
            <a:r>
              <a:rPr lang="en-US" altLang="en-US">
                <a:solidFill>
                  <a:schemeClr val="tx1">
                    <a:lumMod val="75000"/>
                    <a:lumOff val="25000"/>
                  </a:schemeClr>
                </a:solidFill>
              </a:rPr>
              <a:t>4. Km is required when enzymes are used as drugs</a:t>
            </a:r>
          </a:p>
          <a:p>
            <a:pPr eaLnBrk="1" fontAlgn="auto" hangingPunct="1">
              <a:lnSpc>
                <a:spcPct val="80000"/>
              </a:lnSpc>
              <a:spcAft>
                <a:spcPts val="0"/>
              </a:spcAft>
              <a:buNone/>
              <a:defRPr/>
            </a:pPr>
            <a:r>
              <a:rPr lang="en-US" altLang="en-US">
                <a:solidFill>
                  <a:schemeClr val="tx1">
                    <a:lumMod val="75000"/>
                    <a:lumOff val="25000"/>
                  </a:schemeClr>
                </a:solidFill>
              </a:rPr>
              <a:t>5. Use of enzymes in immunodiagnostics (ELISA) require Km of the enzyme</a:t>
            </a:r>
          </a:p>
        </p:txBody>
      </p:sp>
      <p:sp>
        <p:nvSpPr>
          <p:cNvPr id="83969" name="Rectangle 2">
            <a:extLst>
              <a:ext uri="{FF2B5EF4-FFF2-40B4-BE49-F238E27FC236}">
                <a16:creationId xmlns:a16="http://schemas.microsoft.com/office/drawing/2014/main" xmlns="" id="{6F06532F-3E7D-4437-A354-F86A2632D7BB}"/>
              </a:ext>
            </a:extLst>
          </p:cNvPr>
          <p:cNvSpPr>
            <a:spLocks noGrp="1"/>
          </p:cNvSpPr>
          <p:nvPr>
            <p:ph type="title"/>
          </p:nvPr>
        </p:nvSpPr>
        <p:spPr/>
        <p:txBody>
          <a:bodyPr/>
          <a:lstStyle/>
          <a:p>
            <a:pPr eaLnBrk="1" hangingPunct="1"/>
            <a:r>
              <a:rPr lang="en-US" altLang="en-US"/>
              <a:t>Significance of K</a:t>
            </a:r>
            <a:r>
              <a:rPr lang="en-US" altLang="en-US" baseline="-25000"/>
              <a:t>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xmlns="" id="{C41D2478-A2EE-400D-AE82-B007B99B1672}"/>
              </a:ext>
            </a:extLst>
          </p:cNvPr>
          <p:cNvSpPr>
            <a:spLocks noGrp="1" noChangeArrowheads="1"/>
          </p:cNvSpPr>
          <p:nvPr>
            <p:ph idx="1"/>
          </p:nvPr>
        </p:nvSpPr>
        <p:spPr>
          <a:xfrm>
            <a:off x="1485900" y="1943101"/>
            <a:ext cx="6172200" cy="3394472"/>
          </a:xfrm>
        </p:spPr>
        <p:txBody>
          <a:bodyPr rtlCol="0">
            <a:normAutofit fontScale="92500" lnSpcReduction="20000"/>
          </a:bodyPr>
          <a:lstStyle/>
          <a:p>
            <a:pPr algn="just" eaLnBrk="1" fontAlgn="auto" hangingPunct="1">
              <a:lnSpc>
                <a:spcPct val="80000"/>
              </a:lnSpc>
              <a:spcAft>
                <a:spcPts val="0"/>
              </a:spcAft>
              <a:buFont typeface="Wingdings 3" charset="2"/>
              <a:buChar char=""/>
              <a:defRPr/>
            </a:pPr>
            <a:r>
              <a:rPr lang="hr-HR" altLang="en-US" sz="1575" dirty="0">
                <a:solidFill>
                  <a:schemeClr val="tx1">
                    <a:lumMod val="75000"/>
                    <a:lumOff val="25000"/>
                  </a:schemeClr>
                </a:solidFill>
                <a:latin typeface="Comic Sans MS" panose="030F0702030302020204" pitchFamily="66" charset="0"/>
              </a:rPr>
              <a:t>At high substrate concentration the overall velocity of the reaction is </a:t>
            </a:r>
            <a:r>
              <a:rPr lang="hr-HR" altLang="en-US" sz="1575" i="1" dirty="0">
                <a:solidFill>
                  <a:schemeClr val="tx1">
                    <a:lumMod val="75000"/>
                    <a:lumOff val="25000"/>
                  </a:schemeClr>
                </a:solidFill>
                <a:latin typeface="Comic Sans MS" panose="030F0702030302020204" pitchFamily="66" charset="0"/>
              </a:rPr>
              <a:t>V</a:t>
            </a:r>
            <a:r>
              <a:rPr lang="hr-HR" altLang="en-US" sz="1575" baseline="-25000" dirty="0">
                <a:solidFill>
                  <a:schemeClr val="tx1">
                    <a:lumMod val="75000"/>
                    <a:lumOff val="25000"/>
                  </a:schemeClr>
                </a:solidFill>
                <a:latin typeface="Comic Sans MS" panose="030F0702030302020204" pitchFamily="66" charset="0"/>
              </a:rPr>
              <a:t>max</a:t>
            </a:r>
            <a:r>
              <a:rPr lang="hr-HR" altLang="en-US" sz="1575" dirty="0">
                <a:solidFill>
                  <a:schemeClr val="tx1">
                    <a:lumMod val="75000"/>
                    <a:lumOff val="25000"/>
                  </a:schemeClr>
                </a:solidFill>
                <a:latin typeface="Comic Sans MS" panose="030F0702030302020204" pitchFamily="66" charset="0"/>
              </a:rPr>
              <a:t> and the </a:t>
            </a:r>
            <a:r>
              <a:rPr lang="hr-HR" altLang="en-US" sz="1575" u="sng" dirty="0">
                <a:solidFill>
                  <a:schemeClr val="tx1">
                    <a:lumMod val="75000"/>
                    <a:lumOff val="25000"/>
                  </a:schemeClr>
                </a:solidFill>
                <a:latin typeface="Comic Sans MS" panose="030F0702030302020204" pitchFamily="66" charset="0"/>
              </a:rPr>
              <a:t>rate is determined by the enzyme concentration</a:t>
            </a:r>
            <a:r>
              <a:rPr lang="hr-HR" altLang="en-US" sz="1575" dirty="0">
                <a:solidFill>
                  <a:schemeClr val="tx1">
                    <a:lumMod val="75000"/>
                    <a:lumOff val="25000"/>
                  </a:schemeClr>
                </a:solidFill>
                <a:latin typeface="Comic Sans MS" panose="030F0702030302020204" pitchFamily="66" charset="0"/>
              </a:rPr>
              <a:t>. </a:t>
            </a:r>
          </a:p>
          <a:p>
            <a:pPr algn="just" eaLnBrk="1" fontAlgn="auto" hangingPunct="1">
              <a:lnSpc>
                <a:spcPct val="80000"/>
              </a:lnSpc>
              <a:spcAft>
                <a:spcPts val="0"/>
              </a:spcAft>
              <a:buFont typeface="Wingdings 3" charset="2"/>
              <a:buChar char=""/>
              <a:defRPr/>
            </a:pPr>
            <a:r>
              <a:rPr lang="hr-HR" altLang="en-US" sz="1575" dirty="0">
                <a:solidFill>
                  <a:schemeClr val="tx1">
                    <a:lumMod val="75000"/>
                    <a:lumOff val="25000"/>
                  </a:schemeClr>
                </a:solidFill>
                <a:latin typeface="Comic Sans MS" panose="030F0702030302020204" pitchFamily="66" charset="0"/>
              </a:rPr>
              <a:t>The rate constant observed under these conditions is called the </a:t>
            </a:r>
            <a:r>
              <a:rPr lang="hr-HR" altLang="en-US" sz="1575" dirty="0">
                <a:solidFill>
                  <a:srgbClr val="FF3300"/>
                </a:solidFill>
                <a:latin typeface="Comic Sans MS" panose="030F0702030302020204" pitchFamily="66" charset="0"/>
              </a:rPr>
              <a:t>catalytic constant, </a:t>
            </a:r>
            <a:r>
              <a:rPr lang="hr-HR" altLang="en-US" sz="1575" i="1" dirty="0">
                <a:solidFill>
                  <a:srgbClr val="FF3300"/>
                </a:solidFill>
                <a:latin typeface="Comic Sans MS" panose="030F0702030302020204" pitchFamily="66" charset="0"/>
              </a:rPr>
              <a:t>k</a:t>
            </a:r>
            <a:r>
              <a:rPr lang="hr-HR" altLang="en-US" sz="1575" baseline="-25000" dirty="0">
                <a:solidFill>
                  <a:srgbClr val="FF3300"/>
                </a:solidFill>
                <a:latin typeface="Comic Sans MS" panose="030F0702030302020204" pitchFamily="66" charset="0"/>
              </a:rPr>
              <a:t>cat,</a:t>
            </a:r>
            <a:r>
              <a:rPr lang="hr-HR" altLang="en-US" sz="1575" baseline="-25000" dirty="0">
                <a:solidFill>
                  <a:schemeClr val="tx1">
                    <a:lumMod val="75000"/>
                    <a:lumOff val="25000"/>
                  </a:schemeClr>
                </a:solidFill>
                <a:latin typeface="Comic Sans MS" panose="030F0702030302020204" pitchFamily="66" charset="0"/>
              </a:rPr>
              <a:t> </a:t>
            </a:r>
            <a:r>
              <a:rPr lang="hr-HR" altLang="en-US" sz="1575" dirty="0">
                <a:solidFill>
                  <a:schemeClr val="tx1">
                    <a:lumMod val="75000"/>
                    <a:lumOff val="25000"/>
                  </a:schemeClr>
                </a:solidFill>
                <a:latin typeface="Comic Sans MS" panose="030F0702030302020204" pitchFamily="66" charset="0"/>
              </a:rPr>
              <a:t>defined as:</a:t>
            </a:r>
          </a:p>
          <a:p>
            <a:pPr algn="just" eaLnBrk="1" fontAlgn="auto" hangingPunct="1">
              <a:lnSpc>
                <a:spcPct val="80000"/>
              </a:lnSpc>
              <a:spcAft>
                <a:spcPts val="0"/>
              </a:spcAft>
              <a:buFont typeface="Wingdings 3" charset="2"/>
              <a:buChar char=""/>
              <a:defRPr/>
            </a:pPr>
            <a:endParaRPr lang="hr-HR" altLang="en-US" sz="1575" dirty="0">
              <a:solidFill>
                <a:schemeClr val="tx1">
                  <a:lumMod val="75000"/>
                  <a:lumOff val="25000"/>
                </a:schemeClr>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endParaRPr lang="hr-HR" altLang="en-US" sz="1575" dirty="0">
              <a:solidFill>
                <a:schemeClr val="tx1">
                  <a:lumMod val="75000"/>
                  <a:lumOff val="25000"/>
                </a:schemeClr>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endParaRPr lang="en-US" altLang="en-US" sz="1575" b="1" i="1" dirty="0">
              <a:solidFill>
                <a:srgbClr val="FF3300"/>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endParaRPr lang="en-US" altLang="en-US" sz="1575" b="1" i="1" dirty="0">
              <a:solidFill>
                <a:srgbClr val="FF3300"/>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r>
              <a:rPr lang="hr-HR" altLang="en-US" sz="1575" b="1" i="1" dirty="0">
                <a:solidFill>
                  <a:srgbClr val="FF3300"/>
                </a:solidFill>
                <a:latin typeface="Comic Sans MS" panose="030F0702030302020204" pitchFamily="66" charset="0"/>
              </a:rPr>
              <a:t>k</a:t>
            </a:r>
            <a:r>
              <a:rPr lang="hr-HR" altLang="en-US" sz="1575" b="1" baseline="-25000" dirty="0">
                <a:solidFill>
                  <a:srgbClr val="FF3300"/>
                </a:solidFill>
                <a:latin typeface="Comic Sans MS" panose="030F0702030302020204" pitchFamily="66" charset="0"/>
              </a:rPr>
              <a:t>cat</a:t>
            </a:r>
            <a:r>
              <a:rPr lang="hr-HR" altLang="en-US" sz="1575" dirty="0">
                <a:solidFill>
                  <a:schemeClr val="tx1">
                    <a:lumMod val="75000"/>
                    <a:lumOff val="25000"/>
                  </a:schemeClr>
                </a:solidFill>
                <a:latin typeface="Comic Sans MS" panose="030F0702030302020204" pitchFamily="66" charset="0"/>
              </a:rPr>
              <a:t> indicates the maximum number of substrate molecules converted to product each second by each active site. This is called </a:t>
            </a:r>
            <a:r>
              <a:rPr lang="hr-HR" altLang="en-US" sz="1575" u="sng" dirty="0">
                <a:solidFill>
                  <a:srgbClr val="FF3300"/>
                </a:solidFill>
                <a:latin typeface="Comic Sans MS" panose="030F0702030302020204" pitchFamily="66" charset="0"/>
              </a:rPr>
              <a:t>turnover number</a:t>
            </a:r>
            <a:r>
              <a:rPr lang="hr-HR" altLang="en-US" sz="1575" dirty="0">
                <a:solidFill>
                  <a:srgbClr val="FF3300"/>
                </a:solidFill>
                <a:latin typeface="Comic Sans MS" panose="030F0702030302020204" pitchFamily="66" charset="0"/>
              </a:rPr>
              <a:t>.</a:t>
            </a:r>
          </a:p>
          <a:p>
            <a:pPr algn="just" eaLnBrk="1" fontAlgn="auto" hangingPunct="1">
              <a:lnSpc>
                <a:spcPct val="80000"/>
              </a:lnSpc>
              <a:spcAft>
                <a:spcPts val="0"/>
              </a:spcAft>
              <a:buFont typeface="Wingdings 3" charset="2"/>
              <a:buChar char=""/>
              <a:defRPr/>
            </a:pPr>
            <a:r>
              <a:rPr lang="hr-HR" altLang="en-US" sz="1575" dirty="0">
                <a:solidFill>
                  <a:srgbClr val="FF3300"/>
                </a:solidFill>
                <a:latin typeface="Comic Sans MS" panose="030F0702030302020204" pitchFamily="66" charset="0"/>
              </a:rPr>
              <a:t>The catalytic constant measures how </a:t>
            </a:r>
            <a:r>
              <a:rPr lang="en-US" altLang="en-US" sz="1575" dirty="0">
                <a:solidFill>
                  <a:srgbClr val="FF3300"/>
                </a:solidFill>
                <a:latin typeface="Comic Sans MS" panose="030F0702030302020204" pitchFamily="66" charset="0"/>
              </a:rPr>
              <a:t>fast</a:t>
            </a:r>
            <a:r>
              <a:rPr lang="hr-HR" altLang="en-US" sz="1575" dirty="0">
                <a:solidFill>
                  <a:srgbClr val="FF3300"/>
                </a:solidFill>
                <a:latin typeface="Comic Sans MS" panose="030F0702030302020204" pitchFamily="66" charset="0"/>
              </a:rPr>
              <a:t> a given enzyme can catalyze a specific reaction (describing the effectiveness of an enzyme)</a:t>
            </a:r>
            <a:endParaRPr lang="en-US" altLang="en-US" sz="1575" dirty="0">
              <a:solidFill>
                <a:srgbClr val="FF3300"/>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endParaRPr lang="hr-HR" altLang="en-US" sz="1575" dirty="0">
              <a:solidFill>
                <a:srgbClr val="FF3300"/>
              </a:solidFill>
              <a:latin typeface="Comic Sans MS" panose="030F0702030302020204" pitchFamily="66" charset="0"/>
            </a:endParaRPr>
          </a:p>
          <a:p>
            <a:pPr algn="just" eaLnBrk="1" fontAlgn="auto" hangingPunct="1">
              <a:lnSpc>
                <a:spcPct val="80000"/>
              </a:lnSpc>
              <a:spcAft>
                <a:spcPts val="0"/>
              </a:spcAft>
              <a:buFont typeface="Wingdings 3" charset="2"/>
              <a:buChar char=""/>
              <a:defRPr/>
            </a:pPr>
            <a:r>
              <a:rPr lang="hr-HR" altLang="en-US" sz="1575" u="sng" dirty="0">
                <a:solidFill>
                  <a:srgbClr val="FF3300"/>
                </a:solidFill>
                <a:latin typeface="Comic Sans MS" panose="030F0702030302020204" pitchFamily="66" charset="0"/>
              </a:rPr>
              <a:t>The unit for </a:t>
            </a:r>
            <a:r>
              <a:rPr lang="hr-HR" altLang="en-US" sz="1575" i="1" u="sng" dirty="0">
                <a:solidFill>
                  <a:srgbClr val="FF3300"/>
                </a:solidFill>
                <a:latin typeface="Comic Sans MS" panose="030F0702030302020204" pitchFamily="66" charset="0"/>
              </a:rPr>
              <a:t>k</a:t>
            </a:r>
            <a:r>
              <a:rPr lang="hr-HR" altLang="en-US" sz="1575" u="sng" baseline="-25000" dirty="0">
                <a:solidFill>
                  <a:srgbClr val="FF3300"/>
                </a:solidFill>
                <a:latin typeface="Comic Sans MS" panose="030F0702030302020204" pitchFamily="66" charset="0"/>
              </a:rPr>
              <a:t>cat</a:t>
            </a:r>
            <a:r>
              <a:rPr lang="hr-HR" altLang="en-US" sz="1575" u="sng" dirty="0">
                <a:solidFill>
                  <a:srgbClr val="FF3300"/>
                </a:solidFill>
                <a:latin typeface="Comic Sans MS" panose="030F0702030302020204" pitchFamily="66" charset="0"/>
              </a:rPr>
              <a:t> is s</a:t>
            </a:r>
            <a:r>
              <a:rPr lang="hr-HR" altLang="en-US" sz="1575" u="sng" baseline="30000" dirty="0">
                <a:solidFill>
                  <a:srgbClr val="FF3300"/>
                </a:solidFill>
                <a:latin typeface="Comic Sans MS" panose="030F0702030302020204" pitchFamily="66" charset="0"/>
              </a:rPr>
              <a:t>-1 </a:t>
            </a:r>
            <a:r>
              <a:rPr lang="hr-HR" altLang="en-US" sz="1575" u="sng" dirty="0">
                <a:solidFill>
                  <a:srgbClr val="FF3300"/>
                </a:solidFill>
                <a:latin typeface="Comic Sans MS" panose="030F0702030302020204" pitchFamily="66" charset="0"/>
              </a:rPr>
              <a:t>(for the most enzymes, </a:t>
            </a:r>
            <a:r>
              <a:rPr lang="hr-HR" altLang="en-US" sz="1575" i="1" u="sng" dirty="0">
                <a:solidFill>
                  <a:srgbClr val="FF3300"/>
                </a:solidFill>
                <a:latin typeface="Comic Sans MS" panose="030F0702030302020204" pitchFamily="66" charset="0"/>
              </a:rPr>
              <a:t>k</a:t>
            </a:r>
            <a:r>
              <a:rPr lang="hr-HR" altLang="en-US" sz="1575" u="sng" baseline="-25000" dirty="0">
                <a:solidFill>
                  <a:srgbClr val="FF3300"/>
                </a:solidFill>
                <a:latin typeface="Comic Sans MS" panose="030F0702030302020204" pitchFamily="66" charset="0"/>
              </a:rPr>
              <a:t>cat</a:t>
            </a:r>
            <a:r>
              <a:rPr lang="hr-HR" altLang="en-US" sz="1575" u="sng" dirty="0">
                <a:solidFill>
                  <a:srgbClr val="FF3300"/>
                </a:solidFill>
                <a:latin typeface="Comic Sans MS" panose="030F0702030302020204" pitchFamily="66" charset="0"/>
              </a:rPr>
              <a:t> is 10</a:t>
            </a:r>
            <a:r>
              <a:rPr lang="hr-HR" altLang="en-US" sz="1575" u="sng" baseline="30000" dirty="0">
                <a:solidFill>
                  <a:srgbClr val="FF3300"/>
                </a:solidFill>
                <a:latin typeface="Comic Sans MS" panose="030F0702030302020204" pitchFamily="66" charset="0"/>
              </a:rPr>
              <a:t>2</a:t>
            </a:r>
            <a:r>
              <a:rPr lang="hr-HR" altLang="en-US" sz="1575" u="sng" dirty="0">
                <a:solidFill>
                  <a:srgbClr val="FF3300"/>
                </a:solidFill>
                <a:latin typeface="Comic Sans MS" panose="030F0702030302020204" pitchFamily="66" charset="0"/>
              </a:rPr>
              <a:t> to 10</a:t>
            </a:r>
            <a:r>
              <a:rPr lang="hr-HR" altLang="en-US" sz="1575" u="sng" baseline="30000" dirty="0">
                <a:solidFill>
                  <a:srgbClr val="FF3300"/>
                </a:solidFill>
                <a:latin typeface="Comic Sans MS" panose="030F0702030302020204" pitchFamily="66" charset="0"/>
              </a:rPr>
              <a:t>3</a:t>
            </a:r>
            <a:r>
              <a:rPr lang="hr-HR" altLang="en-US" sz="1575" u="sng" dirty="0">
                <a:solidFill>
                  <a:srgbClr val="FF3300"/>
                </a:solidFill>
                <a:latin typeface="Comic Sans MS" panose="030F0702030302020204" pitchFamily="66" charset="0"/>
              </a:rPr>
              <a:t> s</a:t>
            </a:r>
            <a:r>
              <a:rPr lang="hr-HR" altLang="en-US" sz="1575" u="sng" baseline="30000" dirty="0">
                <a:solidFill>
                  <a:srgbClr val="FF3300"/>
                </a:solidFill>
                <a:latin typeface="Comic Sans MS" panose="030F0702030302020204" pitchFamily="66" charset="0"/>
              </a:rPr>
              <a:t>-1</a:t>
            </a:r>
            <a:r>
              <a:rPr lang="hr-HR" altLang="en-US" sz="1575" u="sng" dirty="0">
                <a:solidFill>
                  <a:srgbClr val="FF3300"/>
                </a:solidFill>
                <a:latin typeface="Comic Sans MS" panose="030F0702030302020204" pitchFamily="66" charset="0"/>
              </a:rPr>
              <a:t>)</a:t>
            </a:r>
            <a:endParaRPr lang="en-US" altLang="en-US" sz="1575" u="sng" dirty="0">
              <a:solidFill>
                <a:srgbClr val="FF3300"/>
              </a:solidFill>
              <a:latin typeface="Comic Sans MS" panose="030F0702030302020204" pitchFamily="66" charset="0"/>
            </a:endParaRPr>
          </a:p>
        </p:txBody>
      </p:sp>
      <p:sp>
        <p:nvSpPr>
          <p:cNvPr id="84993" name="Rectangle 2">
            <a:extLst>
              <a:ext uri="{FF2B5EF4-FFF2-40B4-BE49-F238E27FC236}">
                <a16:creationId xmlns:a16="http://schemas.microsoft.com/office/drawing/2014/main" xmlns="" id="{6C81B8A2-94D8-45C7-87CD-C9B499E1A5B9}"/>
              </a:ext>
            </a:extLst>
          </p:cNvPr>
          <p:cNvSpPr>
            <a:spLocks noGrp="1"/>
          </p:cNvSpPr>
          <p:nvPr>
            <p:ph type="title"/>
          </p:nvPr>
        </p:nvSpPr>
        <p:spPr>
          <a:xfrm>
            <a:off x="1485900" y="1063228"/>
            <a:ext cx="6172200" cy="708422"/>
          </a:xfrm>
        </p:spPr>
        <p:txBody>
          <a:bodyPr/>
          <a:lstStyle/>
          <a:p>
            <a:pPr eaLnBrk="1" hangingPunct="1"/>
            <a:r>
              <a:rPr lang="hr-HR" altLang="en-US" sz="2100">
                <a:latin typeface="Comic Sans MS" panose="030F0702030302020204" pitchFamily="66" charset="0"/>
              </a:rPr>
              <a:t>The Catalytic Constant </a:t>
            </a:r>
            <a:r>
              <a:rPr lang="hr-HR" altLang="en-US" sz="2100" i="1">
                <a:latin typeface="Comic Sans MS" panose="030F0702030302020204" pitchFamily="66" charset="0"/>
              </a:rPr>
              <a:t>k</a:t>
            </a:r>
            <a:r>
              <a:rPr lang="hr-HR" altLang="en-US" sz="2100" baseline="-25000">
                <a:latin typeface="Comic Sans MS" panose="030F0702030302020204" pitchFamily="66" charset="0"/>
              </a:rPr>
              <a:t>cat</a:t>
            </a:r>
            <a:endParaRPr lang="en-US" altLang="en-US" sz="2100" baseline="-25000">
              <a:latin typeface="Comic Sans MS" panose="030F0702030302020204" pitchFamily="66" charset="0"/>
            </a:endParaRPr>
          </a:p>
        </p:txBody>
      </p:sp>
      <p:pic>
        <p:nvPicPr>
          <p:cNvPr id="84995" name="Picture 4" descr="kcat">
            <a:extLst>
              <a:ext uri="{FF2B5EF4-FFF2-40B4-BE49-F238E27FC236}">
                <a16:creationId xmlns:a16="http://schemas.microsoft.com/office/drawing/2014/main" xmlns="" id="{B2488208-84A0-4298-B87D-A564BEC7912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412206" y="3086101"/>
            <a:ext cx="4257675" cy="7215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8" name="Picture 4" descr="{1 \over v} = {K_m \over v_{max}} {1 \over [S]} + {1 \over v_{max}}">
            <a:extLst>
              <a:ext uri="{FF2B5EF4-FFF2-40B4-BE49-F238E27FC236}">
                <a16:creationId xmlns:a16="http://schemas.microsoft.com/office/drawing/2014/main" xmlns="" id="{642A006F-9D30-41B4-AE46-28F6D70ADFBF}"/>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a:xfrm>
            <a:off x="2743201" y="2057400"/>
            <a:ext cx="3146822" cy="853679"/>
          </a:xfrm>
        </p:spPr>
      </p:pic>
      <p:sp>
        <p:nvSpPr>
          <p:cNvPr id="86017" name="Rectangle 2">
            <a:extLst>
              <a:ext uri="{FF2B5EF4-FFF2-40B4-BE49-F238E27FC236}">
                <a16:creationId xmlns:a16="http://schemas.microsoft.com/office/drawing/2014/main" xmlns="" id="{034F87C3-2C66-4566-AC8A-8CC8D5EFF131}"/>
              </a:ext>
            </a:extLst>
          </p:cNvPr>
          <p:cNvSpPr>
            <a:spLocks noGrp="1"/>
          </p:cNvSpPr>
          <p:nvPr>
            <p:ph type="title"/>
          </p:nvPr>
        </p:nvSpPr>
        <p:spPr/>
        <p:txBody>
          <a:bodyPr/>
          <a:lstStyle/>
          <a:p>
            <a:pPr eaLnBrk="1" hangingPunct="1"/>
            <a:r>
              <a:rPr lang="en-US" altLang="en-US">
                <a:solidFill>
                  <a:schemeClr val="tx1"/>
                </a:solidFill>
                <a:hlinkClick r:id="rId3" tooltip="Lineweaver-Burk diagram"/>
              </a:rPr>
              <a:t>Lineweaver-BurK Plot</a:t>
            </a:r>
            <a:endParaRPr lang="en-US" altLang="en-US">
              <a:solidFill>
                <a:schemeClr val="tx1"/>
              </a:solidFill>
            </a:endParaRPr>
          </a:p>
        </p:txBody>
      </p:sp>
      <p:sp>
        <p:nvSpPr>
          <p:cNvPr id="86019" name="Rectangle 5">
            <a:extLst>
              <a:ext uri="{FF2B5EF4-FFF2-40B4-BE49-F238E27FC236}">
                <a16:creationId xmlns:a16="http://schemas.microsoft.com/office/drawing/2014/main" xmlns="" id="{2725BFF4-5546-44CB-B960-40260ABCF4A0}"/>
              </a:ext>
            </a:extLst>
          </p:cNvPr>
          <p:cNvSpPr>
            <a:spLocks noChangeArrowheads="1"/>
          </p:cNvSpPr>
          <p:nvPr/>
        </p:nvSpPr>
        <p:spPr bwMode="auto">
          <a:xfrm>
            <a:off x="4316612" y="4119235"/>
            <a:ext cx="4454553" cy="12464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ts val="1000"/>
              </a:spcBef>
              <a:buClr>
                <a:schemeClr val="accent1"/>
              </a:buClr>
              <a:buSzPct val="80000"/>
              <a:buFont typeface="Wingdings 3" panose="05000000000000000000" pitchFamily="82"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00000000000000000" pitchFamily="82"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00000000000000000" pitchFamily="82"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5pPr>
            <a:lvl6pPr marL="25146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6pPr>
            <a:lvl7pPr marL="29718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7pPr>
            <a:lvl8pPr marL="34290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8pPr>
            <a:lvl9pPr marL="3886200" indent="-228600" eaLnBrk="0" fontAlgn="base" hangingPunct="0">
              <a:spcBef>
                <a:spcPts val="1000"/>
              </a:spcBef>
              <a:spcAft>
                <a:spcPct val="0"/>
              </a:spcAft>
              <a:buClr>
                <a:schemeClr val="accent1"/>
              </a:buClr>
              <a:buSzPct val="80000"/>
              <a:buFont typeface="Wingdings 3" panose="05000000000000000000" pitchFamily="82" charset="2"/>
              <a:buChar char=""/>
              <a:defRPr sz="1200">
                <a:solidFill>
                  <a:srgbClr val="404040"/>
                </a:solidFill>
                <a:latin typeface="Trebuchet MS" panose="020B0603020202020204" pitchFamily="34" charset="0"/>
              </a:defRPr>
            </a:lvl9pPr>
          </a:lstStyle>
          <a:p>
            <a:pPr fontAlgn="base">
              <a:spcBef>
                <a:spcPct val="0"/>
              </a:spcBef>
              <a:spcAft>
                <a:spcPct val="0"/>
              </a:spcAft>
              <a:buClrTx/>
              <a:buSzTx/>
              <a:buNone/>
            </a:pPr>
            <a:r>
              <a:rPr lang="en-US" altLang="en-US" sz="1875" i="1" dirty="0">
                <a:solidFill>
                  <a:prstClr val="black"/>
                </a:solidFill>
                <a:latin typeface="Arial" panose="020B0604020202020204" pitchFamily="34" charset="0"/>
                <a:cs typeface="Arial" panose="020B0604020202020204" pitchFamily="34" charset="0"/>
              </a:rPr>
              <a:t>V</a:t>
            </a:r>
            <a:r>
              <a:rPr lang="en-US" altLang="en-US" sz="1875" dirty="0">
                <a:solidFill>
                  <a:prstClr val="black"/>
                </a:solidFill>
                <a:latin typeface="Arial" panose="020B0604020202020204" pitchFamily="34" charset="0"/>
                <a:cs typeface="Arial" panose="020B0604020202020204" pitchFamily="34" charset="0"/>
              </a:rPr>
              <a:t> </a:t>
            </a:r>
            <a:r>
              <a:rPr lang="hr-HR" altLang="en-US" sz="1875" dirty="0">
                <a:solidFill>
                  <a:prstClr val="black"/>
                </a:solidFill>
                <a:latin typeface="Arial" panose="020B0604020202020204" pitchFamily="34" charset="0"/>
                <a:cs typeface="Arial" panose="020B0604020202020204" pitchFamily="34" charset="0"/>
              </a:rPr>
              <a:t>=</a:t>
            </a:r>
            <a:r>
              <a:rPr lang="en-US" altLang="en-US" sz="1875" dirty="0">
                <a:solidFill>
                  <a:prstClr val="black"/>
                </a:solidFill>
                <a:latin typeface="Arial" panose="020B0604020202020204" pitchFamily="34" charset="0"/>
                <a:cs typeface="Arial" panose="020B0604020202020204" pitchFamily="34" charset="0"/>
              </a:rPr>
              <a:t> reaction velocity (the </a:t>
            </a:r>
            <a:r>
              <a:rPr lang="hr-HR" altLang="en-US" sz="1875" dirty="0">
                <a:solidFill>
                  <a:prstClr val="black"/>
                </a:solidFill>
                <a:latin typeface="Arial" panose="020B0604020202020204" pitchFamily="34" charset="0"/>
                <a:cs typeface="Arial" panose="020B0604020202020204" pitchFamily="34" charset="0"/>
              </a:rPr>
              <a:t>reaction rate</a:t>
            </a:r>
            <a:r>
              <a:rPr lang="en-US" altLang="en-US" sz="1875" dirty="0">
                <a:solidFill>
                  <a:prstClr val="black"/>
                </a:solidFill>
                <a:latin typeface="Arial" panose="020B0604020202020204" pitchFamily="34" charset="0"/>
                <a:cs typeface="Arial" panose="020B0604020202020204" pitchFamily="34" charset="0"/>
              </a:rPr>
              <a:t>), </a:t>
            </a:r>
            <a:endParaRPr lang="hr-HR" altLang="en-US" sz="1875"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buClrTx/>
              <a:buSzTx/>
              <a:buNone/>
            </a:pPr>
            <a:r>
              <a:rPr lang="en-US" altLang="en-US" sz="1875" i="1" dirty="0">
                <a:solidFill>
                  <a:prstClr val="black"/>
                </a:solidFill>
                <a:latin typeface="Arial" panose="020B0604020202020204" pitchFamily="34" charset="0"/>
                <a:cs typeface="Arial" panose="020B0604020202020204" pitchFamily="34" charset="0"/>
              </a:rPr>
              <a:t>Km</a:t>
            </a:r>
            <a:r>
              <a:rPr lang="en-US" altLang="en-US" sz="1875" dirty="0">
                <a:solidFill>
                  <a:prstClr val="black"/>
                </a:solidFill>
                <a:latin typeface="Arial" panose="020B0604020202020204" pitchFamily="34" charset="0"/>
                <a:cs typeface="Arial" panose="020B0604020202020204" pitchFamily="34" charset="0"/>
              </a:rPr>
              <a:t> </a:t>
            </a:r>
            <a:r>
              <a:rPr lang="hr-HR" altLang="en-US" sz="1875" dirty="0">
                <a:solidFill>
                  <a:prstClr val="black"/>
                </a:solidFill>
                <a:latin typeface="Arial" panose="020B0604020202020204" pitchFamily="34" charset="0"/>
                <a:cs typeface="Arial" panose="020B0604020202020204" pitchFamily="34" charset="0"/>
              </a:rPr>
              <a:t>=</a:t>
            </a:r>
            <a:r>
              <a:rPr lang="en-US" altLang="en-US" sz="1875" dirty="0">
                <a:solidFill>
                  <a:prstClr val="black"/>
                </a:solidFill>
                <a:latin typeface="Arial" panose="020B0604020202020204" pitchFamily="34" charset="0"/>
                <a:cs typeface="Arial" panose="020B0604020202020204" pitchFamily="34" charset="0"/>
              </a:rPr>
              <a:t> </a:t>
            </a:r>
            <a:r>
              <a:rPr lang="en-US" altLang="en-US" sz="1875" dirty="0">
                <a:solidFill>
                  <a:prstClr val="black"/>
                </a:solidFill>
                <a:latin typeface="Arial" panose="020B0604020202020204" pitchFamily="34" charset="0"/>
                <a:cs typeface="Arial" panose="020B0604020202020204" pitchFamily="34" charset="0"/>
                <a:hlinkClick r:id="rId4" tooltip="Michaelis-Menten constant"/>
              </a:rPr>
              <a:t>Michaelis-Menten constant</a:t>
            </a:r>
            <a:r>
              <a:rPr lang="en-US" altLang="en-US" sz="1875" dirty="0">
                <a:solidFill>
                  <a:prstClr val="black"/>
                </a:solidFill>
                <a:latin typeface="Arial" panose="020B0604020202020204" pitchFamily="34" charset="0"/>
                <a:cs typeface="Arial" panose="020B0604020202020204" pitchFamily="34" charset="0"/>
              </a:rPr>
              <a:t>, </a:t>
            </a:r>
            <a:endParaRPr lang="hr-HR" altLang="en-US" sz="1875"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buClrTx/>
              <a:buSzTx/>
              <a:buNone/>
            </a:pPr>
            <a:r>
              <a:rPr lang="en-US" altLang="en-US" sz="1875" i="1" dirty="0">
                <a:solidFill>
                  <a:prstClr val="black"/>
                </a:solidFill>
                <a:latin typeface="Arial" panose="020B0604020202020204" pitchFamily="34" charset="0"/>
                <a:cs typeface="Arial" panose="020B0604020202020204" pitchFamily="34" charset="0"/>
              </a:rPr>
              <a:t>Vmax</a:t>
            </a:r>
            <a:r>
              <a:rPr lang="en-US" altLang="en-US" sz="1875" dirty="0">
                <a:solidFill>
                  <a:prstClr val="black"/>
                </a:solidFill>
                <a:latin typeface="Arial" panose="020B0604020202020204" pitchFamily="34" charset="0"/>
                <a:cs typeface="Arial" panose="020B0604020202020204" pitchFamily="34" charset="0"/>
              </a:rPr>
              <a:t> </a:t>
            </a:r>
            <a:r>
              <a:rPr lang="hr-HR" altLang="en-US" sz="1875" dirty="0">
                <a:solidFill>
                  <a:prstClr val="black"/>
                </a:solidFill>
                <a:latin typeface="Arial" panose="020B0604020202020204" pitchFamily="34" charset="0"/>
                <a:cs typeface="Arial" panose="020B0604020202020204" pitchFamily="34" charset="0"/>
              </a:rPr>
              <a:t>=</a:t>
            </a:r>
            <a:r>
              <a:rPr lang="en-US" altLang="en-US" sz="1875" dirty="0">
                <a:solidFill>
                  <a:prstClr val="black"/>
                </a:solidFill>
                <a:latin typeface="Arial" panose="020B0604020202020204" pitchFamily="34" charset="0"/>
                <a:cs typeface="Arial" panose="020B0604020202020204" pitchFamily="34" charset="0"/>
              </a:rPr>
              <a:t> maximum reaction velocity </a:t>
            </a:r>
            <a:endParaRPr lang="hr-HR" altLang="en-US" sz="1875"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buClrTx/>
              <a:buSzTx/>
              <a:buNone/>
            </a:pPr>
            <a:r>
              <a:rPr lang="en-US" altLang="en-US" sz="1875" dirty="0">
                <a:solidFill>
                  <a:prstClr val="black"/>
                </a:solidFill>
                <a:latin typeface="Arial" panose="020B0604020202020204" pitchFamily="34" charset="0"/>
                <a:cs typeface="Arial" panose="020B0604020202020204" pitchFamily="34" charset="0"/>
              </a:rPr>
              <a:t>[</a:t>
            </a:r>
            <a:r>
              <a:rPr lang="en-US" altLang="en-US" sz="1875" i="1" dirty="0">
                <a:solidFill>
                  <a:prstClr val="black"/>
                </a:solidFill>
                <a:latin typeface="Arial" panose="020B0604020202020204" pitchFamily="34" charset="0"/>
                <a:cs typeface="Arial" panose="020B0604020202020204" pitchFamily="34" charset="0"/>
              </a:rPr>
              <a:t>S</a:t>
            </a:r>
            <a:r>
              <a:rPr lang="en-US" altLang="en-US" sz="1875" dirty="0">
                <a:solidFill>
                  <a:prstClr val="black"/>
                </a:solidFill>
                <a:latin typeface="Arial" panose="020B0604020202020204" pitchFamily="34" charset="0"/>
                <a:cs typeface="Arial" panose="020B0604020202020204" pitchFamily="34" charset="0"/>
              </a:rPr>
              <a:t>] =  the substrate </a:t>
            </a:r>
            <a:r>
              <a:rPr lang="hr-HR" altLang="en-US" sz="1875" dirty="0">
                <a:solidFill>
                  <a:prstClr val="black"/>
                </a:solidFill>
                <a:latin typeface="Arial" panose="020B0604020202020204" pitchFamily="34" charset="0"/>
                <a:cs typeface="Arial" panose="020B0604020202020204" pitchFamily="34" charset="0"/>
              </a:rPr>
              <a:t>concentration</a:t>
            </a:r>
            <a:endParaRPr lang="en-US" altLang="en-US" sz="1875" dirty="0">
              <a:solidFill>
                <a:prstClr val="black"/>
              </a:solidFill>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xmlns="" id="{80CFE87A-958C-4173-9B3B-09051A44C6BD}"/>
              </a:ext>
            </a:extLst>
          </p:cNvPr>
          <p:cNvPicPr>
            <a:picLocks noChangeAspect="1"/>
          </p:cNvPicPr>
          <p:nvPr/>
        </p:nvPicPr>
        <p:blipFill rotWithShape="1">
          <a:blip r:embed="rId5" cstate="print"/>
          <a:srcRect b="9184"/>
          <a:stretch/>
        </p:blipFill>
        <p:spPr>
          <a:xfrm>
            <a:off x="332762" y="3423874"/>
            <a:ext cx="3627913" cy="278943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Content Placeholder 2">
            <a:extLst>
              <a:ext uri="{FF2B5EF4-FFF2-40B4-BE49-F238E27FC236}">
                <a16:creationId xmlns:a16="http://schemas.microsoft.com/office/drawing/2014/main" xmlns="" id="{B43CC432-D00C-43DB-AB26-FDDF7628675B}"/>
              </a:ext>
            </a:extLst>
          </p:cNvPr>
          <p:cNvSpPr>
            <a:spLocks noGrp="1"/>
          </p:cNvSpPr>
          <p:nvPr>
            <p:ph idx="1"/>
          </p:nvPr>
        </p:nvSpPr>
        <p:spPr>
          <a:xfrm>
            <a:off x="1485900" y="1657350"/>
            <a:ext cx="6172200" cy="1428750"/>
          </a:xfrm>
        </p:spPr>
        <p:txBody>
          <a:bodyPr rtlCol="0">
            <a:normAutofit lnSpcReduction="10000"/>
          </a:bodyPr>
          <a:lstStyle/>
          <a:p>
            <a:pPr eaLnBrk="1" fontAlgn="auto" hangingPunct="1">
              <a:spcAft>
                <a:spcPts val="0"/>
              </a:spcAft>
              <a:buFont typeface="Wingdings 3" charset="2"/>
              <a:buChar char=""/>
              <a:defRPr/>
            </a:pPr>
            <a:r>
              <a:rPr lang="en-US" altLang="en-US" sz="1725">
                <a:solidFill>
                  <a:schemeClr val="tx1">
                    <a:lumMod val="75000"/>
                    <a:lumOff val="25000"/>
                  </a:schemeClr>
                </a:solidFill>
              </a:rPr>
              <a:t>The rate of enzyme catalyzed reaction is directly proportional to the concentration of enzyme.</a:t>
            </a:r>
          </a:p>
          <a:p>
            <a:pPr eaLnBrk="1" fontAlgn="auto" hangingPunct="1">
              <a:spcAft>
                <a:spcPts val="0"/>
              </a:spcAft>
              <a:buFont typeface="Wingdings 3" charset="2"/>
              <a:buChar char=""/>
              <a:defRPr/>
            </a:pPr>
            <a:endParaRPr lang="en-US" altLang="en-US" sz="1725">
              <a:solidFill>
                <a:schemeClr val="tx1">
                  <a:lumMod val="75000"/>
                  <a:lumOff val="25000"/>
                </a:schemeClr>
              </a:solidFill>
            </a:endParaRPr>
          </a:p>
          <a:p>
            <a:pPr eaLnBrk="1" fontAlgn="auto" hangingPunct="1">
              <a:spcAft>
                <a:spcPts val="0"/>
              </a:spcAft>
              <a:buFont typeface="Wingdings 3" charset="2"/>
              <a:buChar char=""/>
              <a:defRPr/>
            </a:pPr>
            <a:r>
              <a:rPr lang="en-US" altLang="en-US" sz="1725">
                <a:solidFill>
                  <a:schemeClr val="tx1">
                    <a:lumMod val="75000"/>
                    <a:lumOff val="25000"/>
                  </a:schemeClr>
                </a:solidFill>
              </a:rPr>
              <a:t>The plot of rate of catalysis versus enzyme concentrations a straight line</a:t>
            </a:r>
          </a:p>
        </p:txBody>
      </p:sp>
      <p:sp>
        <p:nvSpPr>
          <p:cNvPr id="65537" name="Title 1">
            <a:extLst>
              <a:ext uri="{FF2B5EF4-FFF2-40B4-BE49-F238E27FC236}">
                <a16:creationId xmlns:a16="http://schemas.microsoft.com/office/drawing/2014/main" xmlns="" id="{22418BC7-4042-44F4-9E06-32FEEEFF5410}"/>
              </a:ext>
            </a:extLst>
          </p:cNvPr>
          <p:cNvSpPr>
            <a:spLocks noGrp="1"/>
          </p:cNvSpPr>
          <p:nvPr>
            <p:ph type="title"/>
          </p:nvPr>
        </p:nvSpPr>
        <p:spPr>
          <a:xfrm>
            <a:off x="1485900" y="857250"/>
            <a:ext cx="6172200" cy="857250"/>
          </a:xfrm>
        </p:spPr>
        <p:txBody>
          <a:bodyPr/>
          <a:lstStyle/>
          <a:p>
            <a:pPr eaLnBrk="1" hangingPunct="1"/>
            <a:r>
              <a:rPr lang="en-US" altLang="en-US"/>
              <a:t>Enzyme concentration</a:t>
            </a:r>
          </a:p>
        </p:txBody>
      </p:sp>
      <p:pic>
        <p:nvPicPr>
          <p:cNvPr id="65539" name="Picture 5" descr="image002">
            <a:extLst>
              <a:ext uri="{FF2B5EF4-FFF2-40B4-BE49-F238E27FC236}">
                <a16:creationId xmlns:a16="http://schemas.microsoft.com/office/drawing/2014/main" xmlns="" id="{D571A41A-8E7C-44DE-98CD-A947FF02EC45}"/>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319462" y="2971800"/>
            <a:ext cx="2967038" cy="28063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5">
            <a:extLst>
              <a:ext uri="{FF2B5EF4-FFF2-40B4-BE49-F238E27FC236}">
                <a16:creationId xmlns:a16="http://schemas.microsoft.com/office/drawing/2014/main" xmlns="" id="{56A74AC8-0B9C-45AA-AE81-264AAE1A0188}"/>
              </a:ext>
            </a:extLst>
          </p:cNvPr>
          <p:cNvSpPr>
            <a:spLocks noGrp="1" noChangeArrowheads="1"/>
          </p:cNvSpPr>
          <p:nvPr>
            <p:ph idx="1"/>
          </p:nvPr>
        </p:nvSpPr>
        <p:spPr>
          <a:xfrm>
            <a:off x="609599" y="1481081"/>
            <a:ext cx="6347714" cy="3880773"/>
          </a:xfrm>
        </p:spPr>
        <p:txBody>
          <a:bodyPr rtlCol="0">
            <a:normAutofit/>
          </a:bodyPr>
          <a:lstStyle/>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rPr>
              <a:t>Increase with temperature</a:t>
            </a:r>
          </a:p>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rPr>
              <a:t>Bell shape curve</a:t>
            </a:r>
          </a:p>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rPr>
              <a:t>Q10 (temperature coefficient)- factor by which the rate of biological reaction increases for a 10</a:t>
            </a:r>
            <a:r>
              <a:rPr lang="en-US" altLang="en-US" sz="2100" dirty="0">
                <a:solidFill>
                  <a:schemeClr val="tx1">
                    <a:lumMod val="75000"/>
                    <a:lumOff val="25000"/>
                  </a:schemeClr>
                </a:solidFill>
                <a:cs typeface="Arial" panose="020B0604020202020204" pitchFamily="34" charset="0"/>
              </a:rPr>
              <a:t>ºC increase in temperature</a:t>
            </a:r>
          </a:p>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cs typeface="Arial" panose="020B0604020202020204" pitchFamily="34" charset="0"/>
              </a:rPr>
              <a:t>Optimum temperature</a:t>
            </a:r>
          </a:p>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cs typeface="Arial" panose="020B0604020202020204" pitchFamily="34" charset="0"/>
              </a:rPr>
              <a:t>Mostly at body temperature</a:t>
            </a:r>
          </a:p>
          <a:p>
            <a:pPr eaLnBrk="1" fontAlgn="auto" hangingPunct="1">
              <a:lnSpc>
                <a:spcPct val="80000"/>
              </a:lnSpc>
              <a:spcAft>
                <a:spcPts val="0"/>
              </a:spcAft>
              <a:buFont typeface="Wingdings 3" charset="2"/>
              <a:buChar char=""/>
              <a:defRPr/>
            </a:pPr>
            <a:r>
              <a:rPr lang="en-US" altLang="en-US" sz="2100" dirty="0">
                <a:solidFill>
                  <a:schemeClr val="tx1">
                    <a:lumMod val="75000"/>
                    <a:lumOff val="25000"/>
                  </a:schemeClr>
                </a:solidFill>
                <a:cs typeface="Arial" panose="020B0604020202020204" pitchFamily="34" charset="0"/>
              </a:rPr>
              <a:t>Some enzyme may be active above body temperature e.g. </a:t>
            </a:r>
            <a:r>
              <a:rPr lang="en-US" altLang="en-US" sz="2100" dirty="0" err="1">
                <a:solidFill>
                  <a:schemeClr val="tx1">
                    <a:lumMod val="75000"/>
                    <a:lumOff val="25000"/>
                  </a:schemeClr>
                </a:solidFill>
                <a:cs typeface="Arial" panose="020B0604020202020204" pitchFamily="34" charset="0"/>
              </a:rPr>
              <a:t>sanke</a:t>
            </a:r>
            <a:r>
              <a:rPr lang="en-US" altLang="en-US" sz="2100" dirty="0">
                <a:solidFill>
                  <a:schemeClr val="tx1">
                    <a:lumMod val="75000"/>
                    <a:lumOff val="25000"/>
                  </a:schemeClr>
                </a:solidFill>
                <a:cs typeface="Arial" panose="020B0604020202020204" pitchFamily="34" charset="0"/>
              </a:rPr>
              <a:t> venom phosphokinase, muscle adenylate kinase, urease, enzymes in </a:t>
            </a:r>
            <a:r>
              <a:rPr lang="en-US" altLang="en-US" sz="2100" dirty="0" err="1">
                <a:solidFill>
                  <a:schemeClr val="tx1">
                    <a:lumMod val="75000"/>
                    <a:lumOff val="25000"/>
                  </a:schemeClr>
                </a:solidFill>
                <a:cs typeface="Arial" panose="020B0604020202020204" pitchFamily="34" charset="0"/>
              </a:rPr>
              <a:t>thermophillic</a:t>
            </a:r>
            <a:r>
              <a:rPr lang="en-US" altLang="en-US" sz="2100" dirty="0">
                <a:solidFill>
                  <a:schemeClr val="tx1">
                    <a:lumMod val="75000"/>
                    <a:lumOff val="25000"/>
                  </a:schemeClr>
                </a:solidFill>
                <a:cs typeface="Arial" panose="020B0604020202020204" pitchFamily="34" charset="0"/>
              </a:rPr>
              <a:t> bacteria</a:t>
            </a:r>
          </a:p>
        </p:txBody>
      </p:sp>
      <p:sp>
        <p:nvSpPr>
          <p:cNvPr id="66561" name="Title 1">
            <a:extLst>
              <a:ext uri="{FF2B5EF4-FFF2-40B4-BE49-F238E27FC236}">
                <a16:creationId xmlns:a16="http://schemas.microsoft.com/office/drawing/2014/main" xmlns="" id="{51105E9C-6599-4766-97BB-481D47528583}"/>
              </a:ext>
            </a:extLst>
          </p:cNvPr>
          <p:cNvSpPr>
            <a:spLocks noGrp="1"/>
          </p:cNvSpPr>
          <p:nvPr>
            <p:ph type="title"/>
          </p:nvPr>
        </p:nvSpPr>
        <p:spPr/>
        <p:txBody>
          <a:bodyPr/>
          <a:lstStyle/>
          <a:p>
            <a:pPr eaLnBrk="1" hangingPunct="1"/>
            <a:r>
              <a:rPr lang="en-US" altLang="en-US"/>
              <a:t>Temperature</a:t>
            </a:r>
          </a:p>
        </p:txBody>
      </p:sp>
      <p:pic>
        <p:nvPicPr>
          <p:cNvPr id="2" name="Picture 1">
            <a:extLst>
              <a:ext uri="{FF2B5EF4-FFF2-40B4-BE49-F238E27FC236}">
                <a16:creationId xmlns:a16="http://schemas.microsoft.com/office/drawing/2014/main" xmlns="" id="{7F655E28-3D50-4CF8-84DC-0D32F9AD97B4}"/>
              </a:ext>
            </a:extLst>
          </p:cNvPr>
          <p:cNvPicPr>
            <a:picLocks noChangeAspect="1"/>
          </p:cNvPicPr>
          <p:nvPr/>
        </p:nvPicPr>
        <p:blipFill rotWithShape="1">
          <a:blip r:embed="rId2" cstate="print"/>
          <a:srcRect l="5405" t="22923"/>
          <a:stretch/>
        </p:blipFill>
        <p:spPr>
          <a:xfrm>
            <a:off x="4990160" y="5066951"/>
            <a:ext cx="3419307" cy="173373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a:extLst>
              <a:ext uri="{FF2B5EF4-FFF2-40B4-BE49-F238E27FC236}">
                <a16:creationId xmlns:a16="http://schemas.microsoft.com/office/drawing/2014/main" xmlns="" id="{22A7C090-E05F-4EB1-A594-32B6ECBB1745}"/>
              </a:ext>
            </a:extLst>
          </p:cNvPr>
          <p:cNvSpPr>
            <a:spLocks noGrp="1"/>
          </p:cNvSpPr>
          <p:nvPr>
            <p:ph idx="1"/>
          </p:nvPr>
        </p:nvSpPr>
        <p:spPr/>
        <p:txBody>
          <a:bodyPr/>
          <a:lstStyle/>
          <a:p>
            <a:pPr eaLnBrk="1" hangingPunct="1"/>
            <a:r>
              <a:rPr lang="en-US" altLang="en-US"/>
              <a:t>Rise or fall in enzyme activity with temperature is prominent survival feature in “Cold blooded” animals</a:t>
            </a:r>
          </a:p>
          <a:p>
            <a:pPr eaLnBrk="1" hangingPunct="1"/>
            <a:r>
              <a:rPr lang="en-US" altLang="en-US"/>
              <a:t>In mammals- assumes physiological importance e.g. fever, hypothermia</a:t>
            </a:r>
          </a:p>
        </p:txBody>
      </p:sp>
      <p:sp>
        <p:nvSpPr>
          <p:cNvPr id="67585" name="Rectangle 2">
            <a:extLst>
              <a:ext uri="{FF2B5EF4-FFF2-40B4-BE49-F238E27FC236}">
                <a16:creationId xmlns:a16="http://schemas.microsoft.com/office/drawing/2014/main" xmlns="" id="{E507C14C-349F-4759-B04B-91D7E7608344}"/>
              </a:ext>
            </a:extLst>
          </p:cNvPr>
          <p:cNvSpPr>
            <a:spLocks noGrp="1"/>
          </p:cNvSpPr>
          <p:nvPr>
            <p:ph type="title"/>
          </p:nvPr>
        </p:nvSpPr>
        <p:spPr/>
        <p:txBody>
          <a:bodyPr/>
          <a:lstStyle/>
          <a:p>
            <a:pPr eaLnBrk="1" hangingPunct="1"/>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a:extLst>
              <a:ext uri="{FF2B5EF4-FFF2-40B4-BE49-F238E27FC236}">
                <a16:creationId xmlns:a16="http://schemas.microsoft.com/office/drawing/2014/main" xmlns="" id="{F54642AA-C545-4C1F-82EA-C6B1783F9E40}"/>
              </a:ext>
            </a:extLst>
          </p:cNvPr>
          <p:cNvSpPr>
            <a:spLocks noGrp="1"/>
          </p:cNvSpPr>
          <p:nvPr>
            <p:ph idx="1"/>
          </p:nvPr>
        </p:nvSpPr>
        <p:spPr/>
        <p:txBody>
          <a:bodyPr/>
          <a:lstStyle/>
          <a:p>
            <a:pPr eaLnBrk="1" hangingPunct="1"/>
            <a:r>
              <a:rPr lang="en-US" altLang="en-US"/>
              <a:t>Bell shape curve</a:t>
            </a:r>
          </a:p>
          <a:p>
            <a:pPr eaLnBrk="1" hangingPunct="1"/>
            <a:r>
              <a:rPr lang="en-US" altLang="en-US"/>
              <a:t>Optimum pH</a:t>
            </a:r>
          </a:p>
          <a:p>
            <a:pPr eaLnBrk="1" hangingPunct="1"/>
            <a:r>
              <a:rPr lang="en-US" altLang="en-US"/>
              <a:t>Most show at neutral pH (6-8)</a:t>
            </a:r>
          </a:p>
          <a:p>
            <a:pPr eaLnBrk="1" hangingPunct="1">
              <a:buFontTx/>
              <a:buNone/>
            </a:pPr>
            <a:r>
              <a:rPr lang="en-US" altLang="en-US"/>
              <a:t>Since enzymes are proteins pH changes affect.</a:t>
            </a:r>
          </a:p>
          <a:p>
            <a:pPr eaLnBrk="1" hangingPunct="1">
              <a:buFontTx/>
              <a:buNone/>
            </a:pPr>
            <a:r>
              <a:rPr lang="en-US" altLang="en-US"/>
              <a:t>1. Charged state of catalytic site</a:t>
            </a:r>
          </a:p>
          <a:p>
            <a:pPr eaLnBrk="1" hangingPunct="1">
              <a:buFontTx/>
              <a:buNone/>
            </a:pPr>
            <a:r>
              <a:rPr lang="en-US" altLang="en-US"/>
              <a:t>2. Conformation of enzyme molecules</a:t>
            </a:r>
          </a:p>
          <a:p>
            <a:pPr eaLnBrk="1" hangingPunct="1"/>
            <a:endParaRPr lang="en-US" altLang="en-US"/>
          </a:p>
        </p:txBody>
      </p:sp>
      <p:sp>
        <p:nvSpPr>
          <p:cNvPr id="68609" name="Rectangle 2">
            <a:extLst>
              <a:ext uri="{FF2B5EF4-FFF2-40B4-BE49-F238E27FC236}">
                <a16:creationId xmlns:a16="http://schemas.microsoft.com/office/drawing/2014/main" xmlns="" id="{960C8C0D-D2B9-4B17-9077-91EEE3E221B9}"/>
              </a:ext>
            </a:extLst>
          </p:cNvPr>
          <p:cNvSpPr>
            <a:spLocks noGrp="1"/>
          </p:cNvSpPr>
          <p:nvPr>
            <p:ph type="title"/>
          </p:nvPr>
        </p:nvSpPr>
        <p:spPr/>
        <p:txBody>
          <a:bodyPr/>
          <a:lstStyle/>
          <a:p>
            <a:pPr eaLnBrk="1" hangingPunct="1"/>
            <a:r>
              <a:rPr lang="en-US" altLang="en-US"/>
              <a:t>pH</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a:extLst>
              <a:ext uri="{FF2B5EF4-FFF2-40B4-BE49-F238E27FC236}">
                <a16:creationId xmlns:a16="http://schemas.microsoft.com/office/drawing/2014/main" xmlns="" id="{7BA9AC8C-80E8-4110-A6DA-BF38D9FF1F7E}"/>
              </a:ext>
            </a:extLst>
          </p:cNvPr>
          <p:cNvSpPr>
            <a:spLocks noGrp="1"/>
          </p:cNvSpPr>
          <p:nvPr>
            <p:ph idx="1"/>
          </p:nvPr>
        </p:nvSpPr>
        <p:spPr/>
        <p:txBody>
          <a:bodyPr/>
          <a:lstStyle/>
          <a:p>
            <a:pPr eaLnBrk="1" hangingPunct="1"/>
            <a:r>
              <a:rPr lang="en-US" altLang="en-US"/>
              <a:t>Trypsin- 7.6</a:t>
            </a:r>
          </a:p>
          <a:p>
            <a:pPr eaLnBrk="1" hangingPunct="1"/>
            <a:r>
              <a:rPr lang="en-US" altLang="en-US"/>
              <a:t>Pepsin- 2-2.5</a:t>
            </a:r>
          </a:p>
          <a:p>
            <a:pPr eaLnBrk="1" hangingPunct="1"/>
            <a:r>
              <a:rPr lang="en-US" altLang="en-US"/>
              <a:t>Acid phosphatase- 5</a:t>
            </a:r>
          </a:p>
          <a:p>
            <a:pPr eaLnBrk="1" hangingPunct="1"/>
            <a:r>
              <a:rPr lang="en-US" altLang="en-US"/>
              <a:t>Alkaline phosphatase- 9-10</a:t>
            </a:r>
          </a:p>
          <a:p>
            <a:pPr eaLnBrk="1" hangingPunct="1"/>
            <a:r>
              <a:rPr lang="en-US" altLang="en-US"/>
              <a:t>Enzymes from fungi- 4-6</a:t>
            </a:r>
          </a:p>
        </p:txBody>
      </p:sp>
      <p:sp>
        <p:nvSpPr>
          <p:cNvPr id="69633" name="Rectangle 2">
            <a:extLst>
              <a:ext uri="{FF2B5EF4-FFF2-40B4-BE49-F238E27FC236}">
                <a16:creationId xmlns:a16="http://schemas.microsoft.com/office/drawing/2014/main" xmlns="" id="{5A22A71B-978E-49AE-9341-C375F67920D1}"/>
              </a:ext>
            </a:extLst>
          </p:cNvPr>
          <p:cNvSpPr>
            <a:spLocks noGrp="1"/>
          </p:cNvSpPr>
          <p:nvPr>
            <p:ph type="title"/>
          </p:nvPr>
        </p:nvSpPr>
        <p:spPr/>
        <p:txBody>
          <a:bodyPr>
            <a:normAutofit fontScale="90000"/>
          </a:bodyPr>
          <a:lstStyle/>
          <a:p>
            <a:pPr eaLnBrk="1" hangingPunct="1"/>
            <a:r>
              <a:rPr lang="en-US" altLang="en-US"/>
              <a:t>Optimum pH for various enzyme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a:extLst>
              <a:ext uri="{FF2B5EF4-FFF2-40B4-BE49-F238E27FC236}">
                <a16:creationId xmlns:a16="http://schemas.microsoft.com/office/drawing/2014/main" xmlns="" id="{83C2100D-D414-4E5F-BE76-02E0D61A5F67}"/>
              </a:ext>
            </a:extLst>
          </p:cNvPr>
          <p:cNvSpPr>
            <a:spLocks noGrp="1"/>
          </p:cNvSpPr>
          <p:nvPr>
            <p:ph idx="1"/>
          </p:nvPr>
        </p:nvSpPr>
        <p:spPr/>
        <p:txBody>
          <a:bodyPr/>
          <a:lstStyle/>
          <a:p>
            <a:pPr eaLnBrk="1" hangingPunct="1"/>
            <a:r>
              <a:rPr lang="en-US" altLang="en-US" dirty="0"/>
              <a:t>Accumulation - decreases the velocity</a:t>
            </a:r>
          </a:p>
          <a:p>
            <a:pPr eaLnBrk="1" hangingPunct="1"/>
            <a:r>
              <a:rPr lang="en-US" altLang="en-US" dirty="0"/>
              <a:t>In biological system this is prevented by quick removal of product</a:t>
            </a:r>
          </a:p>
        </p:txBody>
      </p:sp>
      <p:sp>
        <p:nvSpPr>
          <p:cNvPr id="70657" name="Rectangle 2">
            <a:extLst>
              <a:ext uri="{FF2B5EF4-FFF2-40B4-BE49-F238E27FC236}">
                <a16:creationId xmlns:a16="http://schemas.microsoft.com/office/drawing/2014/main" xmlns="" id="{660704E8-2DC0-47CD-B8AB-223D3B749833}"/>
              </a:ext>
            </a:extLst>
          </p:cNvPr>
          <p:cNvSpPr>
            <a:spLocks noGrp="1"/>
          </p:cNvSpPr>
          <p:nvPr>
            <p:ph type="title"/>
          </p:nvPr>
        </p:nvSpPr>
        <p:spPr/>
        <p:txBody>
          <a:bodyPr/>
          <a:lstStyle/>
          <a:p>
            <a:pPr eaLnBrk="1" hangingPunct="1"/>
            <a:r>
              <a:rPr lang="en-US" altLang="en-US"/>
              <a:t>Product concentration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a:extLst>
              <a:ext uri="{FF2B5EF4-FFF2-40B4-BE49-F238E27FC236}">
                <a16:creationId xmlns:a16="http://schemas.microsoft.com/office/drawing/2014/main" xmlns="" id="{1C6EFC46-A762-4CB0-9DDC-C43DD6D2E712}"/>
              </a:ext>
            </a:extLst>
          </p:cNvPr>
          <p:cNvSpPr>
            <a:spLocks noGrp="1"/>
          </p:cNvSpPr>
          <p:nvPr>
            <p:ph idx="1"/>
          </p:nvPr>
        </p:nvSpPr>
        <p:spPr/>
        <p:txBody>
          <a:bodyPr/>
          <a:lstStyle/>
          <a:p>
            <a:pPr eaLnBrk="1" hangingPunct="1"/>
            <a:r>
              <a:rPr lang="en-US" altLang="en-US"/>
              <a:t>Inorganic metallic cation/anions  acts as activators by combining with substrate, ES complex, change in conformation of active site</a:t>
            </a:r>
          </a:p>
          <a:p>
            <a:pPr eaLnBrk="1" hangingPunct="1"/>
            <a:r>
              <a:rPr lang="en-US" altLang="en-US"/>
              <a:t>Metal activated enzymes- e.g. ATPase, Enolase</a:t>
            </a:r>
          </a:p>
          <a:p>
            <a:pPr eaLnBrk="1" hangingPunct="1"/>
            <a:r>
              <a:rPr lang="en-US" altLang="en-US"/>
              <a:t>Metalloenzyme- e.g.Pyruvate oxidase, cytochrome oxidase</a:t>
            </a:r>
          </a:p>
        </p:txBody>
      </p:sp>
      <p:sp>
        <p:nvSpPr>
          <p:cNvPr id="71681" name="Rectangle 2">
            <a:extLst>
              <a:ext uri="{FF2B5EF4-FFF2-40B4-BE49-F238E27FC236}">
                <a16:creationId xmlns:a16="http://schemas.microsoft.com/office/drawing/2014/main" xmlns="" id="{52B4403C-30C2-437B-A76F-43F093E80103}"/>
              </a:ext>
            </a:extLst>
          </p:cNvPr>
          <p:cNvSpPr>
            <a:spLocks noGrp="1"/>
          </p:cNvSpPr>
          <p:nvPr>
            <p:ph type="title"/>
          </p:nvPr>
        </p:nvSpPr>
        <p:spPr/>
        <p:txBody>
          <a:bodyPr/>
          <a:lstStyle/>
          <a:p>
            <a:pPr eaLnBrk="1" hangingPunct="1"/>
            <a:r>
              <a:rPr lang="en-US" altLang="en-US"/>
              <a:t>Activators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1684</TotalTime>
  <Words>977</Words>
  <Application>Microsoft Office PowerPoint</Application>
  <PresentationFormat>On-screen Show (4:3)</PresentationFormat>
  <Paragraphs>116</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Concourse</vt:lpstr>
      <vt:lpstr>Equation</vt:lpstr>
      <vt:lpstr>VBC-605 Unit II Enzyme kinetics</vt:lpstr>
      <vt:lpstr>Factor affecting enzyme kinetics</vt:lpstr>
      <vt:lpstr>Enzyme concentration</vt:lpstr>
      <vt:lpstr>Temperature</vt:lpstr>
      <vt:lpstr>Slide 5</vt:lpstr>
      <vt:lpstr>pH</vt:lpstr>
      <vt:lpstr>Optimum pH for various enzyme</vt:lpstr>
      <vt:lpstr>Product concentration</vt:lpstr>
      <vt:lpstr>Activators </vt:lpstr>
      <vt:lpstr>Inhibitors</vt:lpstr>
      <vt:lpstr>Physical agents</vt:lpstr>
      <vt:lpstr>Substrate concentration</vt:lpstr>
      <vt:lpstr>Slide 13</vt:lpstr>
      <vt:lpstr>Slide 14</vt:lpstr>
      <vt:lpstr>Steady State Assumption</vt:lpstr>
      <vt:lpstr>Michaelis-Menten Equation Derivation</vt:lpstr>
      <vt:lpstr>Slide 17</vt:lpstr>
      <vt:lpstr>Michaelis-Menten Equation</vt:lpstr>
      <vt:lpstr>Michaelis Constant (Km )</vt:lpstr>
      <vt:lpstr>Meaninig of Km</vt:lpstr>
      <vt:lpstr>Significance of Km</vt:lpstr>
      <vt:lpstr>The Catalytic Constant kcat</vt:lpstr>
      <vt:lpstr>Lineweaver-BurK Plot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ani.gatz1 ani.gatz1</dc:creator>
  <cp:lastModifiedBy>Dell</cp:lastModifiedBy>
  <cp:revision>7</cp:revision>
  <dcterms:created xsi:type="dcterms:W3CDTF">2020-01-16T11:30:01Z</dcterms:created>
  <dcterms:modified xsi:type="dcterms:W3CDTF">2020-04-22T10:07:11Z</dcterms:modified>
</cp:coreProperties>
</file>