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0D81C-8164-4B1B-81FD-1915D5941A3A}" type="datetimeFigureOut">
              <a:rPr lang="en-US" smtClean="0"/>
              <a:t>22-Apr-2020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C711-7B8F-4035-9E4E-A53B249C00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0D81C-8164-4B1B-81FD-1915D5941A3A}" type="datetimeFigureOut">
              <a:rPr lang="en-US" smtClean="0"/>
              <a:t>22-Apr-2020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C711-7B8F-4035-9E4E-A53B249C00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0D81C-8164-4B1B-81FD-1915D5941A3A}" type="datetimeFigureOut">
              <a:rPr lang="en-US" smtClean="0"/>
              <a:t>22-Apr-2020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C711-7B8F-4035-9E4E-A53B249C00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EA8268D-315B-4C35-BEC4-A01EA16DF206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1598C15-6229-4A3C-9E03-11A7CEC51CDD}" type="slidenum">
              <a:rPr lang="en-US" altLang="en-US">
                <a:solidFill>
                  <a:srgbClr val="90C226"/>
                </a:solidFill>
              </a:rPr>
              <a:pPr/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0D81C-8164-4B1B-81FD-1915D5941A3A}" type="datetimeFigureOut">
              <a:rPr lang="en-US" smtClean="0"/>
              <a:t>22-Apr-2020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C711-7B8F-4035-9E4E-A53B249C00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0D81C-8164-4B1B-81FD-1915D5941A3A}" type="datetimeFigureOut">
              <a:rPr lang="en-US" smtClean="0"/>
              <a:t>22-Apr-2020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C711-7B8F-4035-9E4E-A53B249C00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0D81C-8164-4B1B-81FD-1915D5941A3A}" type="datetimeFigureOut">
              <a:rPr lang="en-US" smtClean="0"/>
              <a:t>22-Apr-2020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C711-7B8F-4035-9E4E-A53B249C00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0D81C-8164-4B1B-81FD-1915D5941A3A}" type="datetimeFigureOut">
              <a:rPr lang="en-US" smtClean="0"/>
              <a:t>22-Apr-2020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C711-7B8F-4035-9E4E-A53B249C00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0D81C-8164-4B1B-81FD-1915D5941A3A}" type="datetimeFigureOut">
              <a:rPr lang="en-US" smtClean="0"/>
              <a:t>22-Apr-2020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C711-7B8F-4035-9E4E-A53B249C00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0D81C-8164-4B1B-81FD-1915D5941A3A}" type="datetimeFigureOut">
              <a:rPr lang="en-US" smtClean="0"/>
              <a:t>22-Apr-2020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C711-7B8F-4035-9E4E-A53B249C00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0D81C-8164-4B1B-81FD-1915D5941A3A}" type="datetimeFigureOut">
              <a:rPr lang="en-US" smtClean="0"/>
              <a:t>22-Apr-2020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C711-7B8F-4035-9E4E-A53B249C00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0D81C-8164-4B1B-81FD-1915D5941A3A}" type="datetimeFigureOut">
              <a:rPr lang="en-US" smtClean="0"/>
              <a:t>22-Apr-2020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C711-7B8F-4035-9E4E-A53B249C00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D81C-8164-4B1B-81FD-1915D5941A3A}" type="datetimeFigureOut">
              <a:rPr lang="en-US" smtClean="0"/>
              <a:t>22-Apr-2020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8C711-7B8F-4035-9E4E-A53B249C00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981200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zh-TW" sz="4400" dirty="0" smtClean="0">
                <a:ea typeface="PMingLiU" pitchFamily="18" charset="-120"/>
              </a:rPr>
              <a:t>VBC-606</a:t>
            </a:r>
            <a:br>
              <a:rPr lang="en-US" altLang="zh-TW" sz="4400" dirty="0" smtClean="0">
                <a:ea typeface="PMingLiU" pitchFamily="18" charset="-120"/>
              </a:rPr>
            </a:br>
            <a:r>
              <a:rPr lang="en-US" altLang="zh-TW" dirty="0" smtClean="0">
                <a:ea typeface="PMingLiU" pitchFamily="18" charset="-120"/>
              </a:rPr>
              <a:t>Unit II</a:t>
            </a:r>
            <a:r>
              <a:rPr lang="en-US" altLang="zh-TW" sz="4400" dirty="0" smtClean="0">
                <a:ea typeface="PMingLiU" pitchFamily="18" charset="-120"/>
              </a:rPr>
              <a:t/>
            </a:r>
            <a:br>
              <a:rPr lang="en-US" altLang="zh-TW" sz="4400" dirty="0" smtClean="0">
                <a:ea typeface="PMingLiU" pitchFamily="18" charset="-120"/>
              </a:rPr>
            </a:br>
            <a:r>
              <a:rPr lang="en-US" altLang="zh-TW" sz="4400" dirty="0" err="1" smtClean="0">
                <a:ea typeface="PMingLiU" pitchFamily="18" charset="-120"/>
              </a:rPr>
              <a:t>Glycogenesis</a:t>
            </a:r>
            <a:r>
              <a:rPr lang="en-US" altLang="zh-TW" sz="4400" dirty="0" smtClean="0">
                <a:ea typeface="PMingLiU" pitchFamily="18" charset="-120"/>
              </a:rPr>
              <a:t>: formation of glycogen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788988"/>
            <a:ext cx="8535987" cy="416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2211" name="Rectangle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PMingLiU" pitchFamily="18" charset="-120"/>
              </a:rPr>
              <a:t>Glucose 6-phosphatase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4876800"/>
            <a:ext cx="7772400" cy="18288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zh-TW" sz="2800">
                <a:solidFill>
                  <a:schemeClr val="tx1">
                    <a:lumMod val="75000"/>
                    <a:lumOff val="25000"/>
                  </a:schemeClr>
                </a:solidFill>
                <a:ea typeface="新細明體" pitchFamily="18" charset="-120"/>
              </a:rPr>
              <a:t>Glucose 6-phosphatase converted T1 transported G-6-P to glucose and Pi. Then glucose and Pi are transported to cytosol by T2 and T3, and glucose leave the hepatocyte by GLUT2 transporter.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/>
          <a:p>
            <a:pPr eaLnBrk="1" hangingPunct="1"/>
            <a:r>
              <a:rPr lang="en-US" altLang="zh-TW" sz="4400" smtClean="0">
                <a:ea typeface="PMingLiU" pitchFamily="18" charset="-120"/>
              </a:rPr>
              <a:t>Glycogenesis: formation of glycogen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30300" y="4051300"/>
            <a:ext cx="5827713" cy="1096963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altLang="zh-TW" sz="3200">
                <a:ea typeface="新細明體" pitchFamily="18" charset="-120"/>
              </a:rPr>
              <a:t>Glycogenin, glycogen synthase, glycogen-branching enzyme, and UDP-glucose pyrophosphorylase are required for the formation of glycogen.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PMingLiU" pitchFamily="18" charset="-120"/>
              </a:rPr>
              <a:t>Glycogenesis</a:t>
            </a:r>
          </a:p>
        </p:txBody>
      </p:sp>
      <p:sp>
        <p:nvSpPr>
          <p:cNvPr id="22425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PMingLiU" pitchFamily="18" charset="-120"/>
              </a:rPr>
              <a:t>Glycogenesis can be separated into two issues: formation of new glycogen particle and enlargement of existing glycogen particle.</a:t>
            </a:r>
          </a:p>
          <a:p>
            <a:pPr eaLnBrk="1" hangingPunct="1"/>
            <a:r>
              <a:rPr lang="en-US" altLang="zh-TW" smtClean="0">
                <a:ea typeface="PMingLiU" pitchFamily="18" charset="-120"/>
              </a:rPr>
              <a:t>Both of them require UDP-glucose as precursor, which is synthesized by UDP-glucose pyrophsphorylase.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075" y="885825"/>
            <a:ext cx="6943725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83" name="Rectangle 3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PMingLiU" pitchFamily="18" charset="-120"/>
              </a:rPr>
              <a:t>Formation of UDP-glucose</a:t>
            </a: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4022725" y="4800600"/>
            <a:ext cx="4511675" cy="15621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400">
                <a:solidFill>
                  <a:prstClr val="black"/>
                </a:solidFill>
                <a:latin typeface="Times" pitchFamily="18" charset="0"/>
                <a:ea typeface="PMingLiU" pitchFamily="18" charset="-120"/>
                <a:cs typeface="Arial" pitchFamily="34" charset="0"/>
              </a:rPr>
              <a:t>This reaction is irreversible because pyrophosphate is removed by inorganic pyrophosphatase as soon as it was generated.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0"/>
            <a:ext cx="7086600" cy="542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>
                <a:ea typeface="新細明體" pitchFamily="18" charset="-120"/>
              </a:rPr>
              <a:t>Enlargement of existing glycogen particle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858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PMingLiU" pitchFamily="18" charset="-120"/>
              </a:rPr>
              <a:t>Branching by glycogen-branching enzyme</a:t>
            </a:r>
          </a:p>
        </p:txBody>
      </p:sp>
      <p:pic>
        <p:nvPicPr>
          <p:cNvPr id="227331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838200"/>
            <a:ext cx="8763000" cy="2947988"/>
          </a:xfrm>
          <a:noFill/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114800"/>
            <a:ext cx="7772400" cy="2590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zh-TW" sz="2800">
                <a:solidFill>
                  <a:schemeClr val="tx1">
                    <a:lumMod val="75000"/>
                    <a:lumOff val="25000"/>
                  </a:schemeClr>
                </a:solidFill>
                <a:ea typeface="新細明體" pitchFamily="18" charset="-120"/>
              </a:rPr>
              <a:t>Glycogen-branching enzyme transfer of a terminal fragment of 6 or 7 glucose redisues from the nonreducing end of a glycogen branch having at least 11 residues to the C-6 hydroxyl group of a glucose residue at a more interior position of the same or another glycogen chain.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PMingLiU" pitchFamily="18" charset="-120"/>
              </a:rPr>
              <a:t>Formation of new glycogen particle</a:t>
            </a:r>
          </a:p>
        </p:txBody>
      </p:sp>
      <p:pic>
        <p:nvPicPr>
          <p:cNvPr id="228355" name="Picture 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471738"/>
            <a:ext cx="4033838" cy="2781300"/>
          </a:xfrm>
          <a:noFill/>
        </p:spPr>
      </p:pic>
      <p:sp>
        <p:nvSpPr>
          <p:cNvPr id="228356" name="Rectangle 3"/>
          <p:cNvSpPr>
            <a:spLocks noGrp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800" smtClean="0">
                <a:ea typeface="PMingLiU" pitchFamily="18" charset="-120"/>
              </a:rPr>
              <a:t>Although glycogen synthase can enlarge existing glycogen particles, it cannot synthesize new glycogen particle because it need nonreducing ends from existing glycogen as primer.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000">
                <a:ea typeface="新細明體" pitchFamily="18" charset="-120"/>
              </a:rPr>
              <a:t>Glycogenin serves as primer for synthesis of new glycogen particles</a:t>
            </a:r>
          </a:p>
        </p:txBody>
      </p:sp>
      <p:pic>
        <p:nvPicPr>
          <p:cNvPr id="2293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2138" y="1371600"/>
            <a:ext cx="514826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380" name="Picture 4"/>
          <p:cNvPicPr>
            <a:picLocks noChangeAspect="1" noChangeArrowheads="1"/>
          </p:cNvPicPr>
          <p:nvPr/>
        </p:nvPicPr>
        <p:blipFill>
          <a:blip r:embed="rId3" cstate="print">
            <a:lum bright="-42000" contrast="54000"/>
          </a:blip>
          <a:srcRect l="10985" t="48711" r="23637" b="45348"/>
          <a:stretch>
            <a:fillRect/>
          </a:stretch>
        </p:blipFill>
        <p:spPr bwMode="auto">
          <a:xfrm>
            <a:off x="6400800" y="5334000"/>
            <a:ext cx="23622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77938"/>
            <a:ext cx="7300913" cy="542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>
                <a:ea typeface="新細明體" pitchFamily="18" charset="-120"/>
              </a:rPr>
              <a:t>Every glycogen particle has a glycogenin buried inside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4" descr="glycogenesis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427" name="Text Box 5"/>
          <p:cNvSpPr txBox="1">
            <a:spLocks noChangeArrowheads="1"/>
          </p:cNvSpPr>
          <p:nvPr/>
        </p:nvSpPr>
        <p:spPr bwMode="auto">
          <a:xfrm>
            <a:off x="6248400" y="381000"/>
            <a:ext cx="2438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54A021"/>
                </a:solidFill>
                <a:latin typeface="Arial" pitchFamily="34" charset="0"/>
                <a:cs typeface="Arial" pitchFamily="34" charset="0"/>
              </a:rPr>
              <a:t>Glycogenesis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TW" smtClean="0">
                <a:ea typeface="PMingLiU" pitchFamily="18" charset="-120"/>
              </a:rPr>
              <a:t>The metabolism of glycogen in animals</a:t>
            </a:r>
          </a:p>
        </p:txBody>
      </p:sp>
      <p:sp>
        <p:nvSpPr>
          <p:cNvPr id="21401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PMingLiU" pitchFamily="18" charset="-120"/>
              </a:rPr>
              <a:t>Glycogenesis: formation of glycogen (de novo or enlarge)</a:t>
            </a:r>
          </a:p>
          <a:p>
            <a:pPr eaLnBrk="1" hangingPunct="1"/>
            <a:r>
              <a:rPr lang="en-US" altLang="zh-TW" smtClean="0">
                <a:ea typeface="PMingLiU" pitchFamily="18" charset="-120"/>
              </a:rPr>
              <a:t>Glycogenolysis: mobolizing glycogen</a:t>
            </a:r>
          </a:p>
          <a:p>
            <a:pPr eaLnBrk="1" hangingPunct="1"/>
            <a:r>
              <a:rPr lang="en-US" altLang="zh-TW" smtClean="0">
                <a:ea typeface="PMingLiU" pitchFamily="18" charset="-120"/>
              </a:rPr>
              <a:t>Dietary glycogen breakdown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PMingLiU" pitchFamily="18" charset="-120"/>
              </a:rPr>
              <a:t>Structure of glycogen particles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zh-TW" sz="2800">
                <a:solidFill>
                  <a:schemeClr val="tx1">
                    <a:lumMod val="75000"/>
                    <a:lumOff val="25000"/>
                  </a:schemeClr>
                </a:solidFill>
                <a:ea typeface="新細明體" pitchFamily="18" charset="-120"/>
              </a:rPr>
              <a:t>Glycogen can represent up to 10% of the weight of the liver and 1%~2% of the weight of the muscle.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zh-TW" sz="2800">
                <a:solidFill>
                  <a:schemeClr val="tx1">
                    <a:lumMod val="75000"/>
                    <a:lumOff val="25000"/>
                  </a:schemeClr>
                </a:solidFill>
                <a:ea typeface="新細明體" pitchFamily="18" charset="-120"/>
              </a:rPr>
              <a:t>The elementary particle of glycogen (</a:t>
            </a:r>
            <a:r>
              <a:rPr lang="en-US" altLang="zh-TW" sz="2800">
                <a:solidFill>
                  <a:schemeClr val="tx1">
                    <a:lumMod val="75000"/>
                    <a:lumOff val="25000"/>
                  </a:schemeClr>
                </a:solidFill>
                <a:latin typeface="Symbol" panose="05050102010706020507" pitchFamily="18" charset="2"/>
                <a:ea typeface="新細明體" pitchFamily="18" charset="-120"/>
              </a:rPr>
              <a:t>b</a:t>
            </a:r>
            <a:r>
              <a:rPr lang="en-US" altLang="zh-TW" sz="2800">
                <a:solidFill>
                  <a:schemeClr val="tx1">
                    <a:lumMod val="75000"/>
                    <a:lumOff val="25000"/>
                  </a:schemeClr>
                </a:solidFill>
                <a:ea typeface="新細明體" pitchFamily="18" charset="-120"/>
              </a:rPr>
              <a:t>-particle) is about 21nm in diameter, consists of up to 55,000 glucose residues with about 2,000 nonreducing ends. Twenty to 40 of these particles cluster together to form </a:t>
            </a:r>
            <a:r>
              <a:rPr lang="en-US" altLang="zh-TW" sz="2800">
                <a:solidFill>
                  <a:schemeClr val="tx1">
                    <a:lumMod val="75000"/>
                    <a:lumOff val="25000"/>
                  </a:schemeClr>
                </a:solidFill>
                <a:latin typeface="Symbol" panose="05050102010706020507" pitchFamily="18" charset="2"/>
                <a:ea typeface="新細明體" pitchFamily="18" charset="-120"/>
              </a:rPr>
              <a:t>a</a:t>
            </a:r>
            <a:r>
              <a:rPr lang="en-US" altLang="zh-TW" sz="2800">
                <a:solidFill>
                  <a:schemeClr val="tx1">
                    <a:lumMod val="75000"/>
                    <a:lumOff val="25000"/>
                  </a:schemeClr>
                </a:solidFill>
                <a:ea typeface="新細明體" pitchFamily="18" charset="-120"/>
              </a:rPr>
              <a:t>-rosettes (fig. 15-2, p. 562).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zh-TW" sz="4400" smtClean="0">
                <a:ea typeface="PMingLiU" pitchFamily="18" charset="-120"/>
              </a:rPr>
              <a:t>Glycogenolysis: mobilizing glycogen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30300" y="4051300"/>
            <a:ext cx="5827713" cy="109696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altLang="zh-TW" sz="3200">
                <a:ea typeface="新細明體" pitchFamily="18" charset="-120"/>
              </a:rPr>
              <a:t>While liver glycogen can be depleted in 12 to 24 hours, muscle glycogen will not last for an hour.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PMingLiU" pitchFamily="18" charset="-120"/>
              </a:rPr>
              <a:t>Glycogenolysis</a:t>
            </a:r>
          </a:p>
        </p:txBody>
      </p:sp>
      <p:sp>
        <p:nvSpPr>
          <p:cNvPr id="21709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PMingLiU" pitchFamily="18" charset="-120"/>
              </a:rPr>
              <a:t>To mobilizing glycogen, three enzymes are required: </a:t>
            </a:r>
            <a:r>
              <a:rPr lang="en-US" altLang="zh-TW" smtClean="0">
                <a:solidFill>
                  <a:schemeClr val="hlink"/>
                </a:solidFill>
                <a:ea typeface="PMingLiU" pitchFamily="18" charset="-120"/>
              </a:rPr>
              <a:t>glycogen phosphorylase</a:t>
            </a:r>
            <a:r>
              <a:rPr lang="en-US" altLang="zh-TW" smtClean="0">
                <a:ea typeface="PMingLiU" pitchFamily="18" charset="-120"/>
              </a:rPr>
              <a:t>, </a:t>
            </a:r>
            <a:r>
              <a:rPr lang="en-US" altLang="zh-TW" smtClean="0">
                <a:solidFill>
                  <a:schemeClr val="hlink"/>
                </a:solidFill>
                <a:ea typeface="PMingLiU" pitchFamily="18" charset="-120"/>
              </a:rPr>
              <a:t>debranching enzyme</a:t>
            </a:r>
            <a:r>
              <a:rPr lang="en-US" altLang="zh-TW" smtClean="0">
                <a:ea typeface="PMingLiU" pitchFamily="18" charset="-120"/>
              </a:rPr>
              <a:t>, and </a:t>
            </a:r>
            <a:r>
              <a:rPr lang="en-US" altLang="zh-TW" smtClean="0">
                <a:solidFill>
                  <a:schemeClr val="hlink"/>
                </a:solidFill>
                <a:ea typeface="PMingLiU" pitchFamily="18" charset="-120"/>
              </a:rPr>
              <a:t>phosphoglucomutase</a:t>
            </a:r>
            <a:r>
              <a:rPr lang="en-US" altLang="zh-TW" smtClean="0">
                <a:ea typeface="PMingLiU" pitchFamily="18" charset="-120"/>
              </a:rPr>
              <a:t>.</a:t>
            </a:r>
          </a:p>
          <a:p>
            <a:pPr eaLnBrk="1" hangingPunct="1"/>
            <a:r>
              <a:rPr lang="en-US" altLang="zh-TW" smtClean="0">
                <a:ea typeface="PMingLiU" pitchFamily="18" charset="-120"/>
              </a:rPr>
              <a:t>The end product of glycogenolysis is glucose 6-phosphate.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6213"/>
            <a:ext cx="7010400" cy="53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>
                <a:ea typeface="新細明體" pitchFamily="18" charset="-120"/>
              </a:rPr>
              <a:t>Glycogen phosphorylase use inorganic phosphate to attack nonreducing ends</a:t>
            </a:r>
          </a:p>
        </p:txBody>
      </p:sp>
      <p:sp>
        <p:nvSpPr>
          <p:cNvPr id="218116" name="Text Box 4"/>
          <p:cNvSpPr txBox="1">
            <a:spLocks noChangeArrowheads="1"/>
          </p:cNvSpPr>
          <p:nvPr/>
        </p:nvSpPr>
        <p:spPr bwMode="auto">
          <a:xfrm>
            <a:off x="1905000" y="3962400"/>
            <a:ext cx="203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400">
                <a:solidFill>
                  <a:srgbClr val="99CA3C"/>
                </a:solidFill>
                <a:latin typeface="Times" pitchFamily="18" charset="0"/>
                <a:ea typeface="PMingLiU" pitchFamily="18" charset="-120"/>
                <a:cs typeface="Arial" pitchFamily="34" charset="0"/>
              </a:rPr>
              <a:t>phosphorolysis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83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4495800" y="609600"/>
            <a:ext cx="441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>
                <a:ea typeface="新細明體" pitchFamily="18" charset="-120"/>
              </a:rPr>
              <a:t>Debranching enzyme</a:t>
            </a:r>
          </a:p>
        </p:txBody>
      </p:sp>
      <p:sp>
        <p:nvSpPr>
          <p:cNvPr id="219140" name="Rectangle 4"/>
          <p:cNvSpPr>
            <a:spLocks noGrp="1"/>
          </p:cNvSpPr>
          <p:nvPr>
            <p:ph idx="1"/>
          </p:nvPr>
        </p:nvSpPr>
        <p:spPr>
          <a:xfrm>
            <a:off x="4572000" y="1981200"/>
            <a:ext cx="4343400" cy="47244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PMingLiU" pitchFamily="18" charset="-120"/>
              </a:rPr>
              <a:t>Debranching enzyme transfer the </a:t>
            </a:r>
            <a:r>
              <a:rPr lang="en-US" altLang="zh-TW" smtClean="0">
                <a:solidFill>
                  <a:srgbClr val="FFCC00"/>
                </a:solidFill>
                <a:ea typeface="PMingLiU" pitchFamily="18" charset="-120"/>
                <a:sym typeface="Wingdings 2" pitchFamily="18" charset="2"/>
              </a:rPr>
              <a:t></a:t>
            </a:r>
            <a:r>
              <a:rPr lang="en-US" altLang="zh-TW" smtClean="0">
                <a:ea typeface="PMingLiU" pitchFamily="18" charset="-120"/>
                <a:sym typeface="Wingdings 2" pitchFamily="18" charset="2"/>
              </a:rPr>
              <a:t> as whole from the branch to the main chain, then it will use its (</a:t>
            </a:r>
            <a:r>
              <a:rPr lang="en-US" altLang="zh-TW" smtClean="0">
                <a:latin typeface="Symbol" pitchFamily="18" charset="2"/>
                <a:ea typeface="PMingLiU" pitchFamily="18" charset="-120"/>
                <a:sym typeface="Wingdings 2" pitchFamily="18" charset="2"/>
              </a:rPr>
              <a:t>a</a:t>
            </a:r>
            <a:r>
              <a:rPr lang="en-US" altLang="zh-TW" smtClean="0">
                <a:ea typeface="PMingLiU" pitchFamily="18" charset="-120"/>
                <a:sym typeface="Wingdings 2" pitchFamily="18" charset="2"/>
              </a:rPr>
              <a:t>1</a:t>
            </a:r>
            <a:r>
              <a:rPr lang="en-US" altLang="zh-TW" smtClean="0">
                <a:ea typeface="PMingLiU" pitchFamily="18" charset="-120"/>
                <a:sym typeface="Wingdings" pitchFamily="2" charset="2"/>
              </a:rPr>
              <a:t>6) glucosidase activity to hydrolyze the </a:t>
            </a:r>
            <a:r>
              <a:rPr lang="en-US" altLang="zh-TW" smtClean="0">
                <a:solidFill>
                  <a:srgbClr val="FF6699"/>
                </a:solidFill>
                <a:ea typeface="PMingLiU" pitchFamily="18" charset="-120"/>
                <a:sym typeface="Wingdings 2" pitchFamily="18" charset="2"/>
              </a:rPr>
              <a:t></a:t>
            </a:r>
            <a:r>
              <a:rPr lang="en-US" altLang="zh-TW" smtClean="0">
                <a:ea typeface="PMingLiU" pitchFamily="18" charset="-120"/>
                <a:sym typeface="Wingdings 2" pitchFamily="18" charset="2"/>
              </a:rPr>
              <a:t> from glycogen for glycogen phosphorylase.</a:t>
            </a:r>
            <a:endParaRPr lang="en-US" altLang="zh-TW" smtClean="0">
              <a:solidFill>
                <a:srgbClr val="FFCC00"/>
              </a:solidFill>
              <a:ea typeface="PMingLiU" pitchFamily="18" charset="-120"/>
              <a:sym typeface="Wingdings 2" pitchFamily="18" charset="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13" y="1066800"/>
            <a:ext cx="541178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4343400" y="152400"/>
            <a:ext cx="4572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000">
                <a:ea typeface="新細明體" pitchFamily="18" charset="-120"/>
              </a:rPr>
              <a:t>Phosphoglucomutase</a:t>
            </a:r>
          </a:p>
        </p:txBody>
      </p:sp>
      <p:sp>
        <p:nvSpPr>
          <p:cNvPr id="220164" name="Rectangle 4"/>
          <p:cNvSpPr>
            <a:spLocks noGrp="1"/>
          </p:cNvSpPr>
          <p:nvPr>
            <p:ph idx="1"/>
          </p:nvPr>
        </p:nvSpPr>
        <p:spPr>
          <a:xfrm>
            <a:off x="5562600" y="1981200"/>
            <a:ext cx="3352800" cy="41148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PMingLiU" pitchFamily="18" charset="-120"/>
              </a:rPr>
              <a:t>Phosphoglucomutase use its phosphorylated Ser residue to convert G-1-P to G-6-P.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/>
          </p:cNvSpPr>
          <p:nvPr>
            <p:ph type="title"/>
          </p:nvPr>
        </p:nvSpPr>
        <p:spPr>
          <a:xfrm>
            <a:off x="1022350" y="274638"/>
            <a:ext cx="7664450" cy="11430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PMingLiU" pitchFamily="18" charset="-120"/>
              </a:rPr>
              <a:t>Glucose 6-phosphate</a:t>
            </a:r>
          </a:p>
        </p:txBody>
      </p:sp>
      <p:sp>
        <p:nvSpPr>
          <p:cNvPr id="22118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PMingLiU" pitchFamily="18" charset="-120"/>
              </a:rPr>
              <a:t>G-6-P formed in the muscle can enter glycolysis (energy source).</a:t>
            </a:r>
          </a:p>
          <a:p>
            <a:pPr eaLnBrk="1" hangingPunct="1"/>
            <a:r>
              <a:rPr lang="en-US" altLang="zh-TW" smtClean="0">
                <a:ea typeface="PMingLiU" pitchFamily="18" charset="-120"/>
              </a:rPr>
              <a:t>G-6-P formed in the liver will not enter glycolysis. Instead, it is transported into lumen of the ER, where it will be converted to glucose by glucose 6-phosphatase.</a:t>
            </a:r>
          </a:p>
        </p:txBody>
      </p:sp>
      <p:pic>
        <p:nvPicPr>
          <p:cNvPr id="221188" name="Picture 4"/>
          <p:cNvPicPr>
            <a:picLocks noChangeAspect="1" noChangeArrowheads="1"/>
          </p:cNvPicPr>
          <p:nvPr/>
        </p:nvPicPr>
        <p:blipFill>
          <a:blip r:embed="rId2" cstate="print"/>
          <a:srcRect t="66667" r="57730"/>
          <a:stretch>
            <a:fillRect/>
          </a:stretch>
        </p:blipFill>
        <p:spPr bwMode="auto">
          <a:xfrm>
            <a:off x="0" y="76200"/>
            <a:ext cx="22875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485</Words>
  <Application>Microsoft Office PowerPoint</Application>
  <PresentationFormat>On-screen Show (4:3)</PresentationFormat>
  <Paragraphs>39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VBC-606 Unit II Glycogenesis: formation of glycogen</vt:lpstr>
      <vt:lpstr>The metabolism of glycogen in animals</vt:lpstr>
      <vt:lpstr>Structure of glycogen particles</vt:lpstr>
      <vt:lpstr>Glycogenolysis: mobilizing glycogen</vt:lpstr>
      <vt:lpstr>Glycogenolysis</vt:lpstr>
      <vt:lpstr>Glycogen phosphorylase use inorganic phosphate to attack nonreducing ends</vt:lpstr>
      <vt:lpstr>Debranching enzyme</vt:lpstr>
      <vt:lpstr>Phosphoglucomutase</vt:lpstr>
      <vt:lpstr>Glucose 6-phosphate</vt:lpstr>
      <vt:lpstr>Glucose 6-phosphatase</vt:lpstr>
      <vt:lpstr>Glycogenesis: formation of glycogen</vt:lpstr>
      <vt:lpstr>Glycogenesis</vt:lpstr>
      <vt:lpstr>Formation of UDP-glucose</vt:lpstr>
      <vt:lpstr>Enlargement of existing glycogen particle</vt:lpstr>
      <vt:lpstr>Branching by glycogen-branching enzyme</vt:lpstr>
      <vt:lpstr>Formation of new glycogen particle</vt:lpstr>
      <vt:lpstr>Glycogenin serves as primer for synthesis of new glycogen particles</vt:lpstr>
      <vt:lpstr>Every glycogen particle has a glycogenin buried inside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VBC-606 Unit II Glycogenesis: formation of glycogen</dc:title>
  <dc:creator>Dell</dc:creator>
  <cp:lastModifiedBy>Dell</cp:lastModifiedBy>
  <cp:revision>1</cp:revision>
  <dcterms:created xsi:type="dcterms:W3CDTF">2020-04-22T10:28:00Z</dcterms:created>
  <dcterms:modified xsi:type="dcterms:W3CDTF">2020-04-22T10:32:27Z</dcterms:modified>
</cp:coreProperties>
</file>