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7" r:id="rId2"/>
    <p:sldId id="258" r:id="rId3"/>
    <p:sldId id="259" r:id="rId4"/>
    <p:sldId id="260" r:id="rId5"/>
    <p:sldId id="261" r:id="rId6"/>
    <p:sldId id="262" r:id="rId7"/>
    <p:sldId id="263" r:id="rId8"/>
    <p:sldId id="264" r:id="rId9"/>
    <p:sldId id="265" r:id="rId10"/>
    <p:sldId id="266" r:id="rId11"/>
    <p:sldId id="267" r:id="rId12"/>
    <p:sldId id="268" r:id="rId13"/>
    <p:sldId id="269" r:id="rId14"/>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showOutlineIcons="0">
    <p:restoredLeft sz="15620"/>
    <p:restoredTop sz="94660"/>
  </p:normalViewPr>
  <p:slideViewPr>
    <p:cSldViewPr>
      <p:cViewPr varScale="1">
        <p:scale>
          <a:sx n="68" d="100"/>
          <a:sy n="68" d="100"/>
        </p:scale>
        <p:origin x="-1434" y="-96"/>
      </p:cViewPr>
      <p:guideLst>
        <p:guide orient="horz" pos="2160"/>
        <p:guide pos="2880"/>
      </p:guideLst>
    </p:cSldViewPr>
  </p:slideViewPr>
  <p:notesTextViewPr>
    <p:cViewPr>
      <p:scale>
        <a:sx n="100" d="100"/>
        <a:sy n="100" d="100"/>
      </p:scale>
      <p:origin x="0" y="0"/>
    </p:cViewPr>
  </p:notesTextViewPr>
  <p:gridSpacing cx="78028800" cy="780288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presProps" Target="pres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936DB54-CE66-4F41-A54B-8A07E26A00FE}" type="datetimeFigureOut">
              <a:rPr lang="en-US" smtClean="0"/>
              <a:pPr/>
              <a:t>22-Apr-2020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A665847-2B0F-4C44-8A4D-CC7DC2F2AC9B}"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ClipArt">
  <p:cSld name="Title, Text and Clip Ar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endParaRPr lang="en-IN"/>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N"/>
          </a:p>
        </p:txBody>
      </p:sp>
      <p:sp>
        <p:nvSpPr>
          <p:cNvPr id="4" name="ClipArt Placeholder 3"/>
          <p:cNvSpPr>
            <a:spLocks noGrp="1"/>
          </p:cNvSpPr>
          <p:nvPr>
            <p:ph type="clipArt" sz="half" idx="2"/>
          </p:nvPr>
        </p:nvSpPr>
        <p:spPr>
          <a:xfrm>
            <a:off x="4648200" y="1600200"/>
            <a:ext cx="4038600" cy="4525963"/>
          </a:xfrm>
        </p:spPr>
        <p:txBody>
          <a:bodyPr rtlCol="0">
            <a:normAutofit/>
          </a:bodyPr>
          <a:lstStyle/>
          <a:p>
            <a:pPr lvl="0"/>
            <a:endParaRPr lang="en-IN" noProof="0"/>
          </a:p>
        </p:txBody>
      </p:sp>
      <p:sp>
        <p:nvSpPr>
          <p:cNvPr id="5" name="Date Placeholder 3"/>
          <p:cNvSpPr>
            <a:spLocks noGrp="1"/>
          </p:cNvSpPr>
          <p:nvPr>
            <p:ph type="dt" sz="half" idx="10"/>
          </p:nvPr>
        </p:nvSpPr>
        <p:spPr/>
        <p:txBody>
          <a:bodyPr/>
          <a:lstStyle>
            <a:lvl1pPr>
              <a:defRPr/>
            </a:lvl1pPr>
          </a:lstStyle>
          <a:p>
            <a:pPr>
              <a:defRPr/>
            </a:pPr>
            <a:fld id="{84BC65DD-F855-49D4-90DE-50922EF9BB28}" type="datetimeFigureOut">
              <a:rPr lang="en-US">
                <a:solidFill>
                  <a:prstClr val="black">
                    <a:tint val="75000"/>
                  </a:prstClr>
                </a:solidFill>
              </a:rPr>
              <a:pPr>
                <a:defRPr/>
              </a:pPr>
              <a:t>22-Apr-2020</a:t>
            </a:fld>
            <a:endParaRPr lang="en-US">
              <a:solidFill>
                <a:prstClr val="black">
                  <a:tint val="75000"/>
                </a:prstClr>
              </a:solidFill>
            </a:endParaRPr>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endParaRPr>
          </a:p>
        </p:txBody>
      </p:sp>
      <p:sp>
        <p:nvSpPr>
          <p:cNvPr id="7" name="Slide Number Placeholder 5"/>
          <p:cNvSpPr>
            <a:spLocks noGrp="1"/>
          </p:cNvSpPr>
          <p:nvPr>
            <p:ph type="sldNum" sz="quarter" idx="12"/>
          </p:nvPr>
        </p:nvSpPr>
        <p:spPr/>
        <p:txBody>
          <a:bodyPr/>
          <a:lstStyle>
            <a:lvl1pPr>
              <a:defRPr/>
            </a:lvl1pPr>
          </a:lstStyle>
          <a:p>
            <a:fld id="{AFFDAF7E-D98C-47FA-ADD7-8114ACE05F01}" type="slidenum">
              <a:rPr lang="en-US" altLang="en-US">
                <a:solidFill>
                  <a:srgbClr val="90C226"/>
                </a:solidFill>
              </a:rPr>
              <a:pPr/>
              <a:t>‹#›</a:t>
            </a:fld>
            <a:endParaRPr lang="en-US" altLang="en-US">
              <a:solidFill>
                <a:srgbClr val="90C226"/>
              </a:solidFill>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936DB54-CE66-4F41-A54B-8A07E26A00FE}" type="datetimeFigureOut">
              <a:rPr lang="en-US" smtClean="0"/>
              <a:pPr/>
              <a:t>22-Apr-2020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A665847-2B0F-4C44-8A4D-CC7DC2F2AC9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12.xml"/></Relationships>
</file>

<file path=ppt/slides/_rels/slide9.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1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2"/>
          <p:cNvSpPr>
            <a:spLocks noGrp="1" noChangeArrowheads="1"/>
          </p:cNvSpPr>
          <p:nvPr>
            <p:ph type="title"/>
          </p:nvPr>
        </p:nvSpPr>
        <p:spPr>
          <a:xfrm>
            <a:off x="609600" y="1752600"/>
            <a:ext cx="8077200" cy="2362200"/>
          </a:xfrm>
        </p:spPr>
        <p:txBody>
          <a:bodyPr rtlCol="0">
            <a:noAutofit/>
          </a:bodyPr>
          <a:lstStyle/>
          <a:p>
            <a:pPr eaLnBrk="1" fontAlgn="auto" hangingPunct="1">
              <a:spcAft>
                <a:spcPts val="0"/>
              </a:spcAft>
              <a:defRPr/>
            </a:pPr>
            <a:r>
              <a:rPr lang="en-US" altLang="en-US" sz="3600" b="1" dirty="0" smtClean="0"/>
              <a:t>VBC-606</a:t>
            </a:r>
            <a:br>
              <a:rPr lang="en-US" altLang="en-US" sz="3600" b="1" dirty="0" smtClean="0"/>
            </a:br>
            <a:r>
              <a:rPr lang="en-US" altLang="en-US" sz="3600" b="1" dirty="0" smtClean="0"/>
              <a:t>Unit II</a:t>
            </a:r>
            <a:r>
              <a:rPr lang="en-US" altLang="en-US" sz="3600" b="1" dirty="0" smtClean="0"/>
              <a:t/>
            </a:r>
            <a:br>
              <a:rPr lang="en-US" altLang="en-US" sz="3600" b="1" dirty="0" smtClean="0"/>
            </a:br>
            <a:r>
              <a:rPr lang="en-US" altLang="en-US" sz="3600" b="1" dirty="0" smtClean="0"/>
              <a:t>Pentose </a:t>
            </a:r>
            <a:r>
              <a:rPr lang="en-US" altLang="en-US" sz="3600" b="1" dirty="0"/>
              <a:t>phosphate pathway</a:t>
            </a:r>
            <a:br>
              <a:rPr lang="en-US" altLang="en-US" sz="3600" b="1" dirty="0"/>
            </a:br>
            <a:r>
              <a:rPr lang="en-US" altLang="en-US" sz="3600" b="1" dirty="0"/>
              <a:t>(</a:t>
            </a:r>
            <a:r>
              <a:rPr lang="en-US" altLang="en-US" sz="3600" b="1" dirty="0" err="1"/>
              <a:t>hexose</a:t>
            </a:r>
            <a:r>
              <a:rPr lang="en-US" altLang="en-US" sz="3600" b="1" dirty="0"/>
              <a:t> </a:t>
            </a:r>
            <a:r>
              <a:rPr lang="en-US" altLang="en-US" sz="3600" b="1" dirty="0" err="1"/>
              <a:t>monophosphate</a:t>
            </a:r>
            <a:r>
              <a:rPr lang="en-US" altLang="en-US" sz="3600" b="1" dirty="0"/>
              <a:t> shunt)</a:t>
            </a:r>
            <a:endParaRPr lang="en-US" altLang="en-US" sz="4000" b="1"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3474" name="Rectangle 2"/>
          <p:cNvSpPr>
            <a:spLocks noGrp="1"/>
          </p:cNvSpPr>
          <p:nvPr>
            <p:ph type="title"/>
          </p:nvPr>
        </p:nvSpPr>
        <p:spPr/>
        <p:txBody>
          <a:bodyPr/>
          <a:lstStyle/>
          <a:p>
            <a:pPr eaLnBrk="1" hangingPunct="1"/>
            <a:r>
              <a:rPr lang="en-US" altLang="en-US" smtClean="0"/>
              <a:t>OBJECTIVES</a:t>
            </a:r>
          </a:p>
        </p:txBody>
      </p:sp>
      <p:sp>
        <p:nvSpPr>
          <p:cNvPr id="233475" name="Rectangle 3"/>
          <p:cNvSpPr>
            <a:spLocks noGrp="1"/>
          </p:cNvSpPr>
          <p:nvPr>
            <p:ph idx="1"/>
          </p:nvPr>
        </p:nvSpPr>
        <p:spPr/>
        <p:txBody>
          <a:bodyPr>
            <a:normAutofit lnSpcReduction="10000"/>
          </a:bodyPr>
          <a:lstStyle/>
          <a:p>
            <a:pPr eaLnBrk="1" hangingPunct="1"/>
            <a:r>
              <a:rPr lang="en-US" altLang="en-US" smtClean="0"/>
              <a:t>To understand the function of the pentose phosphate pathway in production of NADPH and ribose precursors for nucleic acid synthesis.</a:t>
            </a:r>
          </a:p>
          <a:p>
            <a:pPr eaLnBrk="1" hangingPunct="1"/>
            <a:r>
              <a:rPr lang="en-US" altLang="en-US" smtClean="0"/>
              <a:t>To examine the importance of NADPH in protection of cells against highly reactive oxygen species.</a:t>
            </a:r>
          </a:p>
          <a:p>
            <a:pPr eaLnBrk="1" hangingPunct="1"/>
            <a:r>
              <a:rPr lang="en-US" altLang="en-US" smtClean="0"/>
              <a:t>To relate defects in the pentose phosphate pathway to disease conditions.</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4498" name="Rectangle 3"/>
          <p:cNvSpPr>
            <a:spLocks noGrp="1"/>
          </p:cNvSpPr>
          <p:nvPr>
            <p:ph type="body" sz="half" idx="1"/>
          </p:nvPr>
        </p:nvSpPr>
        <p:spPr>
          <a:xfrm>
            <a:off x="152400" y="381000"/>
            <a:ext cx="8991600" cy="1676400"/>
          </a:xfrm>
        </p:spPr>
        <p:txBody>
          <a:bodyPr/>
          <a:lstStyle/>
          <a:p>
            <a:pPr eaLnBrk="1" hangingPunct="1"/>
            <a:r>
              <a:rPr lang="en-US" altLang="en-US" smtClean="0"/>
              <a:t>The pentose phosphate pathway is an alternate route for the oxidation of glucose.</a:t>
            </a:r>
          </a:p>
        </p:txBody>
      </p:sp>
      <p:pic>
        <p:nvPicPr>
          <p:cNvPr id="234499" name="Picture 8" descr="slide 3"/>
          <p:cNvPicPr>
            <a:picLocks noGrp="1" noChangeAspect="1" noChangeArrowheads="1"/>
          </p:cNvPicPr>
          <p:nvPr>
            <p:ph type="clipArt" sz="half" idx="2"/>
          </p:nvPr>
        </p:nvPicPr>
        <p:blipFill>
          <a:blip r:embed="rId2" cstate="print"/>
          <a:srcRect l="8000" t="7333" r="28999" b="22670"/>
          <a:stretch>
            <a:fillRect/>
          </a:stretch>
        </p:blipFill>
        <p:spPr>
          <a:xfrm>
            <a:off x="1295400" y="1511300"/>
            <a:ext cx="6324600" cy="5270500"/>
          </a:xfrm>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xfrm>
            <a:off x="685800" y="0"/>
            <a:ext cx="7772400" cy="1143000"/>
          </a:xfrm>
        </p:spPr>
        <p:txBody>
          <a:bodyPr rtlCol="0">
            <a:normAutofit fontScale="90000"/>
          </a:bodyPr>
          <a:lstStyle/>
          <a:p>
            <a:pPr eaLnBrk="1" fontAlgn="auto" hangingPunct="1">
              <a:spcAft>
                <a:spcPts val="0"/>
              </a:spcAft>
              <a:defRPr/>
            </a:pPr>
            <a:r>
              <a:rPr lang="en-US" altLang="en-US"/>
              <a:t>The pentose phosphate pathway has two main functions</a:t>
            </a:r>
          </a:p>
        </p:txBody>
      </p:sp>
      <p:sp>
        <p:nvSpPr>
          <p:cNvPr id="235523" name="Rectangle 3"/>
          <p:cNvSpPr>
            <a:spLocks noGrp="1"/>
          </p:cNvSpPr>
          <p:nvPr>
            <p:ph idx="1"/>
          </p:nvPr>
        </p:nvSpPr>
        <p:spPr>
          <a:xfrm>
            <a:off x="304800" y="1143000"/>
            <a:ext cx="8458200" cy="4114800"/>
          </a:xfrm>
        </p:spPr>
        <p:txBody>
          <a:bodyPr>
            <a:normAutofit fontScale="85000" lnSpcReduction="20000"/>
          </a:bodyPr>
          <a:lstStyle/>
          <a:p>
            <a:pPr eaLnBrk="1" hangingPunct="1"/>
            <a:r>
              <a:rPr lang="en-US" altLang="en-US" smtClean="0"/>
              <a:t>Generation of NADPH</a:t>
            </a:r>
          </a:p>
          <a:p>
            <a:pPr eaLnBrk="1" hangingPunct="1">
              <a:buFont typeface="Marlett" pitchFamily="2" charset="2"/>
              <a:buNone/>
            </a:pPr>
            <a:r>
              <a:rPr lang="en-US" altLang="en-US" smtClean="0"/>
              <a:t>	- mainly used for reductive syntheses of fatty acids, steroids, amino acids via glutamate dehydrogenase; and production of reduced glutathione in erythrocytes and other cells.</a:t>
            </a:r>
          </a:p>
          <a:p>
            <a:pPr eaLnBrk="1" hangingPunct="1">
              <a:buFont typeface="Marlett" pitchFamily="2" charset="2"/>
              <a:buNone/>
            </a:pPr>
            <a:r>
              <a:rPr lang="en-US" altLang="en-US" smtClean="0"/>
              <a:t>	- active in liver, adipose tissue, adrenal cortex, thyroid, erythrocytes, testes, and lactating mammary gland</a:t>
            </a:r>
          </a:p>
          <a:p>
            <a:pPr eaLnBrk="1" hangingPunct="1">
              <a:buFont typeface="Marlett" pitchFamily="2" charset="2"/>
              <a:buNone/>
            </a:pPr>
            <a:r>
              <a:rPr lang="en-US" altLang="en-US" smtClean="0"/>
              <a:t>	- not active in non-lactating mammary gland and has low activity in skeletal muscle.</a:t>
            </a:r>
          </a:p>
          <a:p>
            <a:pPr eaLnBrk="1" hangingPunct="1"/>
            <a:r>
              <a:rPr lang="en-US" altLang="en-US" smtClean="0"/>
              <a:t>Production of ribose residues for nucleotide and nucleic acid synthesis.</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2"/>
          <p:cNvSpPr>
            <a:spLocks noGrp="1" noChangeArrowheads="1"/>
          </p:cNvSpPr>
          <p:nvPr>
            <p:ph type="title"/>
          </p:nvPr>
        </p:nvSpPr>
        <p:spPr>
          <a:xfrm>
            <a:off x="685800" y="228600"/>
            <a:ext cx="7772400" cy="1143000"/>
          </a:xfrm>
        </p:spPr>
        <p:txBody>
          <a:bodyPr rtlCol="0">
            <a:normAutofit fontScale="90000"/>
          </a:bodyPr>
          <a:lstStyle/>
          <a:p>
            <a:pPr eaLnBrk="1" fontAlgn="auto" hangingPunct="1">
              <a:spcAft>
                <a:spcPts val="0"/>
              </a:spcAft>
              <a:defRPr/>
            </a:pPr>
            <a:r>
              <a:rPr lang="en-US" altLang="en-US"/>
              <a:t>Reactions of the pentose phosphate pathway occur in the cytosol in two phases</a:t>
            </a:r>
          </a:p>
        </p:txBody>
      </p:sp>
      <p:sp>
        <p:nvSpPr>
          <p:cNvPr id="8195" name="Rectangle 3"/>
          <p:cNvSpPr>
            <a:spLocks noGrp="1" noChangeArrowheads="1"/>
          </p:cNvSpPr>
          <p:nvPr>
            <p:ph idx="1"/>
          </p:nvPr>
        </p:nvSpPr>
        <p:spPr>
          <a:xfrm>
            <a:off x="0" y="1981200"/>
            <a:ext cx="9144000" cy="4114800"/>
          </a:xfrm>
        </p:spPr>
        <p:txBody>
          <a:bodyPr rtlCol="0">
            <a:normAutofit lnSpcReduction="10000"/>
          </a:bodyPr>
          <a:lstStyle/>
          <a:p>
            <a:pPr eaLnBrk="1" fontAlgn="auto" hangingPunct="1">
              <a:spcAft>
                <a:spcPts val="0"/>
              </a:spcAft>
              <a:buFont typeface="Wingdings 3" charset="2"/>
              <a:buChar char=""/>
              <a:defRPr/>
            </a:pPr>
            <a:r>
              <a:rPr lang="en-US" altLang="en-US" sz="2400" b="1">
                <a:solidFill>
                  <a:schemeClr val="tx1">
                    <a:lumMod val="75000"/>
                    <a:lumOff val="25000"/>
                  </a:schemeClr>
                </a:solidFill>
              </a:rPr>
              <a:t>Oxidative non-reversible phase</a:t>
            </a:r>
          </a:p>
          <a:p>
            <a:pPr eaLnBrk="1" fontAlgn="auto" hangingPunct="1">
              <a:spcAft>
                <a:spcPts val="0"/>
              </a:spcAft>
              <a:buFont typeface="Wingdings 3" charset="2"/>
              <a:buChar char=""/>
              <a:defRPr/>
            </a:pPr>
            <a:r>
              <a:rPr lang="en-US" altLang="en-US" sz="2400" b="1">
                <a:solidFill>
                  <a:schemeClr val="tx1">
                    <a:lumMod val="75000"/>
                    <a:lumOff val="25000"/>
                  </a:schemeClr>
                </a:solidFill>
              </a:rPr>
              <a:t>Non-oxidative reversible phase</a:t>
            </a:r>
          </a:p>
          <a:p>
            <a:pPr eaLnBrk="1" fontAlgn="auto" hangingPunct="1">
              <a:spcAft>
                <a:spcPts val="0"/>
              </a:spcAft>
              <a:buFont typeface="Wingdings 3" charset="2"/>
              <a:buChar char=""/>
              <a:defRPr/>
            </a:pPr>
            <a:r>
              <a:rPr lang="en-US" altLang="en-US" sz="2400" b="1">
                <a:solidFill>
                  <a:schemeClr val="tx1">
                    <a:lumMod val="75000"/>
                    <a:lumOff val="25000"/>
                  </a:schemeClr>
                </a:solidFill>
              </a:rPr>
              <a:t>NADP</a:t>
            </a:r>
            <a:r>
              <a:rPr lang="en-US" altLang="en-US" sz="2400" b="1" baseline="30000">
                <a:solidFill>
                  <a:schemeClr val="tx1">
                    <a:lumMod val="75000"/>
                    <a:lumOff val="25000"/>
                  </a:schemeClr>
                </a:solidFill>
              </a:rPr>
              <a:t>+</a:t>
            </a:r>
            <a:r>
              <a:rPr lang="en-US" altLang="en-US" sz="2400" b="1">
                <a:solidFill>
                  <a:schemeClr val="tx1">
                    <a:lumMod val="75000"/>
                    <a:lumOff val="25000"/>
                  </a:schemeClr>
                </a:solidFill>
              </a:rPr>
              <a:t>, not NAD </a:t>
            </a:r>
            <a:r>
              <a:rPr lang="en-US" altLang="en-US" sz="2400" b="1" baseline="30000">
                <a:solidFill>
                  <a:schemeClr val="tx1">
                    <a:lumMod val="75000"/>
                    <a:lumOff val="25000"/>
                  </a:schemeClr>
                </a:solidFill>
              </a:rPr>
              <a:t>+</a:t>
            </a:r>
            <a:r>
              <a:rPr lang="en-US" altLang="en-US" sz="2400" b="1">
                <a:solidFill>
                  <a:schemeClr val="tx1">
                    <a:lumMod val="75000"/>
                    <a:lumOff val="25000"/>
                  </a:schemeClr>
                </a:solidFill>
              </a:rPr>
              <a:t>, is used as hydrogen acceptor</a:t>
            </a:r>
            <a:endParaRPr lang="en-US" altLang="en-US">
              <a:solidFill>
                <a:schemeClr val="tx1">
                  <a:lumMod val="75000"/>
                  <a:lumOff val="25000"/>
                </a:schemeClr>
              </a:solidFill>
            </a:endParaRPr>
          </a:p>
          <a:p>
            <a:pPr eaLnBrk="1" fontAlgn="auto" hangingPunct="1">
              <a:spcAft>
                <a:spcPts val="0"/>
              </a:spcAft>
              <a:buFont typeface="Wingdings 3" charset="2"/>
              <a:buChar char=""/>
              <a:defRPr/>
            </a:pPr>
            <a:r>
              <a:rPr lang="en-US" altLang="en-US" b="1" u="sng">
                <a:solidFill>
                  <a:schemeClr val="tx1">
                    <a:lumMod val="75000"/>
                    <a:lumOff val="25000"/>
                  </a:schemeClr>
                </a:solidFill>
                <a:effectLst>
                  <a:outerShdw blurRad="38100" dist="38100" dir="2700000" algn="tl">
                    <a:srgbClr val="000000"/>
                  </a:outerShdw>
                </a:effectLst>
              </a:rPr>
              <a:t>1st phase</a:t>
            </a:r>
            <a:r>
              <a:rPr lang="en-US" altLang="en-US" b="1">
                <a:solidFill>
                  <a:schemeClr val="tx1">
                    <a:lumMod val="75000"/>
                    <a:lumOff val="25000"/>
                  </a:schemeClr>
                </a:solidFill>
              </a:rPr>
              <a:t> </a:t>
            </a:r>
          </a:p>
          <a:p>
            <a:pPr eaLnBrk="1" fontAlgn="auto" hangingPunct="1">
              <a:spcAft>
                <a:spcPts val="0"/>
              </a:spcAft>
              <a:buFont typeface="Marlett" pitchFamily="2" charset="2"/>
              <a:buNone/>
              <a:defRPr/>
            </a:pPr>
            <a:r>
              <a:rPr lang="en-US" altLang="en-US" sz="2400" b="1">
                <a:solidFill>
                  <a:schemeClr val="tx1">
                    <a:lumMod val="75000"/>
                    <a:lumOff val="25000"/>
                  </a:schemeClr>
                </a:solidFill>
              </a:rPr>
              <a:t>	- Glucose 6-phosphate undergoes dehydrogenation and decarboxylation to give a pentose, ribulose 5-phosphate, which is converted to its isomer, D-ribose 5-phosphate.</a:t>
            </a:r>
          </a:p>
          <a:p>
            <a:pPr eaLnBrk="1" fontAlgn="auto" hangingPunct="1">
              <a:spcAft>
                <a:spcPts val="0"/>
              </a:spcAft>
              <a:buFont typeface="Marlett" pitchFamily="2" charset="2"/>
              <a:buNone/>
              <a:defRPr/>
            </a:pPr>
            <a:r>
              <a:rPr lang="en-US" altLang="en-US" sz="2400" b="1">
                <a:solidFill>
                  <a:schemeClr val="tx1">
                    <a:lumMod val="75000"/>
                    <a:lumOff val="25000"/>
                  </a:schemeClr>
                </a:solidFill>
              </a:rPr>
              <a:t>	- Overall equation of 1st phase:</a:t>
            </a:r>
          </a:p>
          <a:p>
            <a:pPr eaLnBrk="1" fontAlgn="auto" hangingPunct="1">
              <a:spcAft>
                <a:spcPts val="0"/>
              </a:spcAft>
              <a:buFont typeface="Marlett" pitchFamily="2" charset="2"/>
              <a:buNone/>
              <a:defRPr/>
            </a:pPr>
            <a:r>
              <a:rPr lang="en-US" altLang="en-US" sz="2400" b="1">
                <a:solidFill>
                  <a:schemeClr val="tx1">
                    <a:lumMod val="75000"/>
                    <a:lumOff val="25000"/>
                  </a:schemeClr>
                </a:solidFill>
              </a:rPr>
              <a:t>		Glucose 6-phosphate + 2 NADP</a:t>
            </a:r>
            <a:r>
              <a:rPr lang="en-US" altLang="en-US" sz="2400" b="1" baseline="30000">
                <a:solidFill>
                  <a:schemeClr val="tx1">
                    <a:lumMod val="75000"/>
                    <a:lumOff val="25000"/>
                  </a:schemeClr>
                </a:solidFill>
              </a:rPr>
              <a:t>+</a:t>
            </a:r>
            <a:r>
              <a:rPr lang="en-US" altLang="en-US" sz="2400" b="1">
                <a:solidFill>
                  <a:schemeClr val="tx1">
                    <a:lumMod val="75000"/>
                    <a:lumOff val="25000"/>
                  </a:schemeClr>
                </a:solidFill>
              </a:rPr>
              <a:t>+ H</a:t>
            </a:r>
            <a:r>
              <a:rPr lang="en-US" altLang="en-US" sz="2400" b="1" baseline="-25000">
                <a:solidFill>
                  <a:schemeClr val="tx1">
                    <a:lumMod val="75000"/>
                    <a:lumOff val="25000"/>
                  </a:schemeClr>
                </a:solidFill>
              </a:rPr>
              <a:t>2</a:t>
            </a:r>
            <a:r>
              <a:rPr lang="en-US" altLang="en-US" sz="2400" b="1">
                <a:solidFill>
                  <a:schemeClr val="tx1">
                    <a:lumMod val="75000"/>
                    <a:lumOff val="25000"/>
                  </a:schemeClr>
                </a:solidFill>
              </a:rPr>
              <a:t>O</a:t>
            </a:r>
            <a:r>
              <a:rPr lang="en-US" altLang="en-US" sz="2400" b="1">
                <a:solidFill>
                  <a:schemeClr val="tx1">
                    <a:lumMod val="75000"/>
                    <a:lumOff val="25000"/>
                  </a:schemeClr>
                </a:solidFill>
                <a:sym typeface="Symbol" panose="05050102010706020507" pitchFamily="18" charset="2"/>
              </a:rPr>
              <a:t></a:t>
            </a:r>
          </a:p>
          <a:p>
            <a:pPr eaLnBrk="1" fontAlgn="auto" hangingPunct="1">
              <a:spcAft>
                <a:spcPts val="0"/>
              </a:spcAft>
              <a:buFont typeface="Marlett" pitchFamily="2" charset="2"/>
              <a:buNone/>
              <a:defRPr/>
            </a:pPr>
            <a:r>
              <a:rPr lang="en-US" altLang="en-US" sz="2400" b="1">
                <a:solidFill>
                  <a:schemeClr val="tx1">
                    <a:lumMod val="75000"/>
                    <a:lumOff val="25000"/>
                  </a:schemeClr>
                </a:solidFill>
                <a:sym typeface="Symbol" panose="05050102010706020507" pitchFamily="18" charset="2"/>
              </a:rPr>
              <a:t>			ribose 5-phosphate + CO</a:t>
            </a:r>
            <a:r>
              <a:rPr lang="en-US" altLang="en-US" sz="2400" b="1" baseline="-25000">
                <a:solidFill>
                  <a:schemeClr val="tx1">
                    <a:lumMod val="75000"/>
                    <a:lumOff val="25000"/>
                  </a:schemeClr>
                </a:solidFill>
              </a:rPr>
              <a:t>2</a:t>
            </a:r>
            <a:r>
              <a:rPr lang="en-US" altLang="en-US" sz="2400" b="1">
                <a:solidFill>
                  <a:schemeClr val="tx1">
                    <a:lumMod val="75000"/>
                    <a:lumOff val="25000"/>
                  </a:schemeClr>
                </a:solidFill>
              </a:rPr>
              <a:t> + 2 NADPH + 2 H</a:t>
            </a:r>
            <a:r>
              <a:rPr lang="en-US" altLang="en-US" sz="2400" b="1" baseline="30000">
                <a:solidFill>
                  <a:schemeClr val="tx1">
                    <a:lumMod val="75000"/>
                    <a:lumOff val="25000"/>
                  </a:schemeClr>
                </a:solidFill>
              </a:rPr>
              <a:t>+</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37570" name="Picture 5" descr="leh-fig"/>
          <p:cNvPicPr>
            <a:picLocks noGrp="1" noChangeAspect="1" noChangeArrowheads="1"/>
          </p:cNvPicPr>
          <p:nvPr>
            <p:ph type="clipArt" sz="half" idx="2"/>
          </p:nvPr>
        </p:nvPicPr>
        <p:blipFill>
          <a:blip r:embed="rId2" cstate="print">
            <a:lum bright="12000" contrast="6000"/>
          </a:blip>
          <a:srcRect l="6250" t="28000" r="26512" b="21132"/>
          <a:stretch>
            <a:fillRect/>
          </a:stretch>
        </p:blipFill>
        <p:spPr>
          <a:xfrm>
            <a:off x="0" y="1066800"/>
            <a:ext cx="9144000" cy="5187950"/>
          </a:xfrm>
          <a:noFill/>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8594" name="Rectangle 3"/>
          <p:cNvSpPr>
            <a:spLocks noGrp="1"/>
          </p:cNvSpPr>
          <p:nvPr>
            <p:ph type="body" sz="half" idx="1"/>
          </p:nvPr>
        </p:nvSpPr>
        <p:spPr>
          <a:xfrm>
            <a:off x="152400" y="1981200"/>
            <a:ext cx="5562600" cy="2438400"/>
          </a:xfrm>
        </p:spPr>
        <p:txBody>
          <a:bodyPr/>
          <a:lstStyle/>
          <a:p>
            <a:pPr eaLnBrk="1" hangingPunct="1"/>
            <a:r>
              <a:rPr lang="en-US" altLang="en-US" smtClean="0"/>
              <a:t>Oxidative reactions of the pentose phosphate pathway.  The end products are D-ribose 5-phosphate and NADPH</a:t>
            </a:r>
          </a:p>
        </p:txBody>
      </p:sp>
      <p:pic>
        <p:nvPicPr>
          <p:cNvPr id="238595" name="Picture 6" descr="leh-fig15-20"/>
          <p:cNvPicPr>
            <a:picLocks noGrp="1" noChangeAspect="1" noChangeArrowheads="1"/>
          </p:cNvPicPr>
          <p:nvPr>
            <p:ph type="clipArt" sz="half" idx="2"/>
          </p:nvPr>
        </p:nvPicPr>
        <p:blipFill>
          <a:blip r:embed="rId2" cstate="print">
            <a:lum bright="6000" contrast="6000"/>
          </a:blip>
          <a:srcRect l="33000" t="6667" r="47000" b="6000"/>
          <a:stretch>
            <a:fillRect/>
          </a:stretch>
        </p:blipFill>
        <p:spPr>
          <a:xfrm>
            <a:off x="6440488" y="0"/>
            <a:ext cx="2093912" cy="6858000"/>
          </a:xfrm>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3"/>
          <p:cNvSpPr>
            <a:spLocks noGrp="1"/>
          </p:cNvSpPr>
          <p:nvPr>
            <p:ph type="body" sz="half" idx="1"/>
          </p:nvPr>
        </p:nvSpPr>
        <p:spPr>
          <a:xfrm>
            <a:off x="228600" y="457200"/>
            <a:ext cx="8915400" cy="2362200"/>
          </a:xfrm>
        </p:spPr>
        <p:txBody>
          <a:bodyPr/>
          <a:lstStyle/>
          <a:p>
            <a:pPr eaLnBrk="1" hangingPunct="1"/>
            <a:r>
              <a:rPr lang="en-US" altLang="en-US" smtClean="0"/>
              <a:t>In tissues requiring primarily NADPH rather than ribose 5-phosphate, these pentose phosphates can be recycled into glucose 6-phosphate.  Overall, 6 five-carbon sugars are converted to 5 six-carbon sugars</a:t>
            </a:r>
          </a:p>
        </p:txBody>
      </p:sp>
      <p:pic>
        <p:nvPicPr>
          <p:cNvPr id="239619" name="Picture 6" descr="leh-fig15-21"/>
          <p:cNvPicPr>
            <a:picLocks noGrp="1" noChangeAspect="1" noChangeArrowheads="1"/>
          </p:cNvPicPr>
          <p:nvPr>
            <p:ph type="clipArt" sz="half" idx="2"/>
          </p:nvPr>
        </p:nvPicPr>
        <p:blipFill>
          <a:blip r:embed="rId2" cstate="print">
            <a:lum bright="6000" contrast="6000"/>
          </a:blip>
          <a:srcRect l="10500" t="31334" r="5000" b="23364"/>
          <a:stretch>
            <a:fillRect/>
          </a:stretch>
        </p:blipFill>
        <p:spPr>
          <a:xfrm>
            <a:off x="0" y="2952750"/>
            <a:ext cx="9144000" cy="3676650"/>
          </a:xfrm>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0" name="Rectangle 2"/>
          <p:cNvSpPr>
            <a:spLocks noGrp="1" noChangeArrowheads="1"/>
          </p:cNvSpPr>
          <p:nvPr>
            <p:ph type="title"/>
          </p:nvPr>
        </p:nvSpPr>
        <p:spPr>
          <a:xfrm>
            <a:off x="381000" y="76200"/>
            <a:ext cx="8534400" cy="1143000"/>
          </a:xfrm>
        </p:spPr>
        <p:txBody>
          <a:bodyPr rtlCol="0">
            <a:normAutofit fontScale="90000"/>
          </a:bodyPr>
          <a:lstStyle/>
          <a:p>
            <a:pPr eaLnBrk="1" fontAlgn="auto" hangingPunct="1">
              <a:spcAft>
                <a:spcPts val="0"/>
              </a:spcAft>
              <a:defRPr/>
            </a:pPr>
            <a:r>
              <a:rPr lang="en-US" altLang="en-US"/>
              <a:t>Pentose phosphate pathway protects cells against reactive oxygen species (ROS)</a:t>
            </a:r>
          </a:p>
        </p:txBody>
      </p:sp>
      <p:sp>
        <p:nvSpPr>
          <p:cNvPr id="240643" name="Rectangle 3"/>
          <p:cNvSpPr>
            <a:spLocks noGrp="1"/>
          </p:cNvSpPr>
          <p:nvPr>
            <p:ph type="body" sz="half" idx="1"/>
          </p:nvPr>
        </p:nvSpPr>
        <p:spPr>
          <a:xfrm>
            <a:off x="0" y="1295400"/>
            <a:ext cx="9144000" cy="2362200"/>
          </a:xfrm>
        </p:spPr>
        <p:txBody>
          <a:bodyPr/>
          <a:lstStyle/>
          <a:p>
            <a:pPr eaLnBrk="1" hangingPunct="1"/>
            <a:r>
              <a:rPr lang="en-US" altLang="en-US" sz="2400" b="1" smtClean="0"/>
              <a:t>Molecular oxygen and partially reduced, reactive forms of oxygen.  Reduction of molecular O</a:t>
            </a:r>
            <a:r>
              <a:rPr lang="en-US" altLang="en-US" sz="2400" b="1" baseline="-25000" smtClean="0"/>
              <a:t>2</a:t>
            </a:r>
            <a:r>
              <a:rPr lang="en-US" altLang="en-US" sz="2400" b="1" smtClean="0"/>
              <a:t> in a series of one-electron steps yields superoxide, hydrogen peroxide, hydroxyl radical, and water.  The intermediate, activated forms of oxygen are known as reactive oxygen species (ROS)</a:t>
            </a:r>
          </a:p>
        </p:txBody>
      </p:sp>
      <p:pic>
        <p:nvPicPr>
          <p:cNvPr id="240644" name="Picture 6" descr="medbioc-fig11-10"/>
          <p:cNvPicPr>
            <a:picLocks noGrp="1" noChangeAspect="1" noChangeArrowheads="1"/>
          </p:cNvPicPr>
          <p:nvPr>
            <p:ph type="clipArt" sz="half" idx="2"/>
          </p:nvPr>
        </p:nvPicPr>
        <p:blipFill>
          <a:blip r:embed="rId2" cstate="print"/>
          <a:srcRect l="6500" t="37334" r="12500" b="24001"/>
          <a:stretch>
            <a:fillRect/>
          </a:stretch>
        </p:blipFill>
        <p:spPr>
          <a:xfrm>
            <a:off x="0" y="3505200"/>
            <a:ext cx="9144000" cy="3271838"/>
          </a:xfrm>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Rectangle 2"/>
          <p:cNvSpPr>
            <a:spLocks noGrp="1" noChangeArrowheads="1"/>
          </p:cNvSpPr>
          <p:nvPr>
            <p:ph type="title"/>
          </p:nvPr>
        </p:nvSpPr>
        <p:spPr>
          <a:xfrm>
            <a:off x="685800" y="152400"/>
            <a:ext cx="7772400" cy="1143000"/>
          </a:xfrm>
        </p:spPr>
        <p:txBody>
          <a:bodyPr rtlCol="0">
            <a:normAutofit fontScale="90000"/>
          </a:bodyPr>
          <a:lstStyle/>
          <a:p>
            <a:pPr eaLnBrk="1" fontAlgn="auto" hangingPunct="1">
              <a:spcAft>
                <a:spcPts val="0"/>
              </a:spcAft>
              <a:defRPr/>
            </a:pPr>
            <a:r>
              <a:rPr lang="en-US" altLang="en-US"/>
              <a:t>Role of NADPH and glutathione in protecting cells against ROS</a:t>
            </a:r>
          </a:p>
        </p:txBody>
      </p:sp>
      <p:sp>
        <p:nvSpPr>
          <p:cNvPr id="13315" name="Rectangle 3"/>
          <p:cNvSpPr>
            <a:spLocks noGrp="1" noChangeArrowheads="1"/>
          </p:cNvSpPr>
          <p:nvPr>
            <p:ph type="body" sz="half" idx="1"/>
          </p:nvPr>
        </p:nvSpPr>
        <p:spPr>
          <a:xfrm>
            <a:off x="0" y="1371600"/>
            <a:ext cx="3810000" cy="4114800"/>
          </a:xfrm>
        </p:spPr>
        <p:txBody>
          <a:bodyPr rtlCol="0">
            <a:normAutofit fontScale="92500" lnSpcReduction="10000"/>
          </a:bodyPr>
          <a:lstStyle/>
          <a:p>
            <a:pPr eaLnBrk="1" fontAlgn="auto" hangingPunct="1">
              <a:spcAft>
                <a:spcPts val="0"/>
              </a:spcAft>
              <a:buFont typeface="Wingdings 3" charset="2"/>
              <a:buChar char=""/>
              <a:defRPr/>
            </a:pPr>
            <a:r>
              <a:rPr lang="en-US" altLang="en-US" sz="2100" b="1">
                <a:solidFill>
                  <a:schemeClr val="tx1">
                    <a:lumMod val="75000"/>
                    <a:lumOff val="25000"/>
                  </a:schemeClr>
                </a:solidFill>
              </a:rPr>
              <a:t>Role of NADPH and glutathione in protecting cells against highly reactive oxygen derivatives.  Reduced glutathione (GSH) protects the cell by destroying hydrogen peroxide and hydroxyl free radicals.  Regeneration of GSH from it oxidized form (GS-SG) requires the NADPH produced in the glucose 6-phosphate dehydrogenase reaction. </a:t>
            </a:r>
          </a:p>
        </p:txBody>
      </p:sp>
      <p:pic>
        <p:nvPicPr>
          <p:cNvPr id="241668" name="Picture 6" descr="leh-fig1"/>
          <p:cNvPicPr>
            <a:picLocks noGrp="1" noChangeAspect="1" noChangeArrowheads="1"/>
          </p:cNvPicPr>
          <p:nvPr>
            <p:ph type="clipArt" sz="half" idx="2"/>
          </p:nvPr>
        </p:nvPicPr>
        <p:blipFill>
          <a:blip r:embed="rId2" cstate="print">
            <a:lum contrast="6000"/>
          </a:blip>
          <a:srcRect l="12500" t="8667" r="23000" b="12000"/>
          <a:stretch>
            <a:fillRect/>
          </a:stretch>
        </p:blipFill>
        <p:spPr>
          <a:xfrm>
            <a:off x="3810000" y="1506538"/>
            <a:ext cx="5257800" cy="4851400"/>
          </a:xfrm>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ChangeArrowheads="1"/>
          </p:cNvSpPr>
          <p:nvPr>
            <p:ph type="title"/>
          </p:nvPr>
        </p:nvSpPr>
        <p:spPr>
          <a:xfrm>
            <a:off x="685800" y="76200"/>
            <a:ext cx="7772400" cy="1143000"/>
          </a:xfrm>
        </p:spPr>
        <p:txBody>
          <a:bodyPr rtlCol="0">
            <a:normAutofit fontScale="90000"/>
          </a:bodyPr>
          <a:lstStyle/>
          <a:p>
            <a:pPr eaLnBrk="1" fontAlgn="auto" hangingPunct="1">
              <a:spcAft>
                <a:spcPts val="0"/>
              </a:spcAft>
              <a:defRPr/>
            </a:pPr>
            <a:r>
              <a:rPr lang="en-US" altLang="en-US"/>
              <a:t>Glucose-6-phosphate dehydrogenase deficiency causes hemolytic anemia</a:t>
            </a:r>
          </a:p>
        </p:txBody>
      </p:sp>
      <p:sp>
        <p:nvSpPr>
          <p:cNvPr id="242691" name="Rectangle 3"/>
          <p:cNvSpPr>
            <a:spLocks noGrp="1"/>
          </p:cNvSpPr>
          <p:nvPr>
            <p:ph idx="1"/>
          </p:nvPr>
        </p:nvSpPr>
        <p:spPr>
          <a:xfrm>
            <a:off x="0" y="1295400"/>
            <a:ext cx="9144000" cy="4114800"/>
          </a:xfrm>
        </p:spPr>
        <p:txBody>
          <a:bodyPr/>
          <a:lstStyle/>
          <a:p>
            <a:pPr eaLnBrk="1" hangingPunct="1"/>
            <a:r>
              <a:rPr lang="en-US" altLang="en-US" smtClean="0"/>
              <a:t>Mutations present in some populations causes a deficiency in glucose 6-phosphate dehydrogenase, with consequent impairment of NADPH production.</a:t>
            </a:r>
          </a:p>
          <a:p>
            <a:pPr eaLnBrk="1" hangingPunct="1"/>
            <a:r>
              <a:rPr lang="en-US" altLang="en-US" smtClean="0"/>
              <a:t>Detoxification of H</a:t>
            </a:r>
            <a:r>
              <a:rPr lang="en-US" altLang="en-US" baseline="-25000" smtClean="0"/>
              <a:t>2</a:t>
            </a:r>
            <a:r>
              <a:rPr lang="en-US" altLang="en-US" smtClean="0"/>
              <a:t>O</a:t>
            </a:r>
            <a:r>
              <a:rPr lang="en-US" altLang="en-US" baseline="-25000" smtClean="0"/>
              <a:t>2</a:t>
            </a:r>
            <a:r>
              <a:rPr lang="en-US" altLang="en-US" smtClean="0"/>
              <a:t> is inhibited, and cellular damage results - lipid peroxidation leads to erythrocyte membrane breakdown and hemolytic anemia.</a:t>
            </a:r>
          </a:p>
          <a:p>
            <a:pPr eaLnBrk="1" hangingPunct="1"/>
            <a:r>
              <a:rPr lang="en-US" altLang="en-US" smtClean="0"/>
              <a:t>Most G6PD-deficient individuals are asymptomatic - only in combination with certain environmental factors (sulfa antibiotics, herbicides, antimalarials, *divicine) do clinical manifestations occur.</a:t>
            </a:r>
          </a:p>
          <a:p>
            <a:pPr eaLnBrk="1" hangingPunct="1">
              <a:buFont typeface="Marlett" pitchFamily="2" charset="2"/>
              <a:buNone/>
            </a:pPr>
            <a:r>
              <a:rPr lang="en-US" altLang="en-US" baseline="-25000" smtClean="0"/>
              <a:t>		</a:t>
            </a:r>
            <a:r>
              <a:rPr lang="en-US" altLang="en-US" smtClean="0"/>
              <a:t>*toxic ingredient of fava beans</a:t>
            </a:r>
            <a:endParaRPr lang="en-US" altLang="en-US" baseline="-25000" smtClean="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3714" name="Picture 2" descr="clmedbioc-table9-1"/>
          <p:cNvPicPr>
            <a:picLocks noChangeAspect="1" noChangeArrowheads="1"/>
          </p:cNvPicPr>
          <p:nvPr/>
        </p:nvPicPr>
        <p:blipFill>
          <a:blip r:embed="rId2" cstate="print"/>
          <a:srcRect l="20000" t="15334" r="6000" b="20000"/>
          <a:stretch>
            <a:fillRect/>
          </a:stretch>
        </p:blipFill>
        <p:spPr bwMode="auto">
          <a:xfrm>
            <a:off x="0" y="685800"/>
            <a:ext cx="9144000" cy="5994400"/>
          </a:xfrm>
          <a:prstGeom prst="rect">
            <a:avLst/>
          </a:prstGeom>
          <a:noFill/>
          <a:ln w="9525">
            <a:noFill/>
            <a:miter lim="800000"/>
            <a:headEnd/>
            <a:tailEnd/>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title"/>
          </p:nvPr>
        </p:nvSpPr>
        <p:spPr>
          <a:xfrm>
            <a:off x="685800" y="76200"/>
            <a:ext cx="7772400" cy="1143000"/>
          </a:xfrm>
        </p:spPr>
        <p:txBody>
          <a:bodyPr rtlCol="0">
            <a:normAutofit fontScale="90000"/>
          </a:bodyPr>
          <a:lstStyle/>
          <a:p>
            <a:pPr eaLnBrk="1" fontAlgn="auto" hangingPunct="1">
              <a:spcAft>
                <a:spcPts val="0"/>
              </a:spcAft>
              <a:defRPr/>
            </a:pPr>
            <a:r>
              <a:rPr lang="en-US" altLang="en-US"/>
              <a:t>Regulation of pentose phosphate pathway</a:t>
            </a:r>
          </a:p>
        </p:txBody>
      </p:sp>
      <p:sp>
        <p:nvSpPr>
          <p:cNvPr id="244739" name="Rectangle 3"/>
          <p:cNvSpPr>
            <a:spLocks noGrp="1"/>
          </p:cNvSpPr>
          <p:nvPr>
            <p:ph idx="1"/>
          </p:nvPr>
        </p:nvSpPr>
        <p:spPr>
          <a:xfrm>
            <a:off x="304800" y="1295400"/>
            <a:ext cx="8534400" cy="4114800"/>
          </a:xfrm>
        </p:spPr>
        <p:txBody>
          <a:bodyPr/>
          <a:lstStyle/>
          <a:p>
            <a:pPr eaLnBrk="1" hangingPunct="1"/>
            <a:r>
              <a:rPr lang="en-US" altLang="en-US" smtClean="0"/>
              <a:t>The entry of glucose 6-phosphate into the pentose phosphate pathway is controlled by the cellular concentration of NADPH</a:t>
            </a:r>
          </a:p>
          <a:p>
            <a:pPr eaLnBrk="1" hangingPunct="1"/>
            <a:r>
              <a:rPr lang="en-US" altLang="en-US" smtClean="0"/>
              <a:t>NADPH is a strong inhibitor of glucose 6-phosphate dehydrogenase </a:t>
            </a:r>
          </a:p>
          <a:p>
            <a:pPr eaLnBrk="1" hangingPunct="1"/>
            <a:r>
              <a:rPr lang="en-US" altLang="en-US" smtClean="0"/>
              <a:t>As NADPH is used in various pathways, inhibition is relieved, and the enzyme is accelerated to produce more NADPH</a:t>
            </a:r>
          </a:p>
          <a:p>
            <a:pPr eaLnBrk="1" hangingPunct="1"/>
            <a:r>
              <a:rPr lang="en-US" altLang="en-US" smtClean="0"/>
              <a:t>The synthesis of glucose 6-phosphate dehydrogenase is induced by the increased insulin/glucagon ratio after a high carbohydrate meal.</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6</TotalTime>
  <Words>426</Words>
  <Application>Microsoft Office PowerPoint</Application>
  <PresentationFormat>On-screen Show (4:3)</PresentationFormat>
  <Paragraphs>37</Paragraphs>
  <Slides>13</Slides>
  <Notes>0</Notes>
  <HiddenSlides>0</HiddenSlides>
  <MMClips>0</MMClips>
  <ScaleCrop>false</ScaleCrop>
  <HeadingPairs>
    <vt:vector size="4" baseType="variant">
      <vt:variant>
        <vt:lpstr>Theme</vt:lpstr>
      </vt:variant>
      <vt:variant>
        <vt:i4>1</vt:i4>
      </vt:variant>
      <vt:variant>
        <vt:lpstr>Slide Titles</vt:lpstr>
      </vt:variant>
      <vt:variant>
        <vt:i4>13</vt:i4>
      </vt:variant>
    </vt:vector>
  </HeadingPairs>
  <TitlesOfParts>
    <vt:vector size="14" baseType="lpstr">
      <vt:lpstr>Office Theme</vt:lpstr>
      <vt:lpstr>VBC-606 Unit II Pentose phosphate pathway (hexose monophosphate shunt)</vt:lpstr>
      <vt:lpstr>OBJECTIVES</vt:lpstr>
      <vt:lpstr>Slide 3</vt:lpstr>
      <vt:lpstr>The pentose phosphate pathway has two main functions</vt:lpstr>
      <vt:lpstr>Reactions of the pentose phosphate pathway occur in the cytosol in two phases</vt:lpstr>
      <vt:lpstr>Slide 6</vt:lpstr>
      <vt:lpstr>Slide 7</vt:lpstr>
      <vt:lpstr>Slide 8</vt:lpstr>
      <vt:lpstr>Pentose phosphate pathway protects cells against reactive oxygen species (ROS)</vt:lpstr>
      <vt:lpstr>Role of NADPH and glutathione in protecting cells against ROS</vt:lpstr>
      <vt:lpstr>Glucose-6-phosphate dehydrogenase deficiency causes hemolytic anemia</vt:lpstr>
      <vt:lpstr>Slide 12</vt:lpstr>
      <vt:lpstr>Regulation of pentose phosphate pathway</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Pentose phosphate pathway (hexose monophosphate shunt)</dc:title>
  <dc:creator>Dell</dc:creator>
  <cp:lastModifiedBy>Dell</cp:lastModifiedBy>
  <cp:revision>2</cp:revision>
  <dcterms:created xsi:type="dcterms:W3CDTF">2020-04-22T10:20:24Z</dcterms:created>
  <dcterms:modified xsi:type="dcterms:W3CDTF">2020-04-22T10:36:51Z</dcterms:modified>
</cp:coreProperties>
</file>