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5" r:id="rId3"/>
    <p:sldId id="284" r:id="rId4"/>
    <p:sldId id="257" r:id="rId5"/>
    <p:sldId id="283" r:id="rId6"/>
    <p:sldId id="261" r:id="rId7"/>
    <p:sldId id="262" r:id="rId8"/>
    <p:sldId id="263" r:id="rId9"/>
    <p:sldId id="289" r:id="rId10"/>
    <p:sldId id="290" r:id="rId11"/>
    <p:sldId id="265" r:id="rId12"/>
    <p:sldId id="291" r:id="rId13"/>
    <p:sldId id="268" r:id="rId14"/>
    <p:sldId id="29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15" autoAdjust="0"/>
    <p:restoredTop sz="94660"/>
  </p:normalViewPr>
  <p:slideViewPr>
    <p:cSldViewPr>
      <p:cViewPr>
        <p:scale>
          <a:sx n="78" d="100"/>
          <a:sy n="78" d="100"/>
        </p:scale>
        <p:origin x="-114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26/05/2020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AutoShape 5" descr="Bihar Veterinary College, Patna, Patna, Bihar, India, Group ID ..."/>
          <p:cNvSpPr>
            <a:spLocks noGrp="1" noChangeAspect="1" noChangeArrowheads="1"/>
          </p:cNvSpPr>
          <p:nvPr>
            <p:ph type="ctrTitle"/>
          </p:nvPr>
        </p:nvSpPr>
        <p:spPr bwMode="auto">
          <a:xfrm>
            <a:off x="838200" y="1676400"/>
            <a:ext cx="7772400" cy="8382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algn="ctr"/>
            <a:r>
              <a:rPr lang="en-US" i="1" dirty="0" smtClean="0"/>
              <a:t>Mycotoxicosis in Poultry </a:t>
            </a:r>
            <a:br>
              <a:rPr lang="en-US" i="1" dirty="0" smtClean="0"/>
            </a:br>
            <a:r>
              <a:rPr lang="en-US" i="1" dirty="0" smtClean="0"/>
              <a:t>VPP 610 </a:t>
            </a:r>
            <a:endParaRPr lang="en-US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295400"/>
            <a:ext cx="6400800" cy="4648200"/>
          </a:xfrm>
        </p:spPr>
        <p:txBody>
          <a:bodyPr>
            <a:noAutofit/>
          </a:bodyPr>
          <a:lstStyle/>
          <a:p>
            <a:pPr algn="ctr"/>
            <a:endParaRPr lang="en-US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US" sz="24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Imran</a:t>
            </a:r>
            <a:r>
              <a:rPr lang="en-US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Ali</a:t>
            </a:r>
          </a:p>
          <a:p>
            <a:pPr algn="ctr"/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Asst.Professor</a:t>
            </a:r>
            <a:r>
              <a:rPr lang="en-US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Veterinary Pathology </a:t>
            </a:r>
          </a:p>
          <a:p>
            <a:pPr algn="ctr"/>
            <a:r>
              <a:rPr lang="en-US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Bihar Veterinary College, Patna</a:t>
            </a:r>
          </a:p>
          <a:p>
            <a:pPr algn="just"/>
            <a:endParaRPr lang="en-US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en-US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67600" y="381000"/>
            <a:ext cx="1447801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 descr="C:\Users\Imran\Desktop\downloa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381000"/>
            <a:ext cx="1524000" cy="114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 smtClean="0"/>
              <a:t/>
            </a:r>
            <a:br>
              <a:rPr lang="en-US" b="1" i="1" dirty="0" smtClean="0"/>
            </a:br>
            <a:r>
              <a:rPr lang="en-US" b="1" i="1" dirty="0" smtClean="0"/>
              <a:t/>
            </a:r>
            <a:br>
              <a:rPr lang="en-US" b="1" i="1" dirty="0" smtClean="0"/>
            </a:br>
            <a:r>
              <a:rPr lang="en-US" b="1" i="1" dirty="0" smtClean="0"/>
              <a:t/>
            </a:r>
            <a:br>
              <a:rPr lang="en-US" b="1" i="1" dirty="0" smtClean="0"/>
            </a:br>
            <a:r>
              <a:rPr lang="en-US" b="1" i="1" dirty="0" smtClean="0"/>
              <a:t>Salmonella </a:t>
            </a:r>
            <a:r>
              <a:rPr lang="en-US" b="1" dirty="0" smtClean="0"/>
              <a:t>infections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 </a:t>
            </a:r>
            <a:br>
              <a:rPr lang="en-US" dirty="0" smtClean="0"/>
            </a:b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en-US" dirty="0" smtClean="0">
                <a:latin typeface="Times New Roman" pitchFamily="18" charset="0"/>
                <a:cs typeface="Times New Roman" pitchFamily="18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The fungi has been known to secondary toxic metabolites i.e. mycotoxicosis </a:t>
            </a:r>
          </a:p>
          <a:p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Compound of such toxin leads to development of disease syndrome is known as mycotoxicosis 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dirty="0" err="1" smtClean="0"/>
              <a:t>Pullorum</a:t>
            </a:r>
            <a:r>
              <a:rPr lang="en-US" dirty="0" smtClean="0"/>
              <a:t> Disease</a:t>
            </a:r>
            <a:br>
              <a:rPr lang="en-US" dirty="0" smtClean="0"/>
            </a:br>
            <a:r>
              <a:rPr lang="en-US" b="1" dirty="0" smtClean="0"/>
              <a:t> 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b="1" i="1" dirty="0" smtClean="0"/>
              <a:t/>
            </a:r>
            <a:br>
              <a:rPr lang="en-US" b="1" i="1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Sources: Ground nut cake and maize are most common source of mycotoxicosis.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AFLATOXICOSIS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 Aflatoxins are highly toxic mycotoxins produced by various species of fungus Aspergillus. The fungus</a:t>
            </a:r>
          </a:p>
          <a:p>
            <a:pPr>
              <a:buNone/>
            </a:pPr>
            <a:r>
              <a:rPr lang="en-US" dirty="0" smtClean="0"/>
              <a:t>    produces </a:t>
            </a:r>
            <a:r>
              <a:rPr lang="en-US" dirty="0" err="1" smtClean="0"/>
              <a:t>aflatoxin</a:t>
            </a:r>
            <a:r>
              <a:rPr lang="en-US" dirty="0" smtClean="0"/>
              <a:t>  in warm, high humidity conditions, such as rainy season. Aflatoxins can withstand extreme environmental conditions and are very heat stable. </a:t>
            </a:r>
          </a:p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Aflatoxin</a:t>
            </a:r>
            <a:r>
              <a:rPr lang="en-US" dirty="0" smtClean="0"/>
              <a:t> contamination is therefore more common in</a:t>
            </a:r>
          </a:p>
          <a:p>
            <a:pPr>
              <a:buNone/>
            </a:pPr>
            <a:r>
              <a:rPr lang="en-US" dirty="0" smtClean="0"/>
              <a:t>    grains in a tropical country like ours. Young birds are more sensitive to </a:t>
            </a:r>
            <a:r>
              <a:rPr lang="en-US" dirty="0" err="1" smtClean="0"/>
              <a:t>aflatoxin</a:t>
            </a:r>
            <a:r>
              <a:rPr lang="en-US" dirty="0" smtClean="0"/>
              <a:t> than adults.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3600" dirty="0" smtClean="0"/>
              <a:t>Harmful Effects of </a:t>
            </a:r>
            <a:r>
              <a:rPr lang="en-US" sz="3600" dirty="0" err="1" smtClean="0"/>
              <a:t>Aflatoxin</a:t>
            </a:r>
            <a:r>
              <a:rPr lang="en-US" sz="3600" dirty="0" smtClean="0"/>
              <a:t/>
            </a:r>
            <a:br>
              <a:rPr lang="en-US" sz="3600" dirty="0" smtClean="0"/>
            </a:b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/>
              <a:t>  Affects weight gain</a:t>
            </a:r>
          </a:p>
          <a:p>
            <a:r>
              <a:rPr lang="en-US" sz="2400" dirty="0" smtClean="0"/>
              <a:t>  Affects feed intake</a:t>
            </a:r>
          </a:p>
          <a:p>
            <a:r>
              <a:rPr lang="en-US" sz="2400" dirty="0" smtClean="0"/>
              <a:t> Affects feed conversion efficiency</a:t>
            </a:r>
          </a:p>
          <a:p>
            <a:r>
              <a:rPr lang="en-US" sz="2400" dirty="0" smtClean="0"/>
              <a:t> Affects egg production</a:t>
            </a:r>
          </a:p>
          <a:p>
            <a:r>
              <a:rPr lang="en-US" sz="2400" dirty="0" smtClean="0"/>
              <a:t> Affects male and female reproductive performance</a:t>
            </a:r>
          </a:p>
          <a:p>
            <a:r>
              <a:rPr lang="en-US" sz="2400" dirty="0" smtClean="0"/>
              <a:t> Increases susceptibility to infectious diseases due to </a:t>
            </a:r>
            <a:r>
              <a:rPr lang="en-US" sz="2400" dirty="0" err="1" smtClean="0"/>
              <a:t>immuno</a:t>
            </a:r>
            <a:r>
              <a:rPr lang="en-US" sz="2400" dirty="0" smtClean="0"/>
              <a:t> suppression. That is, suppression of the</a:t>
            </a:r>
          </a:p>
          <a:p>
            <a:r>
              <a:rPr lang="en-US" sz="2400" dirty="0" smtClean="0"/>
              <a:t>immune response.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 Egg size, yolk weight, and yolk as percentage of total egg size, are decreased.</a:t>
            </a:r>
          </a:p>
          <a:p>
            <a:r>
              <a:rPr lang="en-US" sz="2800" dirty="0" smtClean="0"/>
              <a:t> Even less than 100 ppb in broilers, can result in poor feed conversion and reduced</a:t>
            </a:r>
          </a:p>
          <a:p>
            <a:r>
              <a:rPr lang="en-US" sz="2800" dirty="0" smtClean="0"/>
              <a:t>weight gain, which may be due to liver damage and reduced nutrient absorption.</a:t>
            </a:r>
          </a:p>
          <a:p>
            <a:pPr lvl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Pathogenesis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Aflatoxin</a:t>
            </a:r>
            <a:r>
              <a:rPr lang="en-US" dirty="0" smtClean="0"/>
              <a:t> are observed in intestinal tract.</a:t>
            </a:r>
          </a:p>
          <a:p>
            <a:r>
              <a:rPr lang="en-US" dirty="0" smtClean="0"/>
              <a:t>Liver cells take up the AF from blood .</a:t>
            </a:r>
          </a:p>
          <a:p>
            <a:r>
              <a:rPr lang="en-US" dirty="0" smtClean="0"/>
              <a:t>Liver show fatty changes, congestion, necrosis and proliferation of bile duct epithelium.</a:t>
            </a:r>
          </a:p>
          <a:p>
            <a:r>
              <a:rPr lang="en-US" dirty="0" smtClean="0"/>
              <a:t>Fibrosis may developed.</a:t>
            </a:r>
          </a:p>
          <a:p>
            <a:r>
              <a:rPr lang="en-US" dirty="0" smtClean="0"/>
              <a:t>Kidney may also show </a:t>
            </a:r>
            <a:r>
              <a:rPr lang="en-US" dirty="0" err="1" smtClean="0"/>
              <a:t>swelling,necrosis</a:t>
            </a:r>
            <a:r>
              <a:rPr lang="en-US" dirty="0" smtClean="0"/>
              <a:t> and </a:t>
            </a:r>
            <a:r>
              <a:rPr lang="en-US" dirty="0" err="1" smtClean="0"/>
              <a:t>glomerulo</a:t>
            </a:r>
            <a:r>
              <a:rPr lang="en-US" dirty="0" smtClean="0"/>
              <a:t> filtration.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US" dirty="0" smtClean="0"/>
              <a:t>Bursa of </a:t>
            </a:r>
            <a:r>
              <a:rPr lang="en-US" dirty="0" err="1" smtClean="0"/>
              <a:t>Fabricious</a:t>
            </a:r>
            <a:r>
              <a:rPr lang="en-US" dirty="0" smtClean="0"/>
              <a:t>  may be atrophied. </a:t>
            </a:r>
          </a:p>
          <a:p>
            <a:pPr lvl="0">
              <a:buNone/>
            </a:pPr>
            <a:r>
              <a:rPr lang="en-US" dirty="0" smtClean="0"/>
              <a:t>Heart muscle haemorrhages.</a:t>
            </a:r>
          </a:p>
          <a:p>
            <a:pPr lvl="0">
              <a:buNone/>
            </a:pPr>
            <a:r>
              <a:rPr lang="en-US" dirty="0" smtClean="0"/>
              <a:t>AF symptoms the immune system leading to increase susceptibility to disease.</a:t>
            </a:r>
          </a:p>
          <a:p>
            <a:pPr lvl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000" dirty="0" smtClean="0"/>
              <a:t>Symptoms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In growing birds, there is decreased growth and poor feed conversion.</a:t>
            </a:r>
          </a:p>
          <a:p>
            <a:r>
              <a:rPr lang="en-US" dirty="0" smtClean="0"/>
              <a:t> There is also marked decrease in the resistance of birds to infections, such as </a:t>
            </a:r>
            <a:r>
              <a:rPr lang="en-US" dirty="0" err="1" smtClean="0"/>
              <a:t>coccidiosis</a:t>
            </a:r>
            <a:r>
              <a:rPr lang="en-US" dirty="0" smtClean="0"/>
              <a:t> and IBD due to </a:t>
            </a:r>
            <a:r>
              <a:rPr lang="en-US" dirty="0" err="1" smtClean="0"/>
              <a:t>immuno</a:t>
            </a:r>
            <a:r>
              <a:rPr lang="en-US" dirty="0" smtClean="0"/>
              <a:t> suppression.</a:t>
            </a:r>
          </a:p>
          <a:p>
            <a:r>
              <a:rPr lang="en-US" dirty="0" smtClean="0"/>
              <a:t> Affected hens have decreased egg production. </a:t>
            </a:r>
          </a:p>
          <a:p>
            <a:r>
              <a:rPr lang="en-US" dirty="0" smtClean="0"/>
              <a:t>Also, the hatchability of eggs is reduced.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600" dirty="0" smtClean="0"/>
              <a:t>Postmortem Findings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Liver is greatly enlarged, yellow and friable (easily broken)</a:t>
            </a:r>
          </a:p>
          <a:p>
            <a:r>
              <a:rPr lang="en-US" dirty="0" smtClean="0"/>
              <a:t> Small haemorrhages may occur due to increased fragility of minute blood vessels. </a:t>
            </a:r>
          </a:p>
          <a:p>
            <a:r>
              <a:rPr lang="en-US" dirty="0" smtClean="0"/>
              <a:t>known as 'bloody thigh syndrome'.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US" sz="4000" dirty="0" smtClean="0"/>
              <a:t>Diagnosis</a:t>
            </a:r>
            <a:br>
              <a:rPr lang="en-US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Symptoms and postmortem findings would indicate aflatoxicosis. Confirmation requires identification of the level of toxin present in the feed.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.</a:t>
            </a:r>
            <a:endParaRPr lang="en-US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90800" y="2057400"/>
            <a:ext cx="3581400" cy="1904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2743200" y="4038600"/>
            <a:ext cx="3505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en-US" sz="2000" dirty="0" smtClean="0">
                <a:solidFill>
                  <a:srgbClr val="04617B"/>
                </a:solidFill>
                <a:latin typeface="Calibri"/>
                <a:ea typeface="+mj-ea"/>
                <a:cs typeface="+mj-cs"/>
              </a:rPr>
              <a:t>Contaminated corn showing severe fungal  infection</a:t>
            </a:r>
            <a:r>
              <a:rPr lang="en-US" sz="2800" dirty="0" smtClean="0">
                <a:solidFill>
                  <a:srgbClr val="04617B"/>
                </a:solidFill>
                <a:latin typeface="Calibri"/>
                <a:ea typeface="+mj-ea"/>
                <a:cs typeface="+mj-cs"/>
              </a:rPr>
              <a:t>.</a:t>
            </a:r>
            <a:endParaRPr lang="en-US" sz="2800" dirty="0">
              <a:solidFill>
                <a:srgbClr val="04617B"/>
              </a:solidFill>
              <a:latin typeface="Calibri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667000" y="2438400"/>
            <a:ext cx="327660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2514600" y="4114800"/>
            <a:ext cx="35052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Aflatoxicosis. Note pale liver of a chicken (on right)</a:t>
            </a:r>
          </a:p>
          <a:p>
            <a:r>
              <a:rPr lang="en-US" dirty="0" smtClean="0"/>
              <a:t>receiving 200 ppb </a:t>
            </a:r>
            <a:r>
              <a:rPr lang="en-US" dirty="0" err="1" smtClean="0"/>
              <a:t>aflatoxin</a:t>
            </a:r>
            <a:r>
              <a:rPr lang="en-US" dirty="0" smtClean="0"/>
              <a:t> in feed. Compare it with the normal liver on the left.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95600" y="2286000"/>
            <a:ext cx="3733800" cy="25249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2895600" y="4813994"/>
            <a:ext cx="3733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Diarrhea in chick fed </a:t>
            </a:r>
            <a:r>
              <a:rPr lang="en-US" dirty="0" err="1" smtClean="0"/>
              <a:t>fusariotoxin</a:t>
            </a:r>
            <a:r>
              <a:rPr lang="en-US" dirty="0" smtClean="0"/>
              <a:t> (Courtesy of Dr. Fred </a:t>
            </a:r>
            <a:r>
              <a:rPr lang="en-US" dirty="0" err="1" smtClean="0"/>
              <a:t>Hoerr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1374</TotalTime>
  <Words>454</Words>
  <Application>Microsoft Office PowerPoint</Application>
  <PresentationFormat>On-screen Show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Flow</vt:lpstr>
      <vt:lpstr>Mycotoxicosis in Poultry  VPP 610 </vt:lpstr>
      <vt:lpstr>   Salmonella infections      </vt:lpstr>
      <vt:lpstr>   Pullorum Disease    </vt:lpstr>
      <vt:lpstr>AFLATOXICOSIS</vt:lpstr>
      <vt:lpstr>    Harmful Effects of Aflatoxin </vt:lpstr>
      <vt:lpstr>Slide 6</vt:lpstr>
      <vt:lpstr>Pathogenesis </vt:lpstr>
      <vt:lpstr> </vt:lpstr>
      <vt:lpstr>Symptoms </vt:lpstr>
      <vt:lpstr>Postmortem Findings </vt:lpstr>
      <vt:lpstr>  Diagnosis </vt:lpstr>
      <vt:lpstr>.</vt:lpstr>
      <vt:lpstr>Slide 13</vt:lpstr>
      <vt:lpstr>Slide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Cell Injury </dc:title>
  <dc:creator>Imran</dc:creator>
  <cp:lastModifiedBy>Imran</cp:lastModifiedBy>
  <cp:revision>166</cp:revision>
  <dcterms:created xsi:type="dcterms:W3CDTF">2006-08-16T00:00:00Z</dcterms:created>
  <dcterms:modified xsi:type="dcterms:W3CDTF">2020-05-26T08:49:36Z</dcterms:modified>
</cp:coreProperties>
</file>