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5" r:id="rId8"/>
    <p:sldId id="266" r:id="rId9"/>
    <p:sldId id="263" r:id="rId10"/>
    <p:sldId id="261" r:id="rId11"/>
    <p:sldId id="267" r:id="rId12"/>
    <p:sldId id="264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D7AF170E-C6EF-47B7-8055-847E90B05D8E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4DB2833-A6CB-4866-B6F0-6656D83003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7808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170E-C6EF-47B7-8055-847E90B05D8E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2833-A6CB-4866-B6F0-6656D83003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383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AF170E-C6EF-47B7-8055-847E90B05D8E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4DB2833-A6CB-4866-B6F0-6656D83003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441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170E-C6EF-47B7-8055-847E90B05D8E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2833-A6CB-4866-B6F0-6656D83003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866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AF170E-C6EF-47B7-8055-847E90B05D8E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4DB2833-A6CB-4866-B6F0-6656D83003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096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AF170E-C6EF-47B7-8055-847E90B05D8E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4DB2833-A6CB-4866-B6F0-6656D83003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8972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AF170E-C6EF-47B7-8055-847E90B05D8E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4DB2833-A6CB-4866-B6F0-6656D83003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92002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170E-C6EF-47B7-8055-847E90B05D8E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2833-A6CB-4866-B6F0-6656D83003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978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AF170E-C6EF-47B7-8055-847E90B05D8E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4DB2833-A6CB-4866-B6F0-6656D83003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739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170E-C6EF-47B7-8055-847E90B05D8E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2833-A6CB-4866-B6F0-6656D83003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65662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AF170E-C6EF-47B7-8055-847E90B05D8E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4DB2833-A6CB-4866-B6F0-6656D83003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881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F170E-C6EF-47B7-8055-847E90B05D8E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B2833-A6CB-4866-B6F0-6656D83003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528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B2C10-A16B-44CA-AFE1-2B6EDA224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908313"/>
          </a:xfrm>
        </p:spPr>
        <p:txBody>
          <a:bodyPr/>
          <a:lstStyle/>
          <a:p>
            <a:r>
              <a:rPr lang="en-US" dirty="0"/>
              <a:t>Value Added Meat Products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7D7D89-A49C-4730-984D-E9800B435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279374"/>
            <a:ext cx="12192000" cy="4578626"/>
          </a:xfrm>
        </p:spPr>
        <p:txBody>
          <a:bodyPr/>
          <a:lstStyle/>
          <a:p>
            <a:pPr algn="r"/>
            <a:r>
              <a:rPr lang="en-US" dirty="0"/>
              <a:t>	</a:t>
            </a:r>
          </a:p>
          <a:p>
            <a:pPr algn="r"/>
            <a:endParaRPr lang="en-US" dirty="0"/>
          </a:p>
          <a:p>
            <a:pPr algn="r"/>
            <a:endParaRPr lang="en-US" dirty="0"/>
          </a:p>
          <a:p>
            <a:r>
              <a:rPr lang="en-US" dirty="0"/>
              <a:t>	      By-</a:t>
            </a:r>
          </a:p>
          <a:p>
            <a:r>
              <a:rPr lang="en-US" dirty="0"/>
              <a:t>                                               Dr. SUSHMA  KUMARI</a:t>
            </a:r>
          </a:p>
          <a:p>
            <a:r>
              <a:rPr lang="en-US" dirty="0"/>
              <a:t>                                                     </a:t>
            </a:r>
            <a:r>
              <a:rPr lang="en-US" dirty="0" err="1"/>
              <a:t>Asst.Prof</a:t>
            </a:r>
            <a:r>
              <a:rPr lang="en-US" dirty="0"/>
              <a:t>., Dept. of LPT, BVC</a:t>
            </a:r>
          </a:p>
          <a:p>
            <a:r>
              <a:rPr lang="en-US" dirty="0"/>
              <a:t>                                                          Bihar Animal Sciences University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14226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94110-A8CE-48A2-9416-A537CC2B8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DF24F-743C-4E46-A9DE-9116E272F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122" name="Picture 2" descr="Value Added Meat Products&#10;Fresh Processed&#10;meat products&#10;Fried Sausages&#10;Hamburgers&#10;Kebabs&#10;Nuggets&#10;Cured Whole Muscle&#10;Meat P...">
            <a:extLst>
              <a:ext uri="{FF2B5EF4-FFF2-40B4-BE49-F238E27FC236}">
                <a16:creationId xmlns:a16="http://schemas.microsoft.com/office/drawing/2014/main" id="{C4A95590-66FD-44FF-963B-37F940A36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7015"/>
            <a:ext cx="12192001" cy="689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642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F91B2-E956-4E9E-8A11-3063C6734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1046922"/>
            <a:ext cx="10515600" cy="636105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A411D-9AA9-4E0B-BC55-4E1793AE0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2730" y="0"/>
            <a:ext cx="7739270" cy="6857999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Ham</a:t>
            </a:r>
          </a:p>
          <a:p>
            <a:r>
              <a:rPr lang="en-US" dirty="0"/>
              <a:t>Bacon- pork bellies are processed as cured and smoked bacon.</a:t>
            </a:r>
          </a:p>
          <a:p>
            <a:r>
              <a:rPr lang="en-US" dirty="0"/>
              <a:t>Sausages-</a:t>
            </a:r>
          </a:p>
          <a:p>
            <a:r>
              <a:rPr lang="en-US" dirty="0"/>
              <a:t>Frankfurters- cured emulsion type meat sausage</a:t>
            </a:r>
          </a:p>
          <a:p>
            <a:r>
              <a:rPr lang="en-US" dirty="0"/>
              <a:t>Salami- fresh emulsion type sausage</a:t>
            </a:r>
          </a:p>
          <a:p>
            <a:r>
              <a:rPr lang="en-US" dirty="0" err="1"/>
              <a:t>Thuringer</a:t>
            </a:r>
            <a:r>
              <a:rPr lang="en-US" dirty="0"/>
              <a:t> sausage-coarse, ground, fermented, semi-dry type sausage.</a:t>
            </a:r>
          </a:p>
          <a:p>
            <a:r>
              <a:rPr lang="en-US" dirty="0"/>
              <a:t>Luncheon meat- canned product from pork along with some cereal component.</a:t>
            </a:r>
          </a:p>
          <a:p>
            <a:r>
              <a:rPr lang="en-US" dirty="0"/>
              <a:t>Meat ball</a:t>
            </a:r>
          </a:p>
          <a:p>
            <a:r>
              <a:rPr lang="en-US" dirty="0"/>
              <a:t>Nuggets</a:t>
            </a:r>
          </a:p>
          <a:p>
            <a:r>
              <a:rPr lang="en-US" dirty="0"/>
              <a:t>Patties etc.</a:t>
            </a:r>
          </a:p>
          <a:p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A37DBB-21FD-4F32-9CA1-B1D813284845}"/>
              </a:ext>
            </a:extLst>
          </p:cNvPr>
          <p:cNvSpPr txBox="1"/>
          <p:nvPr/>
        </p:nvSpPr>
        <p:spPr>
          <a:xfrm>
            <a:off x="657474" y="2266122"/>
            <a:ext cx="3975983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Value added meat products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99941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A5AA0-5101-4153-88CB-767CA2225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FE7D8-5335-4D50-996C-DE4C820D5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170" name="Picture 2" descr="Making Beef Mushroom Sausages&#10; Filling into casings:&#10; Natural casings&#10; Artificial casings&#10; Smoking and&#10;cooking.&#10; Vacu...">
            <a:extLst>
              <a:ext uri="{FF2B5EF4-FFF2-40B4-BE49-F238E27FC236}">
                <a16:creationId xmlns:a16="http://schemas.microsoft.com/office/drawing/2014/main" id="{CFDEF815-85B2-4A46-9497-72CA63F24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" y="1"/>
            <a:ext cx="121729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112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C2D639-63AB-4B1C-9E4F-A244FF66E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80661"/>
            <a:ext cx="10515600" cy="251791"/>
          </a:xfrm>
        </p:spPr>
        <p:txBody>
          <a:bodyPr>
            <a:noAutofit/>
          </a:bodyPr>
          <a:lstStyle/>
          <a:p>
            <a:pPr algn="ctr"/>
            <a:br>
              <a:rPr lang="en-US" sz="9600" dirty="0">
                <a:latin typeface="Algerian" panose="04020705040A02060702" pitchFamily="82" charset="0"/>
              </a:rPr>
            </a:br>
            <a:br>
              <a:rPr lang="en-US" sz="9600" dirty="0">
                <a:latin typeface="Algerian" panose="04020705040A02060702" pitchFamily="82" charset="0"/>
              </a:rPr>
            </a:br>
            <a:br>
              <a:rPr lang="en-US" sz="9600" dirty="0">
                <a:latin typeface="Algerian" panose="04020705040A02060702" pitchFamily="82" charset="0"/>
              </a:rPr>
            </a:br>
            <a:br>
              <a:rPr lang="en-US" sz="9600" dirty="0">
                <a:latin typeface="Algerian" panose="04020705040A02060702" pitchFamily="82" charset="0"/>
              </a:rPr>
            </a:br>
            <a:br>
              <a:rPr lang="en-US" sz="9600" dirty="0">
                <a:latin typeface="Algerian" panose="04020705040A02060702" pitchFamily="82" charset="0"/>
              </a:rPr>
            </a:br>
            <a:br>
              <a:rPr lang="en-US" sz="9600">
                <a:latin typeface="Algerian" panose="04020705040A02060702" pitchFamily="82" charset="0"/>
              </a:rPr>
            </a:br>
            <a:r>
              <a:rPr lang="en-US" sz="9600">
                <a:latin typeface="Algerian" panose="04020705040A02060702" pitchFamily="82" charset="0"/>
              </a:rPr>
              <a:t>            </a:t>
            </a:r>
            <a:r>
              <a:rPr lang="en-US" sz="9600">
                <a:solidFill>
                  <a:srgbClr val="FF0000"/>
                </a:solidFill>
                <a:latin typeface="Algerian" panose="04020705040A02060702" pitchFamily="82" charset="0"/>
              </a:rPr>
              <a:t>THANKYOU</a:t>
            </a:r>
            <a:endParaRPr lang="en-IN" sz="96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20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B941E-803F-465B-8BC8-2AF26E637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F355A-EFC9-492E-A426-38E63238C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Meat Value Addition&#10;• A product is classified as 'value added' if its raw&#10;material has been processed to achieve an&#10;increa...">
            <a:extLst>
              <a:ext uri="{FF2B5EF4-FFF2-40B4-BE49-F238E27FC236}">
                <a16:creationId xmlns:a16="http://schemas.microsoft.com/office/drawing/2014/main" id="{81AFDCBD-FE90-46AF-B896-351579F0D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393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9B470-F195-45F2-B8EA-D2AFE798B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953C3-B619-4B37-AC0A-B055C5A93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Meat Value Addition&#10;• Sustainable livestock production to provide&#10;livelihood and ensure food and nutrition security&#10;to a l...">
            <a:extLst>
              <a:ext uri="{FF2B5EF4-FFF2-40B4-BE49-F238E27FC236}">
                <a16:creationId xmlns:a16="http://schemas.microsoft.com/office/drawing/2014/main" id="{2AC3E446-3FFD-4710-AF0A-9B92DA3B6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431"/>
            <a:ext cx="12192000" cy="6891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396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A6C9F-C37D-4E5D-818D-9D1C414B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F0575-11AB-4062-98A0-5AAA3B0F7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3074" name="Picture 2" descr="Purpose of meat value addition&#10;To provide variety of meat products&#10;To increase demand and marketability and meet life st...">
            <a:extLst>
              <a:ext uri="{FF2B5EF4-FFF2-40B4-BE49-F238E27FC236}">
                <a16:creationId xmlns:a16="http://schemas.microsoft.com/office/drawing/2014/main" id="{64B1CC16-13A6-42A2-A485-1BB8B97CA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7199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69050-9A7C-4D19-B3F7-5EC6158B4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79899-D61D-4D39-BC74-33C621C3B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6146" name="Picture 2" descr="Using Meat Binders/ Extenders&#10;Meat extenders are non-meat substances with&#10;substantial binding properties used to extend&#10;“...">
            <a:extLst>
              <a:ext uri="{FF2B5EF4-FFF2-40B4-BE49-F238E27FC236}">
                <a16:creationId xmlns:a16="http://schemas.microsoft.com/office/drawing/2014/main" id="{3A5145D7-5755-4C8C-80D0-3FACA592A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83"/>
            <a:ext cx="12192000" cy="6861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272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1FA1C-0F0C-4A6D-8019-F1B0B4CB1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333D1-4C5D-4C91-9155-957D0C9A3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4098" name="Picture 2" descr="Opportunities for Value Addition&#10;Improving the methods of preparing and cooking&#10;traditionally lower value secondary meat ...">
            <a:extLst>
              <a:ext uri="{FF2B5EF4-FFF2-40B4-BE49-F238E27FC236}">
                <a16:creationId xmlns:a16="http://schemas.microsoft.com/office/drawing/2014/main" id="{D80D45D5-B3C6-428B-8EF0-8F6ECDE98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727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9FEBD-FC2C-474A-8353-4CA894E41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Enrobed Meat Products</a:t>
            </a:r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AEE55EA-5381-4A67-9866-D97987E05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Enrobing or coating of meat products by edible materials in the form of in the form of batter using flours, </a:t>
            </a:r>
            <a:r>
              <a:rPr lang="en-US" dirty="0" err="1"/>
              <a:t>maida</a:t>
            </a:r>
            <a:r>
              <a:rPr lang="en-US" dirty="0"/>
              <a:t> ,whole egg liquid etc.is  a method of value addition , which increases the quality and acceptability of meat products.</a:t>
            </a:r>
          </a:p>
          <a:p>
            <a:pPr algn="just"/>
            <a:r>
              <a:rPr lang="en-US" dirty="0"/>
              <a:t>Enrobing gives good </a:t>
            </a:r>
            <a:r>
              <a:rPr lang="en-US" dirty="0" err="1"/>
              <a:t>colour</a:t>
            </a:r>
            <a:r>
              <a:rPr lang="en-US" dirty="0"/>
              <a:t>, appearance and crispiness of the products. It also preserves the natural juiciness of products.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69190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2F3DA-B91D-480D-93A2-744C58332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Incorporation of vegetables in meat products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64F40-AC90-492F-BB54-BA6545AA4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Incorporation of seasonal vegetables such as cabbage, cauliflower, carrot, beet ,</a:t>
            </a:r>
            <a:r>
              <a:rPr lang="en-US" dirty="0" err="1"/>
              <a:t>bottlegourd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 in meat products would be economic to produce meat products , to provide </a:t>
            </a:r>
            <a:r>
              <a:rPr lang="en-US" dirty="0" err="1"/>
              <a:t>fibre</a:t>
            </a:r>
            <a:r>
              <a:rPr lang="en-US" dirty="0"/>
              <a:t> and flavonoids in meat products/ to provide balance and healthful meat products.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66533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64FA3-EEEA-4298-97FD-74273235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2120348"/>
            <a:ext cx="10515600" cy="1192697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C8C62-5619-4973-BECA-2AC5BFD99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0"/>
            <a:ext cx="7620000" cy="6857999"/>
          </a:xfrm>
        </p:spPr>
        <p:txBody>
          <a:bodyPr>
            <a:normAutofit/>
          </a:bodyPr>
          <a:lstStyle/>
          <a:p>
            <a:pPr algn="just"/>
            <a:endParaRPr lang="en-US" dirty="0"/>
          </a:p>
          <a:p>
            <a:pPr algn="just"/>
            <a:r>
              <a:rPr lang="en-US" dirty="0">
                <a:solidFill>
                  <a:srgbClr val="0070C0"/>
                </a:solidFill>
              </a:rPr>
              <a:t>Restructured meat products-</a:t>
            </a:r>
          </a:p>
          <a:p>
            <a:pPr marL="0" indent="0" algn="just">
              <a:buNone/>
            </a:pPr>
            <a:r>
              <a:rPr lang="en-US" dirty="0"/>
              <a:t> Less valuable meat (from spent or aged animals) are converted into restructured meat products by following processes-</a:t>
            </a:r>
          </a:p>
          <a:p>
            <a:pPr algn="just"/>
            <a:r>
              <a:rPr lang="en-US" dirty="0"/>
              <a:t>1.Chunking and forming</a:t>
            </a:r>
          </a:p>
          <a:p>
            <a:pPr algn="just"/>
            <a:r>
              <a:rPr lang="en-US" dirty="0"/>
              <a:t>2. Flaking and forming</a:t>
            </a:r>
          </a:p>
          <a:p>
            <a:pPr algn="just"/>
            <a:r>
              <a:rPr lang="en-US" dirty="0"/>
              <a:t>3. Tearing and forming</a:t>
            </a:r>
          </a:p>
          <a:p>
            <a:pPr algn="just"/>
            <a:r>
              <a:rPr lang="en-US" dirty="0">
                <a:solidFill>
                  <a:srgbClr val="0070C0"/>
                </a:solidFill>
              </a:rPr>
              <a:t>Intermediate moisture meat(IMM)- </a:t>
            </a:r>
            <a:r>
              <a:rPr lang="en-US" dirty="0"/>
              <a:t>Meat products with 20-50% moisture had moderate juiciness and texture on rehydration. such products are resistant to bacterial spoilage due to reduced water activity (0.6-0.8) and could be held without refrigeration.</a:t>
            </a:r>
          </a:p>
          <a:p>
            <a:pPr algn="just"/>
            <a:r>
              <a:rPr lang="en-US" dirty="0">
                <a:solidFill>
                  <a:srgbClr val="0070C0"/>
                </a:solidFill>
              </a:rPr>
              <a:t>Humectants</a:t>
            </a:r>
            <a:r>
              <a:rPr lang="en-US" dirty="0"/>
              <a:t>- various methods employed for lowering the water activity in meat products are known as </a:t>
            </a:r>
            <a:r>
              <a:rPr lang="en-US" dirty="0" err="1"/>
              <a:t>humectants.They</a:t>
            </a:r>
            <a:r>
              <a:rPr lang="en-US" dirty="0"/>
              <a:t> are low molecular weight compound soluble in water. </a:t>
            </a:r>
            <a:r>
              <a:rPr lang="en-US" dirty="0" err="1"/>
              <a:t>eg</a:t>
            </a:r>
            <a:r>
              <a:rPr lang="en-US" dirty="0"/>
              <a:t>-propylene glycol, Glycerol, </a:t>
            </a:r>
            <a:r>
              <a:rPr lang="en-US" dirty="0" err="1"/>
              <a:t>Nacl</a:t>
            </a:r>
            <a:r>
              <a:rPr lang="en-US" dirty="0"/>
              <a:t>, Sugar etc.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7596684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110</TotalTime>
  <Words>330</Words>
  <Application>Microsoft Office PowerPoint</Application>
  <PresentationFormat>Widescreen</PresentationFormat>
  <Paragraphs>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Algerian</vt:lpstr>
      <vt:lpstr>Calibri Light</vt:lpstr>
      <vt:lpstr>Rockwell</vt:lpstr>
      <vt:lpstr>Wingdings</vt:lpstr>
      <vt:lpstr>Atlas</vt:lpstr>
      <vt:lpstr>Value Added Meat Products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Enrobed Meat Products</vt:lpstr>
      <vt:lpstr>Incorporation of vegetables in meat products</vt:lpstr>
      <vt:lpstr>PowerPoint Presentation</vt:lpstr>
      <vt:lpstr>PowerPoint Presentation</vt:lpstr>
      <vt:lpstr>PowerPoint Presentation</vt:lpstr>
      <vt:lpstr>PowerPoint Presentation</vt:lpstr>
      <vt:lpstr>                  THANKYOU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Added Meat Products</dc:title>
  <dc:creator>saket sharma</dc:creator>
  <cp:lastModifiedBy>saket sharma</cp:lastModifiedBy>
  <cp:revision>13</cp:revision>
  <dcterms:created xsi:type="dcterms:W3CDTF">2020-05-19T09:50:48Z</dcterms:created>
  <dcterms:modified xsi:type="dcterms:W3CDTF">2020-05-19T11:43:30Z</dcterms:modified>
</cp:coreProperties>
</file>