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14" r:id="rId2"/>
    <p:sldId id="315" r:id="rId3"/>
    <p:sldId id="286" r:id="rId4"/>
    <p:sldId id="287" r:id="rId5"/>
    <p:sldId id="288" r:id="rId6"/>
    <p:sldId id="280" r:id="rId7"/>
    <p:sldId id="300" r:id="rId8"/>
    <p:sldId id="301" r:id="rId9"/>
    <p:sldId id="298" r:id="rId10"/>
    <p:sldId id="281" r:id="rId11"/>
    <p:sldId id="302" r:id="rId12"/>
    <p:sldId id="283" r:id="rId13"/>
    <p:sldId id="267" r:id="rId14"/>
    <p:sldId id="272" r:id="rId15"/>
    <p:sldId id="303" r:id="rId16"/>
    <p:sldId id="304" r:id="rId17"/>
    <p:sldId id="306" r:id="rId18"/>
    <p:sldId id="310" r:id="rId19"/>
    <p:sldId id="311" r:id="rId20"/>
    <p:sldId id="307" r:id="rId21"/>
    <p:sldId id="308" r:id="rId22"/>
    <p:sldId id="263" r:id="rId23"/>
    <p:sldId id="274" r:id="rId24"/>
    <p:sldId id="275" r:id="rId25"/>
    <p:sldId id="289" r:id="rId26"/>
    <p:sldId id="290" r:id="rId27"/>
    <p:sldId id="305" r:id="rId28"/>
    <p:sldId id="309" r:id="rId29"/>
    <p:sldId id="312" r:id="rId30"/>
    <p:sldId id="313" r:id="rId31"/>
    <p:sldId id="291" r:id="rId32"/>
    <p:sldId id="292" r:id="rId33"/>
    <p:sldId id="295" r:id="rId34"/>
    <p:sldId id="296" r:id="rId35"/>
    <p:sldId id="278" r:id="rId36"/>
    <p:sldId id="261" r:id="rId37"/>
    <p:sldId id="26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7D3E0-FA8E-413C-8C0F-ABE4B4057009}" type="datetimeFigureOut">
              <a:rPr lang="en-US" smtClean="0"/>
              <a:pPr/>
              <a:t>5/1/2020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7A0A4-3D1A-477C-8AD5-E4CCB29DEAD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5544D-F24E-44CB-A580-6A6EC54E0580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ecoursesonline.iasri.res.in/mod/page/view.php?id=65549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Vesicular Disease 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                              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Dr Deepak Kumar    </a:t>
            </a:r>
          </a:p>
          <a:p>
            <a:pPr algn="ctr">
              <a:buNone/>
            </a:pPr>
            <a:r>
              <a:rPr lang="en-US" i="1" dirty="0" smtClean="0">
                <a:solidFill>
                  <a:srgbClr val="FF0000"/>
                </a:solidFill>
              </a:rPr>
              <a:t>Assistant professor</a:t>
            </a:r>
          </a:p>
          <a:p>
            <a:pPr algn="ctr">
              <a:buNone/>
            </a:pPr>
            <a:r>
              <a:rPr lang="en-US" i="1" dirty="0" smtClean="0">
                <a:solidFill>
                  <a:srgbClr val="FF0000"/>
                </a:solidFill>
              </a:rPr>
              <a:t>Department of Veterinary Pathology</a:t>
            </a:r>
          </a:p>
          <a:p>
            <a:pPr algn="ctr">
              <a:buNone/>
            </a:pPr>
            <a:r>
              <a:rPr lang="en-US" i="1" dirty="0" smtClean="0">
                <a:solidFill>
                  <a:srgbClr val="FF0000"/>
                </a:solidFill>
              </a:rPr>
              <a:t>Bihar Veterinary College, Patna </a:t>
            </a:r>
          </a:p>
          <a:p>
            <a:pPr algn="ctr">
              <a:buNone/>
            </a:pPr>
            <a:r>
              <a:rPr lang="en-US" i="1" dirty="0" smtClean="0">
                <a:solidFill>
                  <a:srgbClr val="FF0000"/>
                </a:solidFill>
              </a:rPr>
              <a:t>Bihar Animal Sciences University, Patna - 14</a:t>
            </a:r>
            <a:endParaRPr lang="en-IN" i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Users\santosh kumar\Desktop\logo bv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2028" y="1524000"/>
            <a:ext cx="2441972" cy="1627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1408" y="304800"/>
            <a:ext cx="8473992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There are three serotypes of the virus named as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rgbClr val="00B0F0"/>
                </a:solidFill>
              </a:rPr>
              <a:t>1.)Indiana strain, 2.) </a:t>
            </a:r>
            <a:r>
              <a:rPr lang="en-IN" dirty="0" err="1" smtClean="0">
                <a:solidFill>
                  <a:srgbClr val="00B0F0"/>
                </a:solidFill>
              </a:rPr>
              <a:t>NewJersey</a:t>
            </a:r>
            <a:r>
              <a:rPr lang="en-IN" dirty="0" smtClean="0">
                <a:solidFill>
                  <a:srgbClr val="00B0F0"/>
                </a:solidFill>
              </a:rPr>
              <a:t> strain and 3.)Trinidad strain or </a:t>
            </a:r>
            <a:r>
              <a:rPr lang="en-IN" dirty="0" err="1" smtClean="0">
                <a:solidFill>
                  <a:srgbClr val="00B0F0"/>
                </a:solidFill>
              </a:rPr>
              <a:t>Eocal</a:t>
            </a:r>
            <a:r>
              <a:rPr lang="en-IN" dirty="0" smtClean="0">
                <a:solidFill>
                  <a:srgbClr val="00B0F0"/>
                </a:solidFill>
              </a:rPr>
              <a:t> strain.</a:t>
            </a:r>
          </a:p>
          <a:p>
            <a:r>
              <a:rPr lang="en-IN" dirty="0" smtClean="0"/>
              <a:t>The strains can be separated from each other by serum neutralization and complement fixation test.</a:t>
            </a:r>
          </a:p>
          <a:p>
            <a:r>
              <a:rPr lang="en-IN" dirty="0" smtClean="0"/>
              <a:t>The </a:t>
            </a:r>
            <a:r>
              <a:rPr lang="en-IN" dirty="0" err="1" smtClean="0"/>
              <a:t>indiana</a:t>
            </a:r>
            <a:r>
              <a:rPr lang="en-IN" dirty="0" smtClean="0"/>
              <a:t> serotype is comprised of four sub types. New </a:t>
            </a:r>
            <a:r>
              <a:rPr lang="en-IN" dirty="0" err="1" smtClean="0"/>
              <a:t>Jesrsey</a:t>
            </a:r>
            <a:r>
              <a:rPr lang="en-IN" dirty="0" smtClean="0"/>
              <a:t> strain is more virulent over other strains.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Vesicular Stomatitis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 smtClean="0"/>
              <a:t>The disease was characterized by blisters; eruptive lesions in coronary bands, lips, mouth, and muzzle; salivation; claudication and loss of condition.</a:t>
            </a:r>
          </a:p>
          <a:p>
            <a:pPr algn="just"/>
            <a:r>
              <a:rPr lang="en-IN" dirty="0" smtClean="0"/>
              <a:t> Swollen lower limbs and lips, and ulcerated and erosive areas in the lips and muzzle were observed in some horses. </a:t>
            </a:r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609600"/>
            <a:ext cx="8752374" cy="597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 Range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IN" dirty="0" smtClean="0"/>
              <a:t>This febrile disease affects mainly horses, donkeys and cattle and pigs. </a:t>
            </a:r>
          </a:p>
          <a:p>
            <a:pPr algn="just"/>
            <a:r>
              <a:rPr lang="en-IN" dirty="0" smtClean="0"/>
              <a:t>Other susceptible species include camels, several wildlife species and humans.</a:t>
            </a:r>
          </a:p>
          <a:p>
            <a:pPr algn="just"/>
            <a:r>
              <a:rPr lang="en-IN" dirty="0" smtClean="0"/>
              <a:t>Vesicular </a:t>
            </a:r>
            <a:r>
              <a:rPr lang="en-IN" dirty="0" err="1" smtClean="0"/>
              <a:t>stomatitis</a:t>
            </a:r>
            <a:r>
              <a:rPr lang="en-IN" dirty="0" smtClean="0"/>
              <a:t> is clinically similar to foot and mouth disease.</a:t>
            </a:r>
          </a:p>
          <a:p>
            <a:pPr algn="just"/>
            <a:r>
              <a:rPr lang="en-IN" dirty="0" smtClean="0"/>
              <a:t>The disease is limited to the western hemisphere and the infection is endemic in Central America and in regions of South America</a:t>
            </a:r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Transmissions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 smtClean="0"/>
              <a:t>The virus can be biologically transmitted by black flies (Simulium vittatum) and mechanically by Culicoides, houseflies ( Musca domestica &amp; M. autumnalis)</a:t>
            </a:r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32" y="-197514"/>
            <a:ext cx="9108568" cy="705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Figure  - Adapted diagram of the life cycle of VSV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Autofit/>
          </a:bodyPr>
          <a:lstStyle/>
          <a:p>
            <a:r>
              <a:rPr lang="en-IN" dirty="0" smtClean="0"/>
              <a:t>1 – Binding to cell surface; 2 – </a:t>
            </a:r>
            <a:r>
              <a:rPr lang="en-IN" dirty="0" err="1" smtClean="0"/>
              <a:t>Endocytosis</a:t>
            </a:r>
            <a:r>
              <a:rPr lang="en-IN" dirty="0" smtClean="0"/>
              <a:t>; 3 – Fusion and </a:t>
            </a:r>
            <a:r>
              <a:rPr lang="en-IN" dirty="0" err="1" smtClean="0"/>
              <a:t>uncoating</a:t>
            </a:r>
            <a:r>
              <a:rPr lang="en-IN" dirty="0" smtClean="0"/>
              <a:t>; 4 – Transcription from (-) genomic RNA; 5 – G mRNA; 6 - Synthesis and </a:t>
            </a:r>
            <a:r>
              <a:rPr lang="en-IN" dirty="0" err="1" smtClean="0"/>
              <a:t>glycosylation</a:t>
            </a:r>
            <a:r>
              <a:rPr lang="en-IN" dirty="0" smtClean="0"/>
              <a:t> of G protein; 7 – Delivery of G protein to plasma membrane; 8 – N mRNA; 9 – P mRNA; 10 - M mRNA; 11 – M protein; 12 – M protein migration to the inner plasmatic membrane; 13 – N:P complex; 14 – (+) Replicate intermediate; 15 – (-) Progeny genome; 16 – Formation of bud site; 17 – Budding, and 18 – Progeny </a:t>
            </a:r>
            <a:r>
              <a:rPr lang="en-IN" dirty="0" err="1" smtClean="0"/>
              <a:t>virion</a:t>
            </a:r>
            <a:r>
              <a:rPr lang="en-IN" dirty="0" smtClean="0"/>
              <a:t>.</a:t>
            </a:r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180" y="0"/>
            <a:ext cx="857262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3831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6924" y="332226"/>
            <a:ext cx="8854676" cy="606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2000" cy="640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Vesicular stomatitis</a:t>
            </a:r>
            <a:endParaRPr lang="en-IN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1"/>
            <a:ext cx="468008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819400"/>
            <a:ext cx="4046858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6925" y="228600"/>
            <a:ext cx="894802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97906"/>
            <a:ext cx="8610600" cy="602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Lesions of Vesicular stomatitis</a:t>
            </a:r>
            <a:r>
              <a:rPr lang="en-IN" dirty="0" smtClean="0"/>
              <a:t> swollen </a:t>
            </a:r>
            <a:r>
              <a:rPr lang="en-IN" sz="2000" dirty="0" smtClean="0"/>
              <a:t>1</a:t>
            </a:r>
            <a:r>
              <a:rPr lang="en-IN" dirty="0" smtClean="0"/>
              <a:t>.</a:t>
            </a:r>
            <a:r>
              <a:rPr lang="en-IN" sz="2000" dirty="0" smtClean="0"/>
              <a:t>lips presence of erosions and vesicles in the skin (arrow) 2.  severe erosive lesions of the skin of the upper lip and face. </a:t>
            </a:r>
            <a:endParaRPr lang="en-IN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3047"/>
            <a:ext cx="6934200" cy="519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Microscopic slid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 smtClean="0"/>
              <a:t> </a:t>
            </a:r>
            <a:r>
              <a:rPr lang="en-IN" dirty="0" err="1" smtClean="0"/>
              <a:t>Vesiculopustular</a:t>
            </a:r>
            <a:r>
              <a:rPr lang="en-IN" dirty="0" smtClean="0"/>
              <a:t> dermatitis with severe infiltration by neutrophils in the dermis. </a:t>
            </a:r>
            <a:r>
              <a:rPr lang="en-IN" dirty="0" err="1" smtClean="0"/>
              <a:t>Hematoxylin</a:t>
            </a:r>
            <a:r>
              <a:rPr lang="en-IN" dirty="0" smtClean="0"/>
              <a:t> and eosin (HE). </a:t>
            </a:r>
          </a:p>
          <a:p>
            <a:pPr algn="just"/>
            <a:r>
              <a:rPr lang="en-IN" dirty="0" smtClean="0"/>
              <a:t>necrotizing </a:t>
            </a:r>
            <a:r>
              <a:rPr lang="en-IN" dirty="0" err="1" smtClean="0"/>
              <a:t>vesiculopustular</a:t>
            </a:r>
            <a:r>
              <a:rPr lang="en-IN" dirty="0" smtClean="0"/>
              <a:t> dermatitis with severe infiltration by neutrophils. Ballooning degeneration and necrosis are observed in the epidermis. HE. Bar = 100 µm.</a:t>
            </a:r>
            <a:endParaRPr lang="en-IN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IN" dirty="0" smtClean="0"/>
              <a:t>Specimens for isolation of virus -epithelium from lesions and vesicular fluid</a:t>
            </a:r>
          </a:p>
          <a:p>
            <a:pPr algn="just"/>
            <a:r>
              <a:rPr lang="en-IN" dirty="0" smtClean="0"/>
              <a:t>Prompt laboratory confirmation is required because of similarities between vesicular </a:t>
            </a:r>
            <a:r>
              <a:rPr lang="en-IN" dirty="0" err="1" smtClean="0"/>
              <a:t>stomatitis</a:t>
            </a:r>
            <a:r>
              <a:rPr lang="en-IN" dirty="0" smtClean="0"/>
              <a:t>, foot-and-mouth disease and swine vesicular disease.</a:t>
            </a:r>
          </a:p>
          <a:p>
            <a:pPr algn="just"/>
            <a:r>
              <a:rPr lang="en-IN" dirty="0" smtClean="0"/>
              <a:t>If horses present with vesicular lesions, infection with vesicular </a:t>
            </a:r>
            <a:r>
              <a:rPr lang="en-IN" dirty="0" err="1" smtClean="0"/>
              <a:t>stomatitis</a:t>
            </a:r>
            <a:r>
              <a:rPr lang="en-IN" dirty="0" smtClean="0"/>
              <a:t> virus should be considered</a:t>
            </a:r>
          </a:p>
          <a:p>
            <a:pPr algn="just"/>
            <a:r>
              <a:rPr lang="en-IN" dirty="0" smtClean="0"/>
              <a:t>Antigen detection- CFT or ELISA.</a:t>
            </a:r>
          </a:p>
          <a:p>
            <a:pPr algn="just"/>
            <a:r>
              <a:rPr lang="en-IN" dirty="0" smtClean="0"/>
              <a:t>FAT, </a:t>
            </a:r>
            <a:r>
              <a:rPr lang="en-IN" dirty="0" err="1" smtClean="0"/>
              <a:t>ELlSA</a:t>
            </a:r>
            <a:r>
              <a:rPr lang="en-IN" i="1" dirty="0" smtClean="0"/>
              <a:t>,</a:t>
            </a:r>
            <a:r>
              <a:rPr lang="en-IN" dirty="0" smtClean="0"/>
              <a:t> CFT or the virus neutralization tests are suitable for identification of the isolates</a:t>
            </a:r>
          </a:p>
          <a:p>
            <a:pPr algn="just"/>
            <a:endParaRPr lang="en-IN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Vesicular </a:t>
            </a:r>
            <a:r>
              <a:rPr lang="en-IN" b="1" dirty="0" err="1" smtClean="0"/>
              <a:t>Stomatitis</a:t>
            </a:r>
            <a:r>
              <a:rPr lang="en-IN" b="1" dirty="0" smtClean="0"/>
              <a:t> In Humans</a:t>
            </a:r>
            <a:r>
              <a:rPr lang="en-IN" dirty="0" smtClean="0"/>
              <a:t> 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Vesicular </a:t>
            </a:r>
            <a:r>
              <a:rPr lang="en-IN" dirty="0" err="1" smtClean="0"/>
              <a:t>stomatitis</a:t>
            </a:r>
            <a:r>
              <a:rPr lang="en-IN" dirty="0" smtClean="0"/>
              <a:t> in humans tends to cause severe flu-like symptoms such as headache, fever, muscle aches, and extreme fatigue. People rarely develop blisters in their mouths. However, if you experience influenza-like symptoms after working with a VS-infected horse.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Swine vesicular disease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 smtClean="0"/>
              <a:t>This disease is caused by Swine vesicular disease virus (SVDV) of </a:t>
            </a:r>
            <a:r>
              <a:rPr lang="en-IN" dirty="0" err="1" smtClean="0"/>
              <a:t>Entero</a:t>
            </a:r>
            <a:r>
              <a:rPr lang="en-IN" dirty="0" smtClean="0"/>
              <a:t> virus genus, Family </a:t>
            </a:r>
            <a:r>
              <a:rPr lang="en-IN" dirty="0" err="1" smtClean="0"/>
              <a:t>Picornaviridae</a:t>
            </a:r>
            <a:r>
              <a:rPr lang="en-IN" dirty="0" smtClean="0"/>
              <a:t>.</a:t>
            </a:r>
          </a:p>
          <a:p>
            <a:r>
              <a:rPr lang="en-IN" dirty="0" smtClean="0"/>
              <a:t>The SVD virus is closely related to the human </a:t>
            </a:r>
            <a:r>
              <a:rPr lang="en-IN" dirty="0" err="1" smtClean="0"/>
              <a:t>enterovirus</a:t>
            </a:r>
            <a:r>
              <a:rPr lang="en-IN" dirty="0" smtClean="0"/>
              <a:t>, Coxsackie B-5 virus.</a:t>
            </a:r>
          </a:p>
          <a:p>
            <a:r>
              <a:rPr lang="en-IN" dirty="0" smtClean="0"/>
              <a:t>This disease was first reported in feeder pigs in Italy in 1966. It has since been reported in Great Britain (declared free in 1980), several European countries, and Asia.</a:t>
            </a:r>
          </a:p>
          <a:p>
            <a:r>
              <a:rPr lang="en-IN" dirty="0" smtClean="0"/>
              <a:t>There have been reports of aseptic meningitis in humans caused by SVDV.</a:t>
            </a:r>
          </a:p>
          <a:p>
            <a:r>
              <a:rPr lang="en-IN" dirty="0" smtClean="0"/>
              <a:t>Spread is by direct contact and </a:t>
            </a:r>
            <a:r>
              <a:rPr lang="en-IN" dirty="0" err="1" smtClean="0"/>
              <a:t>fomites</a:t>
            </a:r>
            <a:r>
              <a:rPr lang="en-IN" dirty="0" smtClean="0"/>
              <a:t>. Several outbreaks have been traced to uncooked or insufficiently cooked pork in garbage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The family </a:t>
            </a:r>
            <a:r>
              <a:rPr lang="en-US" dirty="0" err="1" smtClean="0"/>
              <a:t>Rhabdo</a:t>
            </a:r>
            <a:r>
              <a:rPr lang="en-US" dirty="0" smtClean="0"/>
              <a:t> </a:t>
            </a:r>
            <a:r>
              <a:rPr lang="en-US" dirty="0" err="1" smtClean="0"/>
              <a:t>viridae</a:t>
            </a:r>
            <a:r>
              <a:rPr lang="en-US" dirty="0" smtClean="0"/>
              <a:t> ( G. </a:t>
            </a:r>
            <a:r>
              <a:rPr lang="en-US" dirty="0" err="1" smtClean="0"/>
              <a:t>rhabdo</a:t>
            </a:r>
            <a:r>
              <a:rPr lang="en-US" dirty="0" smtClean="0"/>
              <a:t> = rod, figuratively </a:t>
            </a:r>
            <a:r>
              <a:rPr lang="en-US" dirty="0" smtClean="0">
                <a:solidFill>
                  <a:srgbClr val="FF0000"/>
                </a:solidFill>
              </a:rPr>
              <a:t>bullet-shaped</a:t>
            </a:r>
            <a:r>
              <a:rPr lang="en-US" dirty="0" smtClean="0"/>
              <a:t>) contains a large number of enveloped, single-stranded, negative-sense RNA viruses.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The family have two genera :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7030A0"/>
                </a:solidFill>
              </a:rPr>
              <a:t>      1. Vesiculovirus &amp;  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2.  Lyssavirus.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Clinical Sign.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IN" dirty="0" smtClean="0"/>
              <a:t>Clinically indistinguishable from foot-and-mouth disease (FMD), vesicular </a:t>
            </a:r>
            <a:r>
              <a:rPr lang="en-IN" dirty="0" err="1" smtClean="0"/>
              <a:t>stomatitis</a:t>
            </a:r>
            <a:r>
              <a:rPr lang="en-IN" dirty="0" smtClean="0"/>
              <a:t> (VS), and vesicular exanthema (VE).</a:t>
            </a:r>
            <a:br>
              <a:rPr lang="en-IN" dirty="0" smtClean="0"/>
            </a:br>
            <a:r>
              <a:rPr lang="en-IN" dirty="0" smtClean="0"/>
              <a:t>Epithelial tissue is initially involved, followed by </a:t>
            </a:r>
            <a:r>
              <a:rPr lang="en-IN" dirty="0" err="1" smtClean="0"/>
              <a:t>viraemia</a:t>
            </a:r>
            <a:r>
              <a:rPr lang="en-IN" dirty="0" smtClean="0"/>
              <a:t> with generalized infection of lymphoid tissues</a:t>
            </a:r>
          </a:p>
          <a:p>
            <a:pPr algn="just"/>
            <a:r>
              <a:rPr lang="en-IN" dirty="0" smtClean="0"/>
              <a:t>The first signs - reduced feed intake, lameness and tenderness of the feet, fever up to 106°F, and the formation of vesicles on the feet, snout, tongue, mouth, nostrils, and teats.</a:t>
            </a:r>
          </a:p>
          <a:p>
            <a:pPr algn="just"/>
            <a:r>
              <a:rPr lang="en-IN" dirty="0" smtClean="0"/>
              <a:t>The prognosis is </a:t>
            </a:r>
            <a:r>
              <a:rPr lang="en-IN" dirty="0" err="1" smtClean="0"/>
              <a:t>favorable</a:t>
            </a:r>
            <a:r>
              <a:rPr lang="en-IN" dirty="0" smtClean="0"/>
              <a:t>, but in most countries infected animals are slaughtered.</a:t>
            </a:r>
          </a:p>
          <a:p>
            <a:pPr>
              <a:buNone/>
            </a:pP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5266"/>
            <a:ext cx="8891230" cy="617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8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Inoculation and susceptibility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2" y="1447800"/>
          <a:ext cx="8991598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514"/>
                <a:gridCol w="1284514"/>
                <a:gridCol w="1284514"/>
                <a:gridCol w="1284514"/>
                <a:gridCol w="1284514"/>
                <a:gridCol w="1284514"/>
                <a:gridCol w="1284514"/>
              </a:tblGrid>
              <a:tr h="950044">
                <a:tc>
                  <a:txBody>
                    <a:bodyPr/>
                    <a:lstStyle/>
                    <a:p>
                      <a:pPr algn="ctr" fontAlgn="t"/>
                      <a:r>
                        <a:rPr lang="en-IN" b="1"/>
                        <a:t>DISEASE</a:t>
                      </a:r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b="1"/>
                        <a:t>CATTLE</a:t>
                      </a:r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b="1"/>
                        <a:t>HORSE</a:t>
                      </a:r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b="1"/>
                        <a:t>PIG</a:t>
                      </a:r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b="1"/>
                        <a:t>SHEEP</a:t>
                      </a:r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b="1"/>
                        <a:t>GUINEA PIG</a:t>
                      </a:r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b="1"/>
                        <a:t>MAN</a:t>
                      </a:r>
                      <a:endParaRPr lang="en-IN"/>
                    </a:p>
                  </a:txBody>
                  <a:tcPr/>
                </a:tc>
              </a:tr>
              <a:tr h="550422">
                <a:tc>
                  <a:txBody>
                    <a:bodyPr/>
                    <a:lstStyle/>
                    <a:p>
                      <a:pPr algn="l" fontAlgn="t"/>
                      <a:r>
                        <a:rPr lang="en-IN"/>
                        <a:t>FMD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/>
                        <a:t>+</a:t>
                      </a:r>
                    </a:p>
                  </a:txBody>
                  <a:tcPr/>
                </a:tc>
              </a:tr>
              <a:tr h="1764367">
                <a:tc>
                  <a:txBody>
                    <a:bodyPr/>
                    <a:lstStyle/>
                    <a:p>
                      <a:pPr algn="l" fontAlgn="t"/>
                      <a:r>
                        <a:rPr lang="en-IN" dirty="0"/>
                        <a:t>VESICULAR STOMATITIS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/>
                        <a:t>+</a:t>
                      </a:r>
                    </a:p>
                    <a:p>
                      <a:pPr algn="ctr" fontAlgn="t"/>
                      <a:r>
                        <a:rPr lang="en-IN"/>
                        <a:t>CATTLE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/>
                        <a:t>+</a:t>
                      </a:r>
                    </a:p>
                    <a:p>
                      <a:pPr algn="ctr" fontAlgn="t"/>
                      <a:r>
                        <a:rPr lang="en-IN"/>
                        <a:t>CAN-LINGUAL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/>
                        <a:t>+</a:t>
                      </a:r>
                    </a:p>
                    <a:p>
                      <a:pPr algn="ctr" fontAlgn="t"/>
                      <a:r>
                        <a:rPr lang="en-IN"/>
                        <a:t>BE ROUTE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/>
                        <a:t>+</a:t>
                      </a:r>
                    </a:p>
                    <a:p>
                      <a:pPr algn="ctr" fontAlgn="t"/>
                      <a:r>
                        <a:rPr lang="en-IN"/>
                        <a:t>INFECTED</a:t>
                      </a:r>
                    </a:p>
                  </a:txBody>
                  <a:tcPr/>
                </a:tc>
              </a:tr>
              <a:tr h="1764367">
                <a:tc>
                  <a:txBody>
                    <a:bodyPr/>
                    <a:lstStyle/>
                    <a:p>
                      <a:pPr algn="l" fontAlgn="t"/>
                      <a:r>
                        <a:rPr lang="en-IN" u="none" strike="noStrike">
                          <a:solidFill>
                            <a:srgbClr val="000000"/>
                          </a:solidFill>
                          <a:hlinkClick r:id="rId2" tooltip="Vesicular exanthema"/>
                        </a:rPr>
                        <a:t>VESICULAR EXANTHEMA</a:t>
                      </a:r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/>
                        <a:t>CAN BE INFECTED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dirty="0"/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3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270"/>
            <a:ext cx="9144000" cy="676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473" y="-52486"/>
            <a:ext cx="9099527" cy="691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Vesicular Disease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8307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The three most important diseases of animals caused by rhabdoviruses are :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1.) Vesicular stomatitis from the genus “    Vesiculovirus”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2.) Rabies from the genus “Lyssavirus” &amp;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92D050"/>
                </a:solidFill>
              </a:rPr>
              <a:t>3.) Bovine ephemeral fever from unclassified rhabdoviruses.</a:t>
            </a:r>
            <a:endParaRPr lang="en-IN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solidFill>
                  <a:schemeClr val="tx2"/>
                </a:solidFill>
              </a:rPr>
              <a:t>Resistance to physical and chemical action</a:t>
            </a:r>
            <a:endParaRPr lang="en-IN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>
                <a:solidFill>
                  <a:srgbClr val="C00000"/>
                </a:solidFill>
              </a:rPr>
              <a:t>Temperature</a:t>
            </a:r>
            <a:r>
              <a:rPr lang="en-IN" dirty="0" smtClean="0"/>
              <a:t>: Inactivated by 58°C for 30 minutes</a:t>
            </a:r>
          </a:p>
          <a:p>
            <a:r>
              <a:rPr lang="en-IN" dirty="0" smtClean="0"/>
              <a:t> </a:t>
            </a:r>
            <a:r>
              <a:rPr lang="en-IN" dirty="0" smtClean="0">
                <a:solidFill>
                  <a:srgbClr val="FFC000"/>
                </a:solidFill>
              </a:rPr>
              <a:t>pH</a:t>
            </a:r>
            <a:r>
              <a:rPr lang="en-IN" dirty="0" smtClean="0"/>
              <a:t>: Stable between pH 4.0 and 10.0 </a:t>
            </a:r>
          </a:p>
          <a:p>
            <a:r>
              <a:rPr lang="en-IN" dirty="0" smtClean="0">
                <a:solidFill>
                  <a:srgbClr val="92D050"/>
                </a:solidFill>
              </a:rPr>
              <a:t>Chemicals/Disinfectants:</a:t>
            </a:r>
            <a:r>
              <a:rPr lang="en-IN" dirty="0" smtClean="0"/>
              <a:t> Sensitive to formaldehyde, ether and other organic solvents; chlorine dioxide, formalin (1%), 1% sodium hypochlorite, 70% ethanol, 2% </a:t>
            </a:r>
            <a:r>
              <a:rPr lang="en-IN" dirty="0" err="1" smtClean="0"/>
              <a:t>glutaraldehyde</a:t>
            </a:r>
            <a:r>
              <a:rPr lang="en-IN" dirty="0" smtClean="0"/>
              <a:t>, 2% sodium carbonate, 4% sodium hydroxide, and 2% </a:t>
            </a:r>
            <a:r>
              <a:rPr lang="en-IN" dirty="0" err="1" smtClean="0"/>
              <a:t>iodophore</a:t>
            </a:r>
            <a:r>
              <a:rPr lang="en-IN" dirty="0" smtClean="0"/>
              <a:t> disinfectants, all effective disinfectants. </a:t>
            </a:r>
          </a:p>
          <a:p>
            <a:r>
              <a:rPr lang="en-IN" dirty="0" smtClean="0">
                <a:solidFill>
                  <a:srgbClr val="7030A0"/>
                </a:solidFill>
              </a:rPr>
              <a:t>Survival: Inactivated by sunlight; survives for long periods at low temperatures</a:t>
            </a:r>
            <a:endParaRPr lang="en-IN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/>
              <a:t>Etiology</a:t>
            </a:r>
            <a:br>
              <a:rPr lang="en-US" sz="3200"/>
            </a:br>
            <a:r>
              <a:rPr lang="en-US" sz="3200"/>
              <a:t>Foot-and-mouth Disease virus (FMDV)</a:t>
            </a:r>
            <a:br>
              <a:rPr lang="en-US" sz="3200"/>
            </a:br>
            <a:endParaRPr lang="en-US" sz="320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458200" cy="50292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Genus :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Aphthovirus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Family :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Picornaviridae</a:t>
            </a:r>
            <a:endParaRPr lang="en-US" dirty="0" smtClean="0"/>
          </a:p>
          <a:p>
            <a:r>
              <a:rPr lang="en-US" dirty="0" smtClean="0"/>
              <a:t>7 </a:t>
            </a:r>
            <a:r>
              <a:rPr lang="en-US" dirty="0"/>
              <a:t>serological types: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Type </a:t>
            </a: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 smtClean="0"/>
              <a:t>– </a:t>
            </a:r>
            <a:r>
              <a:rPr lang="en-US" sz="2000" dirty="0" smtClean="0"/>
              <a:t>( </a:t>
            </a:r>
            <a:r>
              <a:rPr lang="en-IN" sz="2000" dirty="0" smtClean="0"/>
              <a:t>Among which A 22, A 5 &amp; A 10 subtypes are more commonly occur.)</a:t>
            </a:r>
            <a:endParaRPr lang="en-US" sz="2000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Type O</a:t>
            </a:r>
            <a:r>
              <a:rPr lang="en-US" dirty="0"/>
              <a:t>, 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Type C,</a:t>
            </a:r>
            <a:r>
              <a:rPr lang="en-US" dirty="0"/>
              <a:t> 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South African Territories (SAT) 1, 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South African Territories (SAT) 2, 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South African Territories (SAT) 3, 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and Asia 1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Foot-and-Mouth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Pathogenesis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IN" b="1" dirty="0" smtClean="0">
                <a:solidFill>
                  <a:srgbClr val="00B050"/>
                </a:solidFill>
              </a:rPr>
              <a:t>Virus is Epitheliotropic</a:t>
            </a:r>
          </a:p>
          <a:p>
            <a:pPr algn="just"/>
            <a:r>
              <a:rPr lang="en-IN" dirty="0" smtClean="0"/>
              <a:t>Virus invades epithelial cells, multiplies resulting in vesicle formation finally causing focal areas of degeneration &amp; inflammation.</a:t>
            </a:r>
          </a:p>
          <a:p>
            <a:pPr algn="just"/>
            <a:r>
              <a:rPr lang="en-IN" dirty="0" smtClean="0"/>
              <a:t>Invades lymph and blood results in viremia and reaches epithelium of other mucous membrane, interdigital space, dorsum of tongue, gums etc. producing vesicles</a:t>
            </a:r>
          </a:p>
          <a:p>
            <a:pPr algn="just"/>
            <a:endParaRPr lang="en-IN" dirty="0" smtClean="0"/>
          </a:p>
          <a:p>
            <a:pPr algn="just"/>
            <a:r>
              <a:rPr lang="en-US" dirty="0" smtClean="0"/>
              <a:t>The cells undergo vacuolation. Pyknosis of nuceli &amp; loosening of cell connection together with leucocytic infiltration.</a:t>
            </a:r>
            <a:endParaRPr lang="en-IN" dirty="0" smtClean="0"/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The most favorable cells  for the reproduction virus in middle layer of stratum spinosum</a:t>
            </a:r>
            <a:r>
              <a:rPr lang="en-US" dirty="0" smtClean="0"/>
              <a:t>.</a:t>
            </a:r>
            <a:endParaRPr lang="en-IN" dirty="0" smtClean="0"/>
          </a:p>
          <a:p>
            <a:pPr algn="just"/>
            <a:r>
              <a:rPr lang="en-IN" dirty="0" smtClean="0">
                <a:solidFill>
                  <a:srgbClr val="00B050"/>
                </a:solidFill>
              </a:rPr>
              <a:t>Causes myocardial degeneration in young calves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Vesicular Stomatitis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IN" sz="3100" dirty="0" smtClean="0">
                <a:solidFill>
                  <a:srgbClr val="C00000"/>
                </a:solidFill>
              </a:rPr>
              <a:t>Synonyms </a:t>
            </a:r>
            <a:r>
              <a:rPr lang="en-IN" sz="3100" dirty="0" smtClean="0"/>
              <a:t>: </a:t>
            </a:r>
            <a:r>
              <a:rPr lang="en-IN" sz="3100" dirty="0" smtClean="0">
                <a:solidFill>
                  <a:srgbClr val="FFC000"/>
                </a:solidFill>
              </a:rPr>
              <a:t>Sore mouth, Pseudo foot and mouth disease, Mouth thrush, sore nose</a:t>
            </a:r>
            <a:endParaRPr lang="en-IN" sz="31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sz="3600" dirty="0" smtClean="0"/>
              <a:t>Vesicular stomatitis is an infectious diseased caused by vesiculovirus, &amp; characterized clinically by the development of vesicles on the mouth and feet. </a:t>
            </a:r>
          </a:p>
          <a:p>
            <a:pPr algn="just"/>
            <a:r>
              <a:rPr lang="en-US" sz="3600" dirty="0" smtClean="0"/>
              <a:t>Thus, it has close similarities to foot and mouth disease &amp; vesicular exanthema.</a:t>
            </a:r>
          </a:p>
          <a:p>
            <a:pPr algn="just"/>
            <a:r>
              <a:rPr lang="en-US" sz="3600" dirty="0" smtClean="0"/>
              <a:t>While primarily a disease of horses, it has come to assume major importantance  as a disease of cattle &amp; pigs.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998</Words>
  <Application>Microsoft Office PowerPoint</Application>
  <PresentationFormat>On-screen Show (4:3)</PresentationFormat>
  <Paragraphs>124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Vesicular Disease </vt:lpstr>
      <vt:lpstr>Slide 2</vt:lpstr>
      <vt:lpstr>Etiology</vt:lpstr>
      <vt:lpstr>Vesicular Disease </vt:lpstr>
      <vt:lpstr>Resistance to physical and chemical action</vt:lpstr>
      <vt:lpstr>Slide 6</vt:lpstr>
      <vt:lpstr>Etiology Foot-and-mouth Disease virus (FMDV) </vt:lpstr>
      <vt:lpstr>Pathogenesis </vt:lpstr>
      <vt:lpstr>Vesicular Stomatitis Synonyms : Sore mouth, Pseudo foot and mouth disease, Mouth thrush, sore nose</vt:lpstr>
      <vt:lpstr>Slide 10</vt:lpstr>
      <vt:lpstr>There are three serotypes of the virus named as</vt:lpstr>
      <vt:lpstr>Slide 12</vt:lpstr>
      <vt:lpstr>Vesicular Stomatitis</vt:lpstr>
      <vt:lpstr>Slide 14</vt:lpstr>
      <vt:lpstr>Host Range </vt:lpstr>
      <vt:lpstr>Transmissions </vt:lpstr>
      <vt:lpstr>Slide 17</vt:lpstr>
      <vt:lpstr>Figure  - Adapted diagram of the life cycle of VSV</vt:lpstr>
      <vt:lpstr>Slide 19</vt:lpstr>
      <vt:lpstr>Slide 20</vt:lpstr>
      <vt:lpstr>Slide 21</vt:lpstr>
      <vt:lpstr>Vesicular stomatitis</vt:lpstr>
      <vt:lpstr>Slide 23</vt:lpstr>
      <vt:lpstr>Slide 24</vt:lpstr>
      <vt:lpstr>Lesions of Vesicular stomatitis swollen 1.lips presence of erosions and vesicles in the skin (arrow) 2.  severe erosive lesions of the skin of the upper lip and face. </vt:lpstr>
      <vt:lpstr>Changes in Microscopic slid </vt:lpstr>
      <vt:lpstr>Diagnosis  </vt:lpstr>
      <vt:lpstr>Vesicular Stomatitis In Humans  </vt:lpstr>
      <vt:lpstr>Swine vesicular disease</vt:lpstr>
      <vt:lpstr>Clinical Sign.</vt:lpstr>
      <vt:lpstr>Slide 31</vt:lpstr>
      <vt:lpstr>Slide 32</vt:lpstr>
      <vt:lpstr>Slide 33</vt:lpstr>
      <vt:lpstr>Inoculation and susceptibility</vt:lpstr>
      <vt:lpstr>Slide 35</vt:lpstr>
      <vt:lpstr>Slide 36</vt:lpstr>
      <vt:lpstr>Slide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santosh kumar</cp:lastModifiedBy>
  <cp:revision>103</cp:revision>
  <dcterms:created xsi:type="dcterms:W3CDTF">2006-08-16T00:00:00Z</dcterms:created>
  <dcterms:modified xsi:type="dcterms:W3CDTF">2020-05-01T08:12:42Z</dcterms:modified>
</cp:coreProperties>
</file>