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66"/>
    <a:srgbClr val="FF6699"/>
    <a:srgbClr val="66CCFF"/>
    <a:srgbClr val="CCFFFF"/>
    <a:srgbClr val="CCFF99"/>
    <a:srgbClr val="FF0066"/>
    <a:srgbClr val="FFFFCC"/>
    <a:srgbClr val="3333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CC"/>
                </a:solidFill>
                <a:latin typeface="Algerian" pitchFamily="82" charset="0"/>
              </a:rPr>
              <a:t>Abattoir Effluent </a:t>
            </a:r>
            <a:r>
              <a:rPr lang="en-US" dirty="0" smtClean="0">
                <a:solidFill>
                  <a:srgbClr val="FFFFCC"/>
                </a:solidFill>
                <a:latin typeface="Algerian" pitchFamily="82" charset="0"/>
              </a:rPr>
              <a:t>Treatment</a:t>
            </a:r>
            <a:br>
              <a:rPr lang="en-US" dirty="0" smtClean="0">
                <a:solidFill>
                  <a:srgbClr val="FFFFCC"/>
                </a:solidFill>
                <a:latin typeface="Algerian" pitchFamily="82" charset="0"/>
              </a:rPr>
            </a:br>
            <a:r>
              <a:rPr lang="en-US" dirty="0">
                <a:solidFill>
                  <a:srgbClr val="FFFFCC"/>
                </a:solidFill>
                <a:latin typeface="Algerian" pitchFamily="82" charset="0"/>
              </a:rPr>
              <a:t/>
            </a:r>
            <a:br>
              <a:rPr lang="en-US" dirty="0">
                <a:solidFill>
                  <a:srgbClr val="FFFFCC"/>
                </a:solidFill>
                <a:latin typeface="Algerian" pitchFamily="82" charset="0"/>
              </a:rPr>
            </a:br>
            <a:r>
              <a:rPr lang="en-US" sz="2400" dirty="0">
                <a:latin typeface="Andalus" pitchFamily="18" charset="-78"/>
                <a:cs typeface="Andalus" pitchFamily="18" charset="-78"/>
              </a:rPr>
              <a:t>(A part of Unit III- 3</a:t>
            </a:r>
            <a:r>
              <a:rPr lang="en-US" sz="2400" baseline="30000" dirty="0">
                <a:latin typeface="Andalus" pitchFamily="18" charset="-78"/>
                <a:cs typeface="Andalus" pitchFamily="18" charset="-78"/>
              </a:rPr>
              <a:t>rd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Prof. Year)</a:t>
            </a:r>
            <a:br>
              <a:rPr lang="en-US" sz="2400" dirty="0">
                <a:latin typeface="Andalus" pitchFamily="18" charset="-78"/>
                <a:cs typeface="Andalus" pitchFamily="18" charset="-78"/>
              </a:rPr>
            </a:br>
            <a:endParaRPr lang="en-US" dirty="0">
              <a:solidFill>
                <a:srgbClr val="FFFFCC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8062912" cy="2286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By </a:t>
            </a:r>
            <a:endParaRPr lang="en-US" sz="2800" b="1" dirty="0" smtClean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Dr</a:t>
            </a:r>
            <a:r>
              <a:rPr lang="en-US" sz="28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. Gargi Mahapatra</a:t>
            </a:r>
          </a:p>
          <a:p>
            <a:pPr algn="l"/>
            <a:r>
              <a:rPr lang="en-US" sz="28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Assistant Professor cum Junior Scientist</a:t>
            </a:r>
          </a:p>
          <a:p>
            <a:pPr algn="l"/>
            <a:r>
              <a:rPr lang="en-US" sz="28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Bihar Veterinary College</a:t>
            </a:r>
          </a:p>
          <a:p>
            <a:pPr algn="l"/>
            <a:r>
              <a:rPr lang="en-US" sz="28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B.A.S.U., Patna.</a:t>
            </a:r>
          </a:p>
          <a:p>
            <a:pPr algn="l"/>
            <a:endParaRPr lang="en-US" sz="2800" b="1" dirty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56506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Stage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of Effluent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b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u="sng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Biological </a:t>
            </a:r>
            <a:r>
              <a:rPr lang="en-US" sz="3600" b="1" u="sng" dirty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endParaRPr lang="en-US" sz="3600" dirty="0">
              <a:solidFill>
                <a:srgbClr val="FF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 algn="ctr">
              <a:buNone/>
            </a:pPr>
            <a:r>
              <a:rPr lang="en-US" sz="3200" b="1" u="sng" dirty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Aerobic </a:t>
            </a:r>
            <a:r>
              <a:rPr lang="en-US" sz="3200" b="1" u="sng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pPr marL="64008" indent="0" algn="ctr">
              <a:buNone/>
            </a:pPr>
            <a:endParaRPr lang="en-US" sz="3200" b="1" u="sng" dirty="0">
              <a:solidFill>
                <a:srgbClr val="99FF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Occurs in open areas.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Pond of 1 m depth filled with waste water and is agitated in presence of ample air supply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0033CC"/>
              </a:buClr>
              <a:buNone/>
            </a:pPr>
            <a:r>
              <a:rPr lang="en-US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* For meat plants a combination of both used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64008" indent="0" algn="ctr">
              <a:buNone/>
            </a:pPr>
            <a:r>
              <a:rPr lang="en-US" sz="3200" b="1" u="sng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Anaerobic Process</a:t>
            </a:r>
          </a:p>
          <a:p>
            <a:pPr marL="64008" indent="0" algn="ctr">
              <a:buNone/>
            </a:pPr>
            <a:endParaRPr lang="en-US" sz="3200" b="1" u="sng" dirty="0">
              <a:solidFill>
                <a:srgbClr val="99FF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Occurs in closed areas.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Deep tank having 4-5 m depth is filled with waste water and is agitated.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Results in 60% reduction in BOD of treated water.</a:t>
            </a: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0033CC"/>
              </a:buCl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Stage 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of Effluent Treatment</a:t>
            </a:r>
            <a:br>
              <a:rPr lang="en-US" sz="44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Sedimentation and Disinfection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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Sedimentation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The un-oxidized organic matter and other suspended material is removed through gravitational force and supernatant fluid is directed towards the disinfection tank or the sewer line.</a:t>
            </a:r>
          </a:p>
          <a:p>
            <a:pPr>
              <a:buFont typeface="Wingdings 2" pitchFamily="18" charset="2"/>
              <a:buChar char=""/>
            </a:pPr>
            <a:r>
              <a:rPr lang="en-US" b="1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Disinfection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The supernatant is then disinfected with chlorine treatment UV treatment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etc.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discharged to water bodies through sewer lines.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23544" cy="6400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Abattoir effluent treatment plant</a:t>
            </a:r>
            <a:endParaRPr lang="en-US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791200"/>
            <a:ext cx="7333488" cy="914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Sludge       Semi-solid                Fertilizer/ Composting</a:t>
            </a:r>
          </a:p>
          <a:p>
            <a:r>
              <a:rPr lang="en-US" sz="2400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                    Dried Sludge          Landfill/ Fuel</a:t>
            </a:r>
            <a:endParaRPr lang="en-US" sz="2400" dirty="0">
              <a:solidFill>
                <a:srgbClr val="99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r. A K Singh\Desktop\gargi\sewage-treatment-artific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731519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133600" y="6019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133600" y="6019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14800" y="6019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640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7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5562600" cy="3309936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latin typeface="Bradley Hand ITC" pitchFamily="66" charset="0"/>
              </a:rPr>
              <a:t>Thank You</a:t>
            </a:r>
            <a:endParaRPr lang="en-US" sz="5400" u="sng" dirty="0">
              <a:latin typeface="Bradley Hand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0" y="4114800"/>
            <a:ext cx="3886200" cy="2286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Algerian" pitchFamily="82" charset="0"/>
              </a:rPr>
              <a:t>What are effluents?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4572000" cy="33528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Effluents are liquid wastes (treated/ not treated) which are passed through a plant’s sewer pipe, to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discharged into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water bodies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r. A K Singh\Desktop\gargi\effluent imag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70" y="3581400"/>
            <a:ext cx="429622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9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algn="ctr"/>
            <a:r>
              <a:rPr lang="en-US" b="1" dirty="0" smtClean="0">
                <a:latin typeface="Algerian" pitchFamily="82" charset="0"/>
              </a:rPr>
              <a:t>Composition effluents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en-US" b="1" i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</a:p>
          <a:p>
            <a:pPr marL="6400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Fats/ Oils/ Greases (FOGs),Chemicals, Detergents, Heavy Metal Rinses, Living Tissues, Solids, Food Wastes, Microbes, Toxins, Organic Matter etc….</a:t>
            </a:r>
          </a:p>
          <a:p>
            <a:pPr marL="64008" indent="0" algn="ctr">
              <a:buNone/>
            </a:pPr>
            <a:r>
              <a:rPr lang="en-US" b="1" i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Abattoirs &amp; Meat Plants</a:t>
            </a:r>
          </a:p>
          <a:p>
            <a:pPr marL="6400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Elevated level of concentrated nutrients including FOGs, organic matter, micro-organisms, suspended solids, and detergents</a:t>
            </a:r>
          </a:p>
          <a:p>
            <a:pPr marL="6400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b="1" u="sng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All components of effluents have a potential to pollute natural waters.</a:t>
            </a:r>
            <a:endParaRPr lang="en-US" b="1" u="sng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553200" cy="4876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lgerian" pitchFamily="82" charset="0"/>
                <a:cs typeface="Times New Roman" pitchFamily="18" charset="0"/>
              </a:rPr>
              <a:t>Why The effluents </a:t>
            </a:r>
            <a:br>
              <a:rPr lang="en-US" sz="4800" dirty="0" smtClean="0">
                <a:latin typeface="Algerian" pitchFamily="82" charset="0"/>
                <a:cs typeface="Times New Roman" pitchFamily="18" charset="0"/>
              </a:rPr>
            </a:br>
            <a:r>
              <a:rPr lang="en-US" sz="4800" dirty="0" smtClean="0">
                <a:latin typeface="Algerian" pitchFamily="82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Algerian" pitchFamily="82" charset="0"/>
                <a:cs typeface="Times New Roman" pitchFamily="18" charset="0"/>
              </a:rPr>
            </a:br>
            <a:r>
              <a:rPr lang="en-US" sz="4800" dirty="0" smtClean="0">
                <a:latin typeface="Algerian" pitchFamily="82" charset="0"/>
                <a:cs typeface="Times New Roman" pitchFamily="18" charset="0"/>
              </a:rPr>
              <a:t>need to be</a:t>
            </a:r>
            <a:br>
              <a:rPr lang="en-US" sz="4800" dirty="0" smtClean="0">
                <a:latin typeface="Algerian" pitchFamily="82" charset="0"/>
                <a:cs typeface="Times New Roman" pitchFamily="18" charset="0"/>
              </a:rPr>
            </a:br>
            <a:r>
              <a:rPr lang="en-US" sz="4800" dirty="0">
                <a:latin typeface="Algerian" pitchFamily="82" charset="0"/>
                <a:cs typeface="Times New Roman" pitchFamily="18" charset="0"/>
              </a:rPr>
              <a:t/>
            </a:r>
            <a:br>
              <a:rPr lang="en-US" sz="4800" dirty="0">
                <a:latin typeface="Algerian" pitchFamily="82" charset="0"/>
                <a:cs typeface="Times New Roman" pitchFamily="18" charset="0"/>
              </a:rPr>
            </a:br>
            <a:r>
              <a:rPr lang="en-US" sz="4800" dirty="0" smtClean="0">
                <a:latin typeface="Algerian" pitchFamily="82" charset="0"/>
                <a:cs typeface="Times New Roman" pitchFamily="18" charset="0"/>
              </a:rPr>
              <a:t>treated?</a:t>
            </a:r>
            <a:endParaRPr lang="en-US" sz="4800" dirty="0"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610600" cy="48006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Effluent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generated although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 toxic but has large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amount of organic matters &amp;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suspended solids. Direct discharge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these effluents into the water bodies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causes depletion of Dissolved Oxygen (D.O.)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well as disturbs the pH of the environment in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the aquatic organisms thrive.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5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lgerian" pitchFamily="82" charset="0"/>
                <a:cs typeface="Times New Roman" pitchFamily="18" charset="0"/>
              </a:rPr>
              <a:t>Points of effluent production in an abattoir</a:t>
            </a:r>
            <a:endParaRPr lang="en-US" sz="4000" b="1" dirty="0"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" y="2362200"/>
            <a:ext cx="5105400" cy="4267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Lairage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Bleeding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Dressing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Paunch Handling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Processing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By-Product Handling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Cleaning</a:t>
            </a:r>
          </a:p>
        </p:txBody>
      </p:sp>
    </p:spTree>
    <p:extLst>
      <p:ext uri="{BB962C8B-B14F-4D97-AF65-F5344CB8AC3E}">
        <p14:creationId xmlns:p14="http://schemas.microsoft.com/office/powerpoint/2010/main" val="9390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Terminologies Defining Quality of Waste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876800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Chemical Oxygen Demand</a:t>
            </a:r>
          </a:p>
          <a:p>
            <a:pPr marL="64008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amount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dissolved oxygen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required for the chemical oxidation of total organic matter in water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A chemical oxidation process </a:t>
            </a:r>
          </a:p>
          <a:p>
            <a:pPr marL="64008" indent="0">
              <a:buNone/>
            </a:pPr>
            <a:endParaRPr lang="en-US" sz="28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en-US" sz="28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r">
              <a:buNone/>
            </a:pP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COD  &gt; </a:t>
            </a:r>
            <a:endParaRPr lang="en-US" sz="28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1"/>
            <a:ext cx="4267200" cy="4953000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Bio-chemical Oxygen Demand</a:t>
            </a:r>
          </a:p>
          <a:p>
            <a:pPr marL="64008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amount of dissolved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oxygen which is consumed by bacteria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while decomposing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organic matter under aerobic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conditions. A biological oxidation process</a:t>
            </a:r>
          </a:p>
          <a:p>
            <a:pPr marL="64008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BOD </a:t>
            </a:r>
            <a:endParaRPr lang="en-US" sz="28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lgerian" pitchFamily="82" charset="0"/>
              </a:rPr>
              <a:t>BOD of effluents produced in abattoirs and meat plants.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5486400" cy="3624264"/>
          </a:xfrm>
        </p:spPr>
        <p:txBody>
          <a:bodyPr>
            <a:normAutofit/>
          </a:bodyPr>
          <a:lstStyle/>
          <a:p>
            <a:pPr marL="397764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Poultry Meat Plant- 1000-1200 ppm</a:t>
            </a:r>
          </a:p>
          <a:p>
            <a:pPr marL="397764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Pig Meat Plant- 1500-2000 ppm</a:t>
            </a:r>
          </a:p>
          <a:p>
            <a:pPr marL="397764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Cattle &amp; Sheep- 1400-3200 ppm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Meat Plant</a:t>
            </a:r>
          </a:p>
          <a:p>
            <a:pPr marL="397764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Fish    - 1000-3000  ppm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Processing</a:t>
            </a:r>
          </a:p>
          <a:p>
            <a:pPr marL="397764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Dairy - 600-1300 ppm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Plant</a:t>
            </a:r>
          </a:p>
          <a:p>
            <a:pPr marL="397764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r. A K Singh\Desktop\gargi\bloody-water-e158687784147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05200"/>
            <a:ext cx="4191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8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262413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lgerian" pitchFamily="82" charset="0"/>
              </a:rPr>
              <a:t>Steps of Effluent Treatment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200" y="1676400"/>
            <a:ext cx="5486400" cy="47244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                             Stage I</a:t>
            </a:r>
          </a:p>
          <a:p>
            <a:pPr algn="r"/>
            <a:r>
              <a:rPr lang="en-US" dirty="0" smtClean="0"/>
              <a:t>(Screening of solids and</a:t>
            </a:r>
          </a:p>
          <a:p>
            <a:pPr algn="r"/>
            <a:r>
              <a:rPr lang="en-US" dirty="0" smtClean="0"/>
              <a:t>Removal of fats)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   Stage II              I</a:t>
            </a:r>
          </a:p>
          <a:p>
            <a:pPr algn="r"/>
            <a:r>
              <a:rPr lang="en-US" dirty="0" smtClean="0"/>
              <a:t>(Biodegradation of Organic Matter)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Stage III             I</a:t>
            </a:r>
          </a:p>
          <a:p>
            <a:pPr algn="r"/>
            <a:r>
              <a:rPr lang="en-US" dirty="0" smtClean="0"/>
              <a:t>(Sedimentation and Disinfection)               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467600" y="3276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467600" y="4800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6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Stage I of Effluent Treatment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11808"/>
          </a:xfrm>
        </p:spPr>
        <p:txBody>
          <a:bodyPr>
            <a:normAutofit fontScale="70000" lnSpcReduction="20000"/>
          </a:bodyPr>
          <a:lstStyle/>
          <a:p>
            <a:pPr marL="64008" indent="0" algn="ctr">
              <a:buNone/>
            </a:pPr>
            <a:r>
              <a:rPr lang="en-US" sz="4000" b="1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Primary Filtration</a:t>
            </a:r>
          </a:p>
          <a:p>
            <a:pPr marL="64008" indent="0" algn="ctr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(Effluent passed through strong steel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mesh)</a:t>
            </a:r>
          </a:p>
          <a:p>
            <a:pPr marL="64008" indent="0" algn="ctr">
              <a:buNone/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4000" b="1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Secondary Filtration</a:t>
            </a:r>
          </a:p>
          <a:p>
            <a:pPr marL="64008" indent="0" algn="ctr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(Re-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filteration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by vibrating screen with a fine mesh arranged at an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angle)</a:t>
            </a:r>
          </a:p>
          <a:p>
            <a:pPr marL="64008" indent="0" algn="ctr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4000" b="1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Fat Separation</a:t>
            </a:r>
          </a:p>
          <a:p>
            <a:pPr marL="64008" indent="0" algn="ctr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(Water agitated and air pumped, Fat rises upwards which is skimmed)</a:t>
            </a:r>
          </a:p>
          <a:p>
            <a:pPr marL="64008" indent="0"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4008" indent="0" algn="ctr">
              <a:buNone/>
            </a:pPr>
            <a:r>
              <a:rPr lang="en-US" sz="4000" b="1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Equalization</a:t>
            </a:r>
          </a:p>
          <a:p>
            <a:pPr marL="64008" indent="0" algn="ctr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(Activated sludge, a biological stimulant added in small quantity)</a:t>
            </a:r>
          </a:p>
          <a:p>
            <a:pPr marL="64008" indent="0" algn="ctr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31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**End of this step 65%nof solids &amp; 90% of fat is removed reducing the BOD by 35% 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1828800"/>
            <a:ext cx="0" cy="358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83098" y="2971800"/>
            <a:ext cx="0" cy="35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57690" y="3976914"/>
            <a:ext cx="12702" cy="319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5636107</TotalTime>
  <Words>550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Abattoir Effluent Treatment  (A part of Unit III- 3rd Prof. Year) </vt:lpstr>
      <vt:lpstr>What are effluents?</vt:lpstr>
      <vt:lpstr>Composition effluents</vt:lpstr>
      <vt:lpstr>Why The effluents   need to be  treated?</vt:lpstr>
      <vt:lpstr>Points of effluent production in an abattoir</vt:lpstr>
      <vt:lpstr>Terminologies Defining Quality of Waste water</vt:lpstr>
      <vt:lpstr>BOD of effluents produced in abattoirs and meat plants.</vt:lpstr>
      <vt:lpstr>Steps of Effluent Treatment</vt:lpstr>
      <vt:lpstr>Stage I of Effluent Treatment</vt:lpstr>
      <vt:lpstr>Stage II of Effluent Treatment Biological Oxidation</vt:lpstr>
      <vt:lpstr>Stage III of Effluent Treatment Sedimentation and Disinfection</vt:lpstr>
      <vt:lpstr>Abattoir effluent treatment plant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Abattoir Effluent Treatment</dc:title>
  <dc:creator>Dr. A K Singh</dc:creator>
  <cp:lastModifiedBy>Dr. A K Singh</cp:lastModifiedBy>
  <cp:revision>42</cp:revision>
  <dcterms:created xsi:type="dcterms:W3CDTF">2006-08-16T00:00:00Z</dcterms:created>
  <dcterms:modified xsi:type="dcterms:W3CDTF">2020-05-07T18:08:11Z</dcterms:modified>
</cp:coreProperties>
</file>