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99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312ADBB-E172-4DEF-BFA2-C6C9B1ED1AD1}" type="datetimeFigureOut">
              <a:rPr lang="en-US" smtClean="0">
                <a:solidFill>
                  <a:srgbClr val="575F6D"/>
                </a:solidFill>
              </a:rPr>
              <a:pPr/>
              <a:t>5/12/2020</a:t>
            </a:fld>
            <a:endParaRPr lang="en-US">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262578592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312ADBB-E172-4DEF-BFA2-C6C9B1ED1AD1}" type="datetimeFigureOut">
              <a:rPr lang="en-US" smtClean="0">
                <a:solidFill>
                  <a:srgbClr val="575F6D"/>
                </a:solidFill>
              </a:rPr>
              <a:pPr/>
              <a:t>5/12/2020</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3A8200D0-A2F1-4473-8906-040C990A9BF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1922484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312ADBB-E172-4DEF-BFA2-C6C9B1ED1AD1}" type="datetimeFigureOut">
              <a:rPr lang="en-US" smtClean="0">
                <a:solidFill>
                  <a:srgbClr val="FFF39D"/>
                </a:solidFill>
              </a:rPr>
              <a:pPr/>
              <a:t>5/12/2020</a:t>
            </a:fld>
            <a:endParaRPr lang="en-US">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140414555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12ADBB-E172-4DEF-BFA2-C6C9B1ED1AD1}" type="datetimeFigureOut">
              <a:rPr lang="en-US" smtClean="0">
                <a:solidFill>
                  <a:srgbClr val="575F6D"/>
                </a:solidFill>
              </a:rPr>
              <a:pPr/>
              <a:t>5/12/2020</a:t>
            </a:fld>
            <a:endParaRPr lang="en-US">
              <a:solidFill>
                <a:srgbClr val="575F6D"/>
              </a:solidFill>
            </a:endParaRPr>
          </a:p>
        </p:txBody>
      </p:sp>
      <p:sp>
        <p:nvSpPr>
          <p:cNvPr id="6" name="Footer Placeholder 5"/>
          <p:cNvSpPr>
            <a:spLocks noGrp="1"/>
          </p:cNvSpPr>
          <p:nvPr>
            <p:ph type="ftr" sz="quarter" idx="11"/>
          </p:nvPr>
        </p:nvSpPr>
        <p:spPr/>
        <p:txBody>
          <a:bodyPr/>
          <a:lstStyle/>
          <a:p>
            <a:endParaRPr lang="en-US">
              <a:solidFill>
                <a:srgbClr val="575F6D"/>
              </a:solidFill>
            </a:endParaRPr>
          </a:p>
        </p:txBody>
      </p:sp>
      <p:sp>
        <p:nvSpPr>
          <p:cNvPr id="7" name="Slide Number Placeholder 6"/>
          <p:cNvSpPr>
            <a:spLocks noGrp="1"/>
          </p:cNvSpPr>
          <p:nvPr>
            <p:ph type="sldNum" sz="quarter" idx="12"/>
          </p:nvPr>
        </p:nvSpPr>
        <p:spPr/>
        <p:txBody>
          <a:bodyPr/>
          <a:lstStyle/>
          <a:p>
            <a:fld id="{3A8200D0-A2F1-4473-8906-040C990A9BF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22929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12ADBB-E172-4DEF-BFA2-C6C9B1ED1AD1}" type="datetimeFigureOut">
              <a:rPr lang="en-US" smtClean="0">
                <a:solidFill>
                  <a:srgbClr val="575F6D"/>
                </a:solidFill>
              </a:rPr>
              <a:pPr/>
              <a:t>5/12/2020</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3A8200D0-A2F1-4473-8906-040C990A9BF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750399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312ADBB-E172-4DEF-BFA2-C6C9B1ED1AD1}" type="datetimeFigureOut">
              <a:rPr lang="en-US" smtClean="0">
                <a:solidFill>
                  <a:srgbClr val="575F6D"/>
                </a:solidFill>
              </a:rPr>
              <a:pPr/>
              <a:t>5/12/2020</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3A8200D0-A2F1-4473-8906-040C990A9BF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2566862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2ADBB-E172-4DEF-BFA2-C6C9B1ED1AD1}" type="datetimeFigureOut">
              <a:rPr lang="en-US" smtClean="0">
                <a:solidFill>
                  <a:srgbClr val="575F6D"/>
                </a:solidFill>
              </a:rPr>
              <a:pPr/>
              <a:t>5/12/2020</a:t>
            </a:fld>
            <a:endParaRPr lang="en-US">
              <a:solidFill>
                <a:srgbClr val="575F6D"/>
              </a:solidFill>
            </a:endParaRPr>
          </a:p>
        </p:txBody>
      </p:sp>
      <p:sp>
        <p:nvSpPr>
          <p:cNvPr id="3" name="Footer Placeholder 2"/>
          <p:cNvSpPr>
            <a:spLocks noGrp="1"/>
          </p:cNvSpPr>
          <p:nvPr>
            <p:ph type="ftr" sz="quarter" idx="11"/>
          </p:nvPr>
        </p:nvSpPr>
        <p:spPr/>
        <p:txBody>
          <a:bodyPr/>
          <a:lstStyle/>
          <a:p>
            <a:endParaRPr lang="en-US">
              <a:solidFill>
                <a:srgbClr val="575F6D"/>
              </a:solidFill>
            </a:endParaRPr>
          </a:p>
        </p:txBody>
      </p:sp>
      <p:sp>
        <p:nvSpPr>
          <p:cNvPr id="4" name="Slide Number Placeholder 3"/>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3978021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312ADBB-E172-4DEF-BFA2-C6C9B1ED1AD1}" type="datetimeFigureOut">
              <a:rPr lang="en-US" smtClean="0">
                <a:solidFill>
                  <a:srgbClr val="575F6D"/>
                </a:solidFill>
              </a:rPr>
              <a:pPr/>
              <a:t>5/12/2020</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3A8200D0-A2F1-4473-8906-040C990A9BF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17586557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2312ADBB-E172-4DEF-BFA2-C6C9B1ED1AD1}" type="datetimeFigureOut">
              <a:rPr lang="en-US" smtClean="0">
                <a:solidFill>
                  <a:srgbClr val="575F6D"/>
                </a:solidFill>
              </a:rPr>
              <a:pPr/>
              <a:t>5/12/2020</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3A8200D0-A2F1-4473-8906-040C990A9BF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2125130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2ADBB-E172-4DEF-BFA2-C6C9B1ED1AD1}" type="datetimeFigureOut">
              <a:rPr lang="en-US" smtClean="0">
                <a:solidFill>
                  <a:srgbClr val="575F6D"/>
                </a:solidFill>
              </a:rPr>
              <a:pPr/>
              <a:t>5/12/2020</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3487403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2ADBB-E172-4DEF-BFA2-C6C9B1ED1AD1}" type="datetimeFigureOut">
              <a:rPr lang="en-US" smtClean="0">
                <a:solidFill>
                  <a:srgbClr val="575F6D"/>
                </a:solidFill>
              </a:rPr>
              <a:pPr/>
              <a:t>5/12/2020</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265532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12ADBB-E172-4DEF-BFA2-C6C9B1ED1AD1}" type="datetimeFigureOut">
              <a:rPr lang="en-US" smtClean="0">
                <a:solidFill>
                  <a:srgbClr val="575F6D"/>
                </a:solidFill>
              </a:rPr>
              <a:pPr/>
              <a:t>5/12/2020</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8200D0-A2F1-4473-8906-040C990A9BF8}" type="slidenum">
              <a:rPr lang="en-US" smtClean="0"/>
              <a:pPr/>
              <a:t>‹#›</a:t>
            </a:fld>
            <a:endParaRPr lang="en-US"/>
          </a:p>
        </p:txBody>
      </p:sp>
    </p:spTree>
    <p:extLst>
      <p:ext uri="{BB962C8B-B14F-4D97-AF65-F5344CB8AC3E}">
        <p14:creationId xmlns:p14="http://schemas.microsoft.com/office/powerpoint/2010/main" val="4067519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358246" cy="1143000"/>
          </a:xfrm>
        </p:spPr>
        <p:txBody>
          <a:bodyPr>
            <a:noAutofit/>
          </a:bodyPr>
          <a:lstStyle/>
          <a:p>
            <a:pPr algn="ctr"/>
            <a:r>
              <a:rPr lang="en-IN" sz="4800" b="1" u="sng" dirty="0" smtClean="0"/>
              <a:t>AFFECTIONS OF NOSE AND TREATMENT</a:t>
            </a:r>
            <a:endParaRPr lang="en-US" sz="4800" dirty="0" smtClean="0"/>
          </a:p>
        </p:txBody>
      </p:sp>
      <p:sp>
        <p:nvSpPr>
          <p:cNvPr id="3" name="Rectangle 2"/>
          <p:cNvSpPr/>
          <p:nvPr/>
        </p:nvSpPr>
        <p:spPr>
          <a:xfrm>
            <a:off x="609600" y="2367171"/>
            <a:ext cx="7543800" cy="14465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N" sz="4400" b="0" i="0" u="none" strike="noStrike" kern="0" cap="none" spc="0" normalizeH="0" baseline="0" noProof="0" dirty="0" smtClean="0">
                <a:ln>
                  <a:noFill/>
                </a:ln>
                <a:solidFill>
                  <a:prstClr val="black"/>
                </a:solidFill>
                <a:effectLst/>
                <a:uLnTx/>
                <a:uFillTx/>
                <a:latin typeface="Calibri"/>
                <a:ea typeface="+mj-ea"/>
                <a:cs typeface="+mj-cs"/>
              </a:rPr>
              <a:t>Regional</a:t>
            </a:r>
            <a:r>
              <a:rPr kumimoji="0" lang="en-IN" sz="4400" b="0" i="0" u="none" strike="noStrike" kern="0" cap="none" spc="0" normalizeH="0" noProof="0" dirty="0" smtClean="0">
                <a:ln>
                  <a:noFill/>
                </a:ln>
                <a:solidFill>
                  <a:prstClr val="black"/>
                </a:solidFill>
                <a:effectLst/>
                <a:uLnTx/>
                <a:uFillTx/>
                <a:latin typeface="Calibri"/>
                <a:ea typeface="+mj-ea"/>
                <a:cs typeface="+mj-cs"/>
              </a:rPr>
              <a:t> </a:t>
            </a:r>
            <a:r>
              <a:rPr kumimoji="0" lang="en-IN" sz="4400" b="0" i="0" u="none" strike="noStrike" kern="0" cap="none" spc="0" normalizeH="0" baseline="0" noProof="0" dirty="0" smtClean="0">
                <a:ln>
                  <a:noFill/>
                </a:ln>
                <a:solidFill>
                  <a:prstClr val="black"/>
                </a:solidFill>
                <a:effectLst/>
                <a:uLnTx/>
                <a:uFillTx/>
                <a:latin typeface="Calibri"/>
                <a:ea typeface="+mj-ea"/>
                <a:cs typeface="+mj-cs"/>
              </a:rPr>
              <a:t> veterinary surgery</a:t>
            </a:r>
            <a:br>
              <a:rPr kumimoji="0" lang="en-IN" sz="4400" b="0" i="0" u="none" strike="noStrike" kern="0" cap="none" spc="0" normalizeH="0" baseline="0" noProof="0" dirty="0" smtClean="0">
                <a:ln>
                  <a:noFill/>
                </a:ln>
                <a:solidFill>
                  <a:prstClr val="black"/>
                </a:solidFill>
                <a:effectLst/>
                <a:uLnTx/>
                <a:uFillTx/>
                <a:latin typeface="Calibri"/>
                <a:ea typeface="+mj-ea"/>
                <a:cs typeface="+mj-cs"/>
              </a:rPr>
            </a:br>
            <a:r>
              <a:rPr kumimoji="0" lang="en-IN" sz="4400" b="0" i="0" u="none" strike="noStrike" kern="0" cap="none" spc="0" normalizeH="0" baseline="0" noProof="0" dirty="0" smtClean="0">
                <a:ln>
                  <a:noFill/>
                </a:ln>
                <a:solidFill>
                  <a:prstClr val="black"/>
                </a:solidFill>
                <a:effectLst/>
                <a:uLnTx/>
                <a:uFillTx/>
                <a:latin typeface="Calibri"/>
                <a:ea typeface="+mj-ea"/>
                <a:cs typeface="+mj-cs"/>
              </a:rPr>
              <a:t>           VSR- 421(2+1)</a:t>
            </a:r>
            <a:endParaRPr kumimoji="0" lang="en-IN" sz="1800" b="0" i="0" u="none" strike="noStrike" kern="0" cap="none" spc="0" normalizeH="0" baseline="0" noProof="0" dirty="0" smtClean="0">
              <a:ln>
                <a:noFill/>
              </a:ln>
              <a:solidFill>
                <a:sysClr val="windowText" lastClr="000000"/>
              </a:solidFill>
              <a:effectLst/>
              <a:uLnTx/>
              <a:uFillTx/>
            </a:endParaRPr>
          </a:p>
        </p:txBody>
      </p:sp>
      <p:sp>
        <p:nvSpPr>
          <p:cNvPr id="4" name="Rectangle 3"/>
          <p:cNvSpPr/>
          <p:nvPr/>
        </p:nvSpPr>
        <p:spPr>
          <a:xfrm>
            <a:off x="3810000" y="3862380"/>
            <a:ext cx="4572000" cy="2850011"/>
          </a:xfrm>
          <a:prstGeom prst="rect">
            <a:avLst/>
          </a:prstGeom>
        </p:spPr>
        <p:txBody>
          <a:bodyPr>
            <a:spAutoFit/>
          </a:bodyPr>
          <a:lstStyle/>
          <a:p>
            <a:pPr lvl="0" algn="ctr">
              <a:spcBef>
                <a:spcPct val="20000"/>
              </a:spcBef>
            </a:pPr>
            <a:r>
              <a:rPr lang="en-IN" sz="3200" dirty="0" err="1">
                <a:solidFill>
                  <a:srgbClr val="C00000"/>
                </a:solidFill>
                <a:latin typeface="Calibri"/>
              </a:rPr>
              <a:t>Dr.</a:t>
            </a:r>
            <a:r>
              <a:rPr lang="en-IN" sz="3200" dirty="0">
                <a:solidFill>
                  <a:srgbClr val="C00000"/>
                </a:solidFill>
                <a:latin typeface="Calibri"/>
              </a:rPr>
              <a:t> </a:t>
            </a:r>
            <a:r>
              <a:rPr lang="en-IN" sz="3200" dirty="0" err="1">
                <a:solidFill>
                  <a:srgbClr val="C00000"/>
                </a:solidFill>
                <a:latin typeface="Calibri"/>
              </a:rPr>
              <a:t>Archana</a:t>
            </a:r>
            <a:r>
              <a:rPr lang="en-IN" sz="3200" dirty="0">
                <a:solidFill>
                  <a:srgbClr val="C00000"/>
                </a:solidFill>
                <a:latin typeface="Calibri"/>
              </a:rPr>
              <a:t> </a:t>
            </a:r>
            <a:r>
              <a:rPr lang="en-IN" sz="3200" dirty="0" err="1">
                <a:solidFill>
                  <a:srgbClr val="C00000"/>
                </a:solidFill>
                <a:latin typeface="Calibri"/>
              </a:rPr>
              <a:t>Kumari</a:t>
            </a:r>
            <a:endParaRPr lang="en-IN" sz="3200" dirty="0">
              <a:solidFill>
                <a:srgbClr val="C00000"/>
              </a:solidFill>
              <a:latin typeface="Calibri"/>
            </a:endParaRPr>
          </a:p>
          <a:p>
            <a:pPr lvl="0" algn="ctr">
              <a:spcBef>
                <a:spcPct val="20000"/>
              </a:spcBef>
            </a:pPr>
            <a:r>
              <a:rPr lang="en-IN" sz="3200" dirty="0" err="1">
                <a:solidFill>
                  <a:srgbClr val="C00000"/>
                </a:solidFill>
                <a:latin typeface="Calibri"/>
              </a:rPr>
              <a:t>Asstt</a:t>
            </a:r>
            <a:r>
              <a:rPr lang="en-IN" sz="3200" dirty="0">
                <a:solidFill>
                  <a:srgbClr val="C00000"/>
                </a:solidFill>
                <a:latin typeface="Calibri"/>
              </a:rPr>
              <a:t>. Prof.</a:t>
            </a:r>
          </a:p>
          <a:p>
            <a:pPr lvl="0" algn="ctr">
              <a:spcBef>
                <a:spcPct val="20000"/>
              </a:spcBef>
            </a:pPr>
            <a:r>
              <a:rPr lang="en-IN" sz="3200" dirty="0" err="1">
                <a:solidFill>
                  <a:srgbClr val="C00000"/>
                </a:solidFill>
                <a:latin typeface="Calibri"/>
              </a:rPr>
              <a:t>Deptt</a:t>
            </a:r>
            <a:r>
              <a:rPr lang="en-IN" sz="3200" dirty="0">
                <a:solidFill>
                  <a:srgbClr val="C00000"/>
                </a:solidFill>
                <a:latin typeface="Calibri"/>
              </a:rPr>
              <a:t>. of Veterinary Surgery </a:t>
            </a:r>
          </a:p>
          <a:p>
            <a:pPr lvl="0" algn="ctr">
              <a:spcBef>
                <a:spcPct val="20000"/>
              </a:spcBef>
            </a:pPr>
            <a:r>
              <a:rPr lang="en-IN" sz="3200" dirty="0">
                <a:solidFill>
                  <a:srgbClr val="C00000"/>
                </a:solidFill>
                <a:latin typeface="Calibri"/>
              </a:rPr>
              <a:t>and Radiology</a:t>
            </a:r>
          </a:p>
        </p:txBody>
      </p:sp>
    </p:spTree>
    <p:extLst>
      <p:ext uri="{BB962C8B-B14F-4D97-AF65-F5344CB8AC3E}">
        <p14:creationId xmlns:p14="http://schemas.microsoft.com/office/powerpoint/2010/main" val="1079913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Necrosis of the </a:t>
            </a:r>
            <a:r>
              <a:rPr lang="en-IN" b="1" dirty="0" err="1" smtClean="0"/>
              <a:t>turbinates</a:t>
            </a:r>
            <a:r>
              <a:rPr lang="en-IN" b="1" dirty="0" smtClean="0"/>
              <a:t> </a:t>
            </a:r>
            <a:endParaRPr lang="en-US" dirty="0"/>
          </a:p>
        </p:txBody>
      </p:sp>
      <p:sp>
        <p:nvSpPr>
          <p:cNvPr id="3" name="Content Placeholder 2"/>
          <p:cNvSpPr>
            <a:spLocks noGrp="1"/>
          </p:cNvSpPr>
          <p:nvPr>
            <p:ph sz="quarter" idx="1"/>
          </p:nvPr>
        </p:nvSpPr>
        <p:spPr/>
        <p:txBody>
          <a:bodyPr>
            <a:normAutofit fontScale="92500" lnSpcReduction="20000"/>
          </a:bodyPr>
          <a:lstStyle/>
          <a:p>
            <a:r>
              <a:rPr lang="en-IN" dirty="0" smtClean="0"/>
              <a:t>Occasionally encountered in horse and rarely in other animals. </a:t>
            </a:r>
          </a:p>
          <a:p>
            <a:r>
              <a:rPr lang="en-IN" dirty="0" smtClean="0"/>
              <a:t>There is accumulation of pus in the folds of the bones as a result of strangles. </a:t>
            </a:r>
          </a:p>
          <a:p>
            <a:r>
              <a:rPr lang="en-IN" dirty="0" smtClean="0"/>
              <a:t>It may also develop as result of wound caused by injury and localization of infection or complication of disease of the root of a molar tooth in its surroundings. </a:t>
            </a:r>
            <a:endParaRPr lang="en-US" dirty="0" smtClean="0"/>
          </a:p>
          <a:p>
            <a:pPr>
              <a:buNone/>
            </a:pPr>
            <a:r>
              <a:rPr lang="en-IN" b="1" dirty="0" smtClean="0"/>
              <a:t>Signs</a:t>
            </a:r>
            <a:endParaRPr lang="en-US" dirty="0" smtClean="0"/>
          </a:p>
          <a:p>
            <a:pPr lvl="1"/>
            <a:r>
              <a:rPr lang="en-IN" sz="2300" dirty="0" smtClean="0"/>
              <a:t>There is foetid purulent discharge from nose.</a:t>
            </a:r>
            <a:endParaRPr lang="en-US" sz="2300" dirty="0" smtClean="0"/>
          </a:p>
          <a:p>
            <a:pPr lvl="1"/>
            <a:r>
              <a:rPr lang="en-IN" sz="2300" dirty="0" smtClean="0"/>
              <a:t>Interference in respiration manifested by a roaring noise.</a:t>
            </a:r>
            <a:endParaRPr lang="en-US" sz="2300" dirty="0" smtClean="0"/>
          </a:p>
          <a:p>
            <a:pPr lvl="1"/>
            <a:r>
              <a:rPr lang="en-IN" sz="2300" dirty="0" smtClean="0"/>
              <a:t>Swelling in nasal chambers and </a:t>
            </a:r>
            <a:r>
              <a:rPr lang="en-IN" sz="2300" dirty="0" err="1" smtClean="0"/>
              <a:t>submaxillary</a:t>
            </a:r>
            <a:r>
              <a:rPr lang="en-IN" sz="2300" dirty="0" smtClean="0"/>
              <a:t> lymphatic glands.</a:t>
            </a:r>
            <a:endParaRPr lang="en-US" sz="2300" dirty="0" smtClean="0"/>
          </a:p>
          <a:p>
            <a:pPr lvl="1"/>
            <a:r>
              <a:rPr lang="en-IN" sz="2300" dirty="0" smtClean="0"/>
              <a:t>Finally, there is ulceration and discolouration of the turbinate bone.</a:t>
            </a:r>
            <a:endParaRPr lang="en-US" sz="2300" dirty="0" smtClean="0"/>
          </a:p>
          <a:p>
            <a:endParaRPr lang="en-US" dirty="0"/>
          </a:p>
        </p:txBody>
      </p:sp>
    </p:spTree>
    <p:extLst>
      <p:ext uri="{BB962C8B-B14F-4D97-AF65-F5344CB8AC3E}">
        <p14:creationId xmlns:p14="http://schemas.microsoft.com/office/powerpoint/2010/main" val="3600575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Treatmen</a:t>
            </a:r>
            <a:r>
              <a:rPr lang="en-IN" dirty="0" smtClean="0"/>
              <a:t>t </a:t>
            </a:r>
            <a:br>
              <a:rPr lang="en-IN" dirty="0" smtClean="0"/>
            </a:br>
            <a:endParaRPr lang="en-US" dirty="0"/>
          </a:p>
        </p:txBody>
      </p:sp>
      <p:sp>
        <p:nvSpPr>
          <p:cNvPr id="3" name="Content Placeholder 2"/>
          <p:cNvSpPr>
            <a:spLocks noGrp="1"/>
          </p:cNvSpPr>
          <p:nvPr>
            <p:ph sz="quarter" idx="1"/>
          </p:nvPr>
        </p:nvSpPr>
        <p:spPr>
          <a:xfrm>
            <a:off x="457200" y="1600200"/>
            <a:ext cx="7901014" cy="4873752"/>
          </a:xfrm>
        </p:spPr>
        <p:txBody>
          <a:bodyPr/>
          <a:lstStyle/>
          <a:p>
            <a:pPr lvl="1">
              <a:lnSpc>
                <a:spcPct val="150000"/>
              </a:lnSpc>
            </a:pPr>
            <a:r>
              <a:rPr lang="en-IN" sz="2000" dirty="0" smtClean="0"/>
              <a:t>Remove the necrotic bone by surgical operation.</a:t>
            </a:r>
          </a:p>
          <a:p>
            <a:pPr lvl="1">
              <a:lnSpc>
                <a:spcPct val="150000"/>
              </a:lnSpc>
            </a:pPr>
            <a:r>
              <a:rPr lang="en-IN" sz="2000" dirty="0" smtClean="0"/>
              <a:t>The turbinate is to be severed above and below the affected part with a strong sharp scissors and remove it.</a:t>
            </a:r>
          </a:p>
          <a:p>
            <a:pPr lvl="1">
              <a:lnSpc>
                <a:spcPct val="150000"/>
              </a:lnSpc>
            </a:pPr>
            <a:r>
              <a:rPr lang="en-IN" sz="2000" dirty="0" smtClean="0"/>
              <a:t> Antiseptic powder may be applied once daily into the affected region for healing of the wound area</a:t>
            </a:r>
            <a:r>
              <a:rPr lang="en-IN" sz="2300" dirty="0" smtClean="0"/>
              <a:t>. </a:t>
            </a:r>
            <a:endParaRPr lang="en-US" sz="2300" dirty="0" smtClean="0"/>
          </a:p>
          <a:p>
            <a:endParaRPr lang="en-US" dirty="0"/>
          </a:p>
        </p:txBody>
      </p:sp>
    </p:spTree>
    <p:extLst>
      <p:ext uri="{BB962C8B-B14F-4D97-AF65-F5344CB8AC3E}">
        <p14:creationId xmlns:p14="http://schemas.microsoft.com/office/powerpoint/2010/main" val="333695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Parasites in the nasal chambers</a:t>
            </a:r>
            <a:r>
              <a:rPr lang="en-US" dirty="0" smtClean="0"/>
              <a:t/>
            </a:r>
            <a:br>
              <a:rPr lang="en-US" dirty="0" smtClean="0"/>
            </a:br>
            <a:endParaRPr lang="en-US" dirty="0"/>
          </a:p>
        </p:txBody>
      </p:sp>
      <p:sp>
        <p:nvSpPr>
          <p:cNvPr id="3" name="Content Placeholder 2"/>
          <p:cNvSpPr>
            <a:spLocks noGrp="1"/>
          </p:cNvSpPr>
          <p:nvPr>
            <p:ph sz="quarter" idx="1"/>
          </p:nvPr>
        </p:nvSpPr>
        <p:spPr>
          <a:xfrm>
            <a:off x="428596" y="1571612"/>
            <a:ext cx="7467600" cy="4873752"/>
          </a:xfrm>
        </p:spPr>
        <p:txBody>
          <a:bodyPr>
            <a:normAutofit/>
          </a:bodyPr>
          <a:lstStyle/>
          <a:p>
            <a:r>
              <a:rPr lang="en-IN" sz="2000" b="1" dirty="0" smtClean="0"/>
              <a:t>Parasites</a:t>
            </a:r>
            <a:r>
              <a:rPr lang="en-IN" sz="2000" dirty="0" smtClean="0"/>
              <a:t> mainly </a:t>
            </a:r>
            <a:r>
              <a:rPr lang="en-IN" sz="2000" i="1" dirty="0" err="1" smtClean="0"/>
              <a:t>linguatula</a:t>
            </a:r>
            <a:r>
              <a:rPr lang="en-IN" sz="2000" i="1" dirty="0" smtClean="0"/>
              <a:t> </a:t>
            </a:r>
            <a:r>
              <a:rPr lang="en-IN" sz="2000" i="1" dirty="0" err="1" smtClean="0"/>
              <a:t>taenioides</a:t>
            </a:r>
            <a:r>
              <a:rPr lang="en-IN" sz="2000" i="1" dirty="0" smtClean="0"/>
              <a:t> </a:t>
            </a:r>
            <a:r>
              <a:rPr lang="en-IN" sz="2000" dirty="0" smtClean="0"/>
              <a:t>is of frequent occurrence in dog but is rarely observed in horse, sheep and goat.</a:t>
            </a:r>
          </a:p>
          <a:p>
            <a:r>
              <a:rPr lang="en-IN" sz="2000" dirty="0" smtClean="0"/>
              <a:t> The parasite may lodge in any part of the cavity but most commonly in the convolutions of the </a:t>
            </a:r>
            <a:r>
              <a:rPr lang="en-IN" sz="2000" dirty="0" err="1" smtClean="0"/>
              <a:t>ethmoid</a:t>
            </a:r>
            <a:r>
              <a:rPr lang="en-IN" sz="2000" dirty="0" smtClean="0"/>
              <a:t> and in the cul-de-sac of the middle meatus. </a:t>
            </a:r>
          </a:p>
          <a:p>
            <a:r>
              <a:rPr lang="en-IN" sz="2000" dirty="0" smtClean="0"/>
              <a:t>Larvae of the parasites usually remained in sheep and rabbit.</a:t>
            </a:r>
          </a:p>
          <a:p>
            <a:r>
              <a:rPr lang="en-IN" sz="2000" dirty="0" smtClean="0"/>
              <a:t> The dog may become infested by ingestion of the viscera of sheep and rabbit. </a:t>
            </a:r>
          </a:p>
          <a:p>
            <a:r>
              <a:rPr lang="en-IN" sz="2000" dirty="0" smtClean="0"/>
              <a:t>The parasite may remain for months in the nose, eventually die or expelled out.</a:t>
            </a:r>
            <a:endParaRPr lang="en-US" sz="2000" dirty="0" smtClean="0"/>
          </a:p>
        </p:txBody>
      </p:sp>
      <p:pic>
        <p:nvPicPr>
          <p:cNvPr id="5122" name="Picture 2" descr="C:\Users\HP\Downloads\sinus_mucoceole1329978095518.png"/>
          <p:cNvPicPr>
            <a:picLocks noChangeAspect="1" noChangeArrowheads="1"/>
          </p:cNvPicPr>
          <p:nvPr/>
        </p:nvPicPr>
        <p:blipFill>
          <a:blip r:embed="rId2"/>
          <a:srcRect/>
          <a:stretch>
            <a:fillRect/>
          </a:stretch>
        </p:blipFill>
        <p:spPr bwMode="auto">
          <a:xfrm>
            <a:off x="3786182" y="5000636"/>
            <a:ext cx="2683585" cy="1714512"/>
          </a:xfrm>
          <a:prstGeom prst="rect">
            <a:avLst/>
          </a:prstGeom>
          <a:noFill/>
        </p:spPr>
      </p:pic>
    </p:spTree>
    <p:extLst>
      <p:ext uri="{BB962C8B-B14F-4D97-AF65-F5344CB8AC3E}">
        <p14:creationId xmlns:p14="http://schemas.microsoft.com/office/powerpoint/2010/main" val="1908555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sz="quarter" idx="1"/>
          </p:nvPr>
        </p:nvSpPr>
        <p:spPr>
          <a:xfrm>
            <a:off x="500034" y="500042"/>
            <a:ext cx="7467600" cy="5259530"/>
          </a:xfrm>
        </p:spPr>
        <p:txBody>
          <a:bodyPr>
            <a:normAutofit/>
          </a:bodyPr>
          <a:lstStyle/>
          <a:p>
            <a:pPr>
              <a:buNone/>
            </a:pPr>
            <a:r>
              <a:rPr lang="en-IN" sz="2000" b="1" dirty="0" smtClean="0"/>
              <a:t>Signs</a:t>
            </a:r>
            <a:endParaRPr lang="en-US" sz="2000" dirty="0" smtClean="0"/>
          </a:p>
          <a:p>
            <a:pPr lvl="1"/>
            <a:r>
              <a:rPr lang="en-IN" sz="1800" dirty="0" smtClean="0"/>
              <a:t>Presence of numerous parasites in nasal chambers may cause agitation of animals.</a:t>
            </a:r>
            <a:endParaRPr lang="en-US" sz="1800" dirty="0" smtClean="0"/>
          </a:p>
          <a:p>
            <a:pPr lvl="1"/>
            <a:r>
              <a:rPr lang="en-IN" sz="1800" dirty="0" smtClean="0"/>
              <a:t>There is sneezing and scratching of nose with paws.</a:t>
            </a:r>
            <a:endParaRPr lang="en-US" sz="1800" dirty="0" smtClean="0"/>
          </a:p>
          <a:p>
            <a:pPr lvl="1"/>
            <a:r>
              <a:rPr lang="en-IN" sz="1800" dirty="0" err="1" smtClean="0"/>
              <a:t>Mucoid</a:t>
            </a:r>
            <a:r>
              <a:rPr lang="en-IN" sz="1800" dirty="0" smtClean="0"/>
              <a:t> blood tinged discharge may come out of the nose.</a:t>
            </a:r>
            <a:endParaRPr lang="en-US" sz="1800" dirty="0" smtClean="0"/>
          </a:p>
          <a:p>
            <a:pPr lvl="0">
              <a:buNone/>
            </a:pPr>
            <a:endParaRPr lang="en-IN" sz="2000" b="1" dirty="0" smtClean="0"/>
          </a:p>
          <a:p>
            <a:pPr lvl="0">
              <a:buNone/>
            </a:pPr>
            <a:r>
              <a:rPr lang="en-IN" sz="2000" b="1" dirty="0" smtClean="0"/>
              <a:t>Treatment</a:t>
            </a:r>
            <a:endParaRPr lang="en-IN" sz="2000" dirty="0" smtClean="0"/>
          </a:p>
          <a:p>
            <a:pPr lvl="1"/>
            <a:r>
              <a:rPr lang="en-IN" sz="1800" dirty="0" smtClean="0"/>
              <a:t>Attempts may be made to remove the parasites from the nasal cavity either by forceful sneezing or by </a:t>
            </a:r>
            <a:r>
              <a:rPr lang="en-IN" sz="1800" dirty="0" err="1" smtClean="0"/>
              <a:t>triphening</a:t>
            </a:r>
            <a:r>
              <a:rPr lang="en-IN" sz="1800" dirty="0" smtClean="0"/>
              <a:t>. </a:t>
            </a:r>
            <a:endParaRPr lang="en-US" sz="1800" dirty="0" smtClean="0"/>
          </a:p>
          <a:p>
            <a:pPr lvl="1"/>
            <a:r>
              <a:rPr lang="en-IN" sz="1800" dirty="0" smtClean="0"/>
              <a:t>Mild irritating solutions like ammonia or benzene may be introduced through the nostrils to dislodge or destroy the parasites. </a:t>
            </a:r>
            <a:endParaRPr lang="en-US" sz="1800" dirty="0" smtClean="0"/>
          </a:p>
          <a:p>
            <a:endParaRPr lang="en-US" sz="2000" dirty="0" smtClean="0"/>
          </a:p>
          <a:p>
            <a:endParaRPr lang="en-US" sz="2000" dirty="0"/>
          </a:p>
        </p:txBody>
      </p:sp>
      <p:pic>
        <p:nvPicPr>
          <p:cNvPr id="4" name="Picture 2" descr="C:\Users\HP\Downloads\linguatulavilllrein_None.jpg"/>
          <p:cNvPicPr>
            <a:picLocks noChangeAspect="1" noChangeArrowheads="1"/>
          </p:cNvPicPr>
          <p:nvPr/>
        </p:nvPicPr>
        <p:blipFill>
          <a:blip r:embed="rId2"/>
          <a:srcRect/>
          <a:stretch>
            <a:fillRect/>
          </a:stretch>
        </p:blipFill>
        <p:spPr bwMode="auto">
          <a:xfrm>
            <a:off x="3214678" y="4357694"/>
            <a:ext cx="3214710" cy="2203632"/>
          </a:xfrm>
          <a:prstGeom prst="rect">
            <a:avLst/>
          </a:prstGeom>
          <a:noFill/>
        </p:spPr>
      </p:pic>
    </p:spTree>
    <p:extLst>
      <p:ext uri="{BB962C8B-B14F-4D97-AF65-F5344CB8AC3E}">
        <p14:creationId xmlns:p14="http://schemas.microsoft.com/office/powerpoint/2010/main" val="1745979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Atheroma</a:t>
            </a:r>
            <a:endParaRPr lang="en-US" dirty="0" smtClean="0"/>
          </a:p>
        </p:txBody>
      </p:sp>
      <p:sp>
        <p:nvSpPr>
          <p:cNvPr id="3" name="Content Placeholder 2"/>
          <p:cNvSpPr>
            <a:spLocks noGrp="1"/>
          </p:cNvSpPr>
          <p:nvPr>
            <p:ph sz="quarter" idx="1"/>
          </p:nvPr>
        </p:nvSpPr>
        <p:spPr/>
        <p:txBody>
          <a:bodyPr>
            <a:noAutofit/>
          </a:bodyPr>
          <a:lstStyle/>
          <a:p>
            <a:r>
              <a:rPr lang="en-IN" sz="2000" b="1" dirty="0" err="1" smtClean="0"/>
              <a:t>Atheroma</a:t>
            </a:r>
            <a:r>
              <a:rPr lang="en-IN" sz="2000" dirty="0" smtClean="0"/>
              <a:t> is an epidermal inclusion cyst uncommon abnormality, frequently observed in the nasal passage of yearling.</a:t>
            </a:r>
          </a:p>
          <a:p>
            <a:r>
              <a:rPr lang="en-IN" sz="2000" dirty="0" smtClean="0"/>
              <a:t>This is a small fluctuant mass that occurs unilaterally (rarely bilaterally) at the caudal aspect of false nostril.</a:t>
            </a:r>
          </a:p>
          <a:p>
            <a:r>
              <a:rPr lang="en-IN" sz="2000" dirty="0" smtClean="0"/>
              <a:t>It is observed externally as a small swelling in this area. </a:t>
            </a:r>
          </a:p>
          <a:p>
            <a:r>
              <a:rPr lang="en-IN" sz="2000" dirty="0" smtClean="0"/>
              <a:t>It does not obstruct the airway but causes partial encroachment of the nasal passage resulting to nasal respiratory noise. </a:t>
            </a:r>
            <a:endParaRPr lang="en-US" sz="2000" dirty="0" smtClean="0"/>
          </a:p>
        </p:txBody>
      </p:sp>
      <p:pic>
        <p:nvPicPr>
          <p:cNvPr id="4098" name="Picture 2" descr="C:\Users\HP\Downloads\pimple.jpg"/>
          <p:cNvPicPr>
            <a:picLocks noChangeAspect="1" noChangeArrowheads="1"/>
          </p:cNvPicPr>
          <p:nvPr/>
        </p:nvPicPr>
        <p:blipFill>
          <a:blip r:embed="rId2"/>
          <a:srcRect/>
          <a:stretch>
            <a:fillRect/>
          </a:stretch>
        </p:blipFill>
        <p:spPr bwMode="auto">
          <a:xfrm>
            <a:off x="4714876" y="4572008"/>
            <a:ext cx="2476500" cy="1847850"/>
          </a:xfrm>
          <a:prstGeom prst="rect">
            <a:avLst/>
          </a:prstGeom>
          <a:noFill/>
        </p:spPr>
      </p:pic>
    </p:spTree>
    <p:extLst>
      <p:ext uri="{BB962C8B-B14F-4D97-AF65-F5344CB8AC3E}">
        <p14:creationId xmlns:p14="http://schemas.microsoft.com/office/powerpoint/2010/main" val="3865307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Treatment</a:t>
            </a:r>
            <a:r>
              <a:rPr lang="en-IN" dirty="0" smtClean="0"/>
              <a:t> </a:t>
            </a:r>
            <a:br>
              <a:rPr lang="en-IN" dirty="0" smtClean="0"/>
            </a:br>
            <a:endParaRPr lang="en-US" dirty="0"/>
          </a:p>
        </p:txBody>
      </p:sp>
      <p:sp>
        <p:nvSpPr>
          <p:cNvPr id="3" name="Content Placeholder 2"/>
          <p:cNvSpPr>
            <a:spLocks noGrp="1"/>
          </p:cNvSpPr>
          <p:nvPr>
            <p:ph sz="quarter" idx="1"/>
          </p:nvPr>
        </p:nvSpPr>
        <p:spPr>
          <a:xfrm>
            <a:off x="457200" y="1600200"/>
            <a:ext cx="8329642" cy="4873752"/>
          </a:xfrm>
        </p:spPr>
        <p:txBody>
          <a:bodyPr>
            <a:normAutofit/>
          </a:bodyPr>
          <a:lstStyle/>
          <a:p>
            <a:r>
              <a:rPr lang="en-IN" sz="2000" dirty="0" smtClean="0"/>
              <a:t>Incise the cystic swelling,</a:t>
            </a:r>
          </a:p>
          <a:p>
            <a:r>
              <a:rPr lang="en-IN" sz="2000" dirty="0" smtClean="0"/>
              <a:t>Evacuate its contents and swabbing its lining with tincture of iodine or any irritating solutions.</a:t>
            </a:r>
          </a:p>
          <a:p>
            <a:r>
              <a:rPr lang="en-IN" sz="2000" dirty="0" smtClean="0"/>
              <a:t>Care should be taken that the irritant does not come in contact with the mucous membrane of the nose.</a:t>
            </a:r>
          </a:p>
          <a:p>
            <a:r>
              <a:rPr lang="en-IN" sz="2000" dirty="0" smtClean="0"/>
              <a:t>Complete removal of the cyst by surgical operation provides permanent cure of this condition.</a:t>
            </a:r>
            <a:endParaRPr lang="en-US" sz="2000" dirty="0" smtClean="0"/>
          </a:p>
          <a:p>
            <a:endParaRPr lang="en-US" sz="2000" dirty="0"/>
          </a:p>
        </p:txBody>
      </p:sp>
    </p:spTree>
    <p:extLst>
      <p:ext uri="{BB962C8B-B14F-4D97-AF65-F5344CB8AC3E}">
        <p14:creationId xmlns:p14="http://schemas.microsoft.com/office/powerpoint/2010/main" val="3448504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Nasal polyps</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043890" cy="4873752"/>
          </a:xfrm>
        </p:spPr>
        <p:txBody>
          <a:bodyPr>
            <a:normAutofit/>
          </a:bodyPr>
          <a:lstStyle/>
          <a:p>
            <a:r>
              <a:rPr lang="en-IN" sz="2000" dirty="0" smtClean="0"/>
              <a:t>Polyp is fibrous and benign in nature, mainly composed of inflammatory cells.</a:t>
            </a:r>
          </a:p>
          <a:p>
            <a:r>
              <a:rPr lang="en-IN" sz="2000" dirty="0" err="1" smtClean="0"/>
              <a:t>Polys</a:t>
            </a:r>
            <a:r>
              <a:rPr lang="en-IN" sz="2000" dirty="0" smtClean="0"/>
              <a:t> arise due to a chronic inflammatory process associated with chronic irritation due to certain infectious diseases. </a:t>
            </a:r>
          </a:p>
          <a:p>
            <a:r>
              <a:rPr lang="en-IN" sz="2000" dirty="0" smtClean="0"/>
              <a:t>Besides, focal accumulation of oedema fluid in nose mucosa with hyperplasia of the associated </a:t>
            </a:r>
            <a:r>
              <a:rPr lang="en-IN" sz="2000" dirty="0" err="1" smtClean="0"/>
              <a:t>submucosal</a:t>
            </a:r>
            <a:r>
              <a:rPr lang="en-IN" sz="2000" dirty="0" smtClean="0"/>
              <a:t> connective tissue is another causative factor. </a:t>
            </a:r>
          </a:p>
          <a:p>
            <a:r>
              <a:rPr lang="en-IN" sz="2000" dirty="0" smtClean="0"/>
              <a:t>The growths are commonly attached to the lateral wall and rarely to the nasal septum.</a:t>
            </a:r>
          </a:p>
          <a:p>
            <a:pPr>
              <a:buNone/>
            </a:pPr>
            <a:endParaRPr lang="en-US" sz="2000" dirty="0" smtClean="0"/>
          </a:p>
        </p:txBody>
      </p:sp>
      <p:pic>
        <p:nvPicPr>
          <p:cNvPr id="3074" name="Picture 2" descr="C:\Users\HP\Downloads\2iU-jkxIpyhmJwzqpTooFw_m.png"/>
          <p:cNvPicPr>
            <a:picLocks noChangeAspect="1" noChangeArrowheads="1"/>
          </p:cNvPicPr>
          <p:nvPr/>
        </p:nvPicPr>
        <p:blipFill>
          <a:blip r:embed="rId2"/>
          <a:srcRect/>
          <a:stretch>
            <a:fillRect/>
          </a:stretch>
        </p:blipFill>
        <p:spPr bwMode="auto">
          <a:xfrm>
            <a:off x="4857751" y="4500570"/>
            <a:ext cx="3186511" cy="2143140"/>
          </a:xfrm>
          <a:prstGeom prst="rect">
            <a:avLst/>
          </a:prstGeom>
          <a:noFill/>
        </p:spPr>
      </p:pic>
    </p:spTree>
    <p:extLst>
      <p:ext uri="{BB962C8B-B14F-4D97-AF65-F5344CB8AC3E}">
        <p14:creationId xmlns:p14="http://schemas.microsoft.com/office/powerpoint/2010/main" val="1133249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Signs</a:t>
            </a:r>
            <a:endParaRPr lang="en-US" dirty="0"/>
          </a:p>
        </p:txBody>
      </p:sp>
      <p:sp>
        <p:nvSpPr>
          <p:cNvPr id="3" name="Content Placeholder 2"/>
          <p:cNvSpPr>
            <a:spLocks noGrp="1"/>
          </p:cNvSpPr>
          <p:nvPr>
            <p:ph sz="quarter" idx="1"/>
          </p:nvPr>
        </p:nvSpPr>
        <p:spPr/>
        <p:txBody>
          <a:bodyPr>
            <a:normAutofit/>
          </a:bodyPr>
          <a:lstStyle/>
          <a:p>
            <a:pPr lvl="0"/>
            <a:r>
              <a:rPr lang="en-IN" sz="2000" dirty="0" err="1" smtClean="0"/>
              <a:t>Mucoid</a:t>
            </a:r>
            <a:r>
              <a:rPr lang="en-IN" sz="2000" dirty="0" smtClean="0"/>
              <a:t> or </a:t>
            </a:r>
            <a:r>
              <a:rPr lang="en-IN" sz="2000" dirty="0" err="1" smtClean="0"/>
              <a:t>mucopurulent</a:t>
            </a:r>
            <a:r>
              <a:rPr lang="en-IN" sz="2000" dirty="0" smtClean="0"/>
              <a:t> nasal discharge may come from nose. </a:t>
            </a:r>
            <a:endParaRPr lang="en-US" sz="2000" dirty="0" smtClean="0"/>
          </a:p>
          <a:p>
            <a:pPr lvl="0"/>
            <a:r>
              <a:rPr lang="en-IN" sz="2000" dirty="0" smtClean="0"/>
              <a:t>Bleeding from nose (</a:t>
            </a:r>
            <a:r>
              <a:rPr lang="en-IN" sz="2000" dirty="0" err="1" smtClean="0"/>
              <a:t>Epistaxis</a:t>
            </a:r>
            <a:r>
              <a:rPr lang="en-IN" sz="2000" dirty="0" smtClean="0"/>
              <a:t>).</a:t>
            </a:r>
            <a:endParaRPr lang="en-US" sz="2000" dirty="0" smtClean="0"/>
          </a:p>
          <a:p>
            <a:pPr lvl="0"/>
            <a:r>
              <a:rPr lang="en-IN" sz="2000" dirty="0" smtClean="0"/>
              <a:t>There may be frequent sneezing, restlessness and may rub its nostrils against the ground.</a:t>
            </a:r>
            <a:endParaRPr lang="en-US" sz="2000" dirty="0" smtClean="0"/>
          </a:p>
          <a:p>
            <a:pPr lvl="0"/>
            <a:r>
              <a:rPr lang="en-IN" sz="2000" dirty="0" smtClean="0"/>
              <a:t>Occasionally more or less complete obstruction of bilateral nasal passage resulting to respiratory difficulty and exhibits mouth breathing. </a:t>
            </a:r>
            <a:endParaRPr lang="en-US" sz="2000" dirty="0" smtClean="0"/>
          </a:p>
          <a:p>
            <a:pPr lvl="0"/>
            <a:r>
              <a:rPr lang="en-IN" sz="2000" dirty="0" smtClean="0"/>
              <a:t>Deformity of face due to bulging of the nasal bones and atrophy of the turbinate. </a:t>
            </a:r>
            <a:endParaRPr lang="en-US" sz="2000" dirty="0" smtClean="0"/>
          </a:p>
          <a:p>
            <a:endParaRPr lang="en-US" sz="2000" dirty="0"/>
          </a:p>
        </p:txBody>
      </p:sp>
    </p:spTree>
    <p:extLst>
      <p:ext uri="{BB962C8B-B14F-4D97-AF65-F5344CB8AC3E}">
        <p14:creationId xmlns:p14="http://schemas.microsoft.com/office/powerpoint/2010/main" val="977113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Treatment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IN" dirty="0" smtClean="0"/>
              <a:t>Polyps can be excised by sharp dissection or by electro cautery. Haemorrhage is controlled by lugging the nasal cavity with adrenalin soaked gauze. The gauze may be changed after 24 hours.</a:t>
            </a:r>
            <a:endParaRPr lang="en-US" dirty="0" smtClean="0"/>
          </a:p>
          <a:p>
            <a:pPr lvl="0"/>
            <a:r>
              <a:rPr lang="en-IN" dirty="0" smtClean="0"/>
              <a:t>But removed after 48 hours. Complete surgical removal is very unlikely, should be so chances of recurrence are common. Prognosis of such cases is guarded. </a:t>
            </a:r>
            <a:endParaRPr lang="en-US" dirty="0" smtClean="0"/>
          </a:p>
          <a:p>
            <a:pPr lvl="0"/>
            <a:r>
              <a:rPr lang="en-IN" dirty="0" smtClean="0"/>
              <a:t>When the polyps extend up to the caudal aspect of the nasal septum, trephining of the nasal bones is indicated. </a:t>
            </a:r>
            <a:endParaRPr lang="en-US" dirty="0" smtClean="0"/>
          </a:p>
          <a:p>
            <a:pPr lvl="0"/>
            <a:r>
              <a:rPr lang="en-IN" dirty="0" smtClean="0"/>
              <a:t>In case of bilateral and multiple benign tumours, surgical removal is impracticable. Tracheotomy should be performed in such cases to increase the usefulness of the animal.</a:t>
            </a:r>
            <a:endParaRPr lang="en-US" dirty="0" smtClean="0"/>
          </a:p>
          <a:p>
            <a:endParaRPr lang="en-US" dirty="0"/>
          </a:p>
        </p:txBody>
      </p:sp>
    </p:spTree>
    <p:extLst>
      <p:ext uri="{BB962C8B-B14F-4D97-AF65-F5344CB8AC3E}">
        <p14:creationId xmlns:p14="http://schemas.microsoft.com/office/powerpoint/2010/main" val="1582913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Resection of the nasal septum</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IN" sz="2000" dirty="0" smtClean="0"/>
              <a:t>The nasal cavity is separated into two halves by the nasal septum which is mostly cartilaginous, but has bony and membranous portion</a:t>
            </a:r>
          </a:p>
          <a:p>
            <a:r>
              <a:rPr lang="en-IN" sz="2000" dirty="0" smtClean="0"/>
              <a:t> Diseases of the nasal septum are rare and are caused by abnormalities, traumatic injury or “cystic” degeneration and squamous cell carcinoma. Deformity of the nasal septum usually as part of the “wry nose” syndrome, can cause an airflow obstruction. </a:t>
            </a:r>
            <a:endParaRPr lang="en-US" sz="2000" dirty="0" smtClean="0"/>
          </a:p>
          <a:p>
            <a:endParaRPr lang="en-US" sz="2000" dirty="0"/>
          </a:p>
        </p:txBody>
      </p:sp>
    </p:spTree>
    <p:extLst>
      <p:ext uri="{BB962C8B-B14F-4D97-AF65-F5344CB8AC3E}">
        <p14:creationId xmlns:p14="http://schemas.microsoft.com/office/powerpoint/2010/main" val="3139869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TREATMENT</a:t>
            </a:r>
            <a:endParaRPr lang="en-US" dirty="0"/>
          </a:p>
        </p:txBody>
      </p:sp>
      <p:sp>
        <p:nvSpPr>
          <p:cNvPr id="3" name="Content Placeholder 2"/>
          <p:cNvSpPr>
            <a:spLocks noGrp="1"/>
          </p:cNvSpPr>
          <p:nvPr>
            <p:ph sz="quarter" idx="1"/>
          </p:nvPr>
        </p:nvSpPr>
        <p:spPr>
          <a:xfrm>
            <a:off x="457200" y="1600200"/>
            <a:ext cx="8043890" cy="4873752"/>
          </a:xfrm>
        </p:spPr>
        <p:txBody>
          <a:bodyPr>
            <a:normAutofit/>
          </a:bodyPr>
          <a:lstStyle/>
          <a:p>
            <a:r>
              <a:rPr lang="en-IN" sz="2000" dirty="0" smtClean="0"/>
              <a:t>The animal is placed in dorsal </a:t>
            </a:r>
            <a:r>
              <a:rPr lang="en-IN" sz="2000" dirty="0" err="1" smtClean="0"/>
              <a:t>recumbency</a:t>
            </a:r>
            <a:r>
              <a:rPr lang="en-IN" sz="2000" dirty="0" smtClean="0"/>
              <a:t>. </a:t>
            </a:r>
          </a:p>
          <a:p>
            <a:r>
              <a:rPr lang="en-IN" sz="2000" dirty="0" smtClean="0"/>
              <a:t>An incision is made in the skin and continued through the nasal cartilages, bone and </a:t>
            </a:r>
            <a:r>
              <a:rPr lang="en-IN" sz="2000" dirty="0" err="1" smtClean="0"/>
              <a:t>turbinates</a:t>
            </a:r>
            <a:r>
              <a:rPr lang="en-IN" sz="2000" dirty="0" smtClean="0"/>
              <a:t>. </a:t>
            </a:r>
          </a:p>
          <a:p>
            <a:r>
              <a:rPr lang="en-IN" sz="2000" dirty="0" smtClean="0"/>
              <a:t>The entire diseased portion of the septum is removed by using obstetrical wire.</a:t>
            </a:r>
          </a:p>
          <a:p>
            <a:r>
              <a:rPr lang="en-IN" sz="2000" dirty="0" smtClean="0"/>
              <a:t> Copious haemorrhage is to be controlled by packing the nasal passage with sterile gauge soaked in saline or in 1:100,000 epinephrine solution. </a:t>
            </a:r>
          </a:p>
          <a:p>
            <a:r>
              <a:rPr lang="en-IN" sz="2000" dirty="0" smtClean="0"/>
              <a:t>Finally, closure of the wound should be done in routine standard manner.</a:t>
            </a:r>
          </a:p>
          <a:p>
            <a:r>
              <a:rPr lang="en-IN" sz="2000" dirty="0" smtClean="0"/>
              <a:t> A tracheotomy is generally indicated for proper respiration. </a:t>
            </a:r>
            <a:endParaRPr lang="en-US" sz="2000" dirty="0" smtClean="0"/>
          </a:p>
          <a:p>
            <a:endParaRPr lang="en-US" sz="2000" dirty="0"/>
          </a:p>
        </p:txBody>
      </p:sp>
    </p:spTree>
    <p:extLst>
      <p:ext uri="{BB962C8B-B14F-4D97-AF65-F5344CB8AC3E}">
        <p14:creationId xmlns:p14="http://schemas.microsoft.com/office/powerpoint/2010/main" val="2839972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POST OPERATIVE CARE</a:t>
            </a:r>
            <a:endParaRPr lang="en-US" b="1" dirty="0"/>
          </a:p>
        </p:txBody>
      </p:sp>
      <p:sp>
        <p:nvSpPr>
          <p:cNvPr id="3" name="Content Placeholder 2"/>
          <p:cNvSpPr>
            <a:spLocks noGrp="1"/>
          </p:cNvSpPr>
          <p:nvPr>
            <p:ph sz="quarter" idx="1"/>
          </p:nvPr>
        </p:nvSpPr>
        <p:spPr>
          <a:xfrm>
            <a:off x="457200" y="1600200"/>
            <a:ext cx="7901014" cy="4873752"/>
          </a:xfrm>
        </p:spPr>
        <p:txBody>
          <a:bodyPr>
            <a:normAutofit/>
          </a:bodyPr>
          <a:lstStyle/>
          <a:p>
            <a:pPr>
              <a:lnSpc>
                <a:spcPct val="150000"/>
              </a:lnSpc>
            </a:pPr>
            <a:r>
              <a:rPr lang="en-IN" sz="2000" dirty="0" err="1" smtClean="0"/>
              <a:t>Parentral</a:t>
            </a:r>
            <a:r>
              <a:rPr lang="en-IN" sz="2000" dirty="0" smtClean="0"/>
              <a:t> antibiotics and non-steroidal anti-inflammatory drugs. </a:t>
            </a:r>
          </a:p>
          <a:p>
            <a:pPr>
              <a:lnSpc>
                <a:spcPct val="150000"/>
              </a:lnSpc>
            </a:pPr>
            <a:r>
              <a:rPr lang="en-IN" sz="2000" dirty="0" smtClean="0"/>
              <a:t>The gauge packing and tracheotomy tube should be removed 48-72 hour after surgery. </a:t>
            </a:r>
          </a:p>
          <a:p>
            <a:pPr>
              <a:lnSpc>
                <a:spcPct val="150000"/>
              </a:lnSpc>
            </a:pPr>
            <a:r>
              <a:rPr lang="en-IN" sz="2000" dirty="0" smtClean="0"/>
              <a:t>Healing of the wound generally occurs by second intention within 3 week.</a:t>
            </a:r>
            <a:endParaRPr lang="en-US" sz="2000" dirty="0" smtClean="0"/>
          </a:p>
          <a:p>
            <a:endParaRPr lang="en-US" sz="2000" dirty="0"/>
          </a:p>
        </p:txBody>
      </p:sp>
    </p:spTree>
    <p:extLst>
      <p:ext uri="{BB962C8B-B14F-4D97-AF65-F5344CB8AC3E}">
        <p14:creationId xmlns:p14="http://schemas.microsoft.com/office/powerpoint/2010/main" val="66678176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933</Words>
  <Application>Microsoft Office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Oriel</vt:lpstr>
      <vt:lpstr>AFFECTIONS OF NOSE AND TREATMENT</vt:lpstr>
      <vt:lpstr>Atheroma</vt:lpstr>
      <vt:lpstr>Treatment  </vt:lpstr>
      <vt:lpstr>Nasal polyps </vt:lpstr>
      <vt:lpstr>Signs</vt:lpstr>
      <vt:lpstr>Treatment </vt:lpstr>
      <vt:lpstr>Resection of the nasal septum </vt:lpstr>
      <vt:lpstr>TREATMENT</vt:lpstr>
      <vt:lpstr>POST OPERATIVE CARE</vt:lpstr>
      <vt:lpstr>Necrosis of the turbinates </vt:lpstr>
      <vt:lpstr>Treatment  </vt:lpstr>
      <vt:lpstr>Parasites in the nasal chambers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AFFECTIONS OF NOSE AND TREATMENT</dc:title>
  <dc:creator>Lenovo</dc:creator>
  <cp:lastModifiedBy>Lenovo</cp:lastModifiedBy>
  <cp:revision>2</cp:revision>
  <dcterms:created xsi:type="dcterms:W3CDTF">2006-08-16T00:00:00Z</dcterms:created>
  <dcterms:modified xsi:type="dcterms:W3CDTF">2020-05-12T13:57:42Z</dcterms:modified>
</cp:coreProperties>
</file>