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7" r:id="rId3"/>
    <p:sldId id="268" r:id="rId4"/>
    <p:sldId id="257" r:id="rId5"/>
    <p:sldId id="258" r:id="rId6"/>
    <p:sldId id="259" r:id="rId7"/>
    <p:sldId id="260" r:id="rId8"/>
    <p:sldId id="261" r:id="rId9"/>
    <p:sldId id="262" r:id="rId10"/>
    <p:sldId id="263" r:id="rId11"/>
    <p:sldId id="264" r:id="rId12"/>
    <p:sldId id="265" r:id="rId13"/>
    <p:sldId id="266"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996"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312ADBB-E172-4DEF-BFA2-C6C9B1ED1AD1}" type="datetimeFigureOut">
              <a:rPr lang="en-US" smtClean="0">
                <a:solidFill>
                  <a:srgbClr val="575F6D"/>
                </a:solidFill>
              </a:rPr>
              <a:pPr/>
              <a:t>5/8/2020</a:t>
            </a:fld>
            <a:endParaRPr lang="en-US">
              <a:solidFill>
                <a:srgbClr val="575F6D"/>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solidFill>
                <a:srgbClr val="575F6D"/>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bwMode="auto">
          <a:xfrm>
            <a:off x="1325544" y="4928702"/>
            <a:ext cx="609600" cy="517524"/>
          </a:xfrm>
        </p:spPr>
        <p:txBody>
          <a:bodyPr/>
          <a:lstStyle/>
          <a:p>
            <a:fld id="{3A8200D0-A2F1-4473-8906-040C990A9BF8}" type="slidenum">
              <a:rPr lang="en-US" smtClean="0"/>
              <a:pPr/>
              <a:t>‹#›</a:t>
            </a:fld>
            <a:endParaRPr lang="en-US"/>
          </a:p>
        </p:txBody>
      </p:sp>
    </p:spTree>
    <p:extLst>
      <p:ext uri="{BB962C8B-B14F-4D97-AF65-F5344CB8AC3E}">
        <p14:creationId xmlns:p14="http://schemas.microsoft.com/office/powerpoint/2010/main" val="17580525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312ADBB-E172-4DEF-BFA2-C6C9B1ED1AD1}" type="datetimeFigureOut">
              <a:rPr lang="en-US" smtClean="0">
                <a:solidFill>
                  <a:srgbClr val="575F6D"/>
                </a:solidFill>
              </a:rPr>
              <a:pPr/>
              <a:t>5/8/2020</a:t>
            </a:fld>
            <a:endParaRPr lang="en-US">
              <a:solidFill>
                <a:srgbClr val="575F6D"/>
              </a:solidFill>
            </a:endParaRPr>
          </a:p>
        </p:txBody>
      </p:sp>
      <p:sp>
        <p:nvSpPr>
          <p:cNvPr id="9" name="Slide Number Placeholder 8"/>
          <p:cNvSpPr>
            <a:spLocks noGrp="1"/>
          </p:cNvSpPr>
          <p:nvPr>
            <p:ph type="sldNum" sz="quarter" idx="15"/>
          </p:nvPr>
        </p:nvSpPr>
        <p:spPr/>
        <p:txBody>
          <a:bodyPr rtlCol="0"/>
          <a:lstStyle/>
          <a:p>
            <a:fld id="{3A8200D0-A2F1-4473-8906-040C990A9BF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solidFill>
                <a:srgbClr val="575F6D"/>
              </a:solidFill>
            </a:endParaRPr>
          </a:p>
        </p:txBody>
      </p:sp>
    </p:spTree>
    <p:extLst>
      <p:ext uri="{BB962C8B-B14F-4D97-AF65-F5344CB8AC3E}">
        <p14:creationId xmlns:p14="http://schemas.microsoft.com/office/powerpoint/2010/main" val="1762511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312ADBB-E172-4DEF-BFA2-C6C9B1ED1AD1}" type="datetimeFigureOut">
              <a:rPr lang="en-US" smtClean="0">
                <a:solidFill>
                  <a:srgbClr val="FFF39D"/>
                </a:solidFill>
              </a:rPr>
              <a:pPr/>
              <a:t>5/8/2020</a:t>
            </a:fld>
            <a:endParaRPr lang="en-US">
              <a:solidFill>
                <a:srgbClr val="FFF39D"/>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solidFill>
                <a:srgbClr val="FFF39D"/>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Slide Number Placeholder 5"/>
          <p:cNvSpPr>
            <a:spLocks noGrp="1"/>
          </p:cNvSpPr>
          <p:nvPr>
            <p:ph type="sldNum" sz="quarter" idx="12"/>
          </p:nvPr>
        </p:nvSpPr>
        <p:spPr bwMode="auto">
          <a:xfrm>
            <a:off x="1340616" y="4928702"/>
            <a:ext cx="609600" cy="517524"/>
          </a:xfrm>
        </p:spPr>
        <p:txBody>
          <a:bodyPr/>
          <a:lstStyle/>
          <a:p>
            <a:fld id="{3A8200D0-A2F1-4473-8906-040C990A9BF8}" type="slidenum">
              <a:rPr lang="en-US" smtClean="0"/>
              <a:pPr/>
              <a:t>‹#›</a:t>
            </a:fld>
            <a:endParaRPr lang="en-US"/>
          </a:p>
        </p:txBody>
      </p:sp>
    </p:spTree>
    <p:extLst>
      <p:ext uri="{BB962C8B-B14F-4D97-AF65-F5344CB8AC3E}">
        <p14:creationId xmlns:p14="http://schemas.microsoft.com/office/powerpoint/2010/main" val="177018554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12ADBB-E172-4DEF-BFA2-C6C9B1ED1AD1}" type="datetimeFigureOut">
              <a:rPr lang="en-US" smtClean="0">
                <a:solidFill>
                  <a:srgbClr val="575F6D"/>
                </a:solidFill>
              </a:rPr>
              <a:pPr/>
              <a:t>5/8/2020</a:t>
            </a:fld>
            <a:endParaRPr lang="en-US">
              <a:solidFill>
                <a:srgbClr val="575F6D"/>
              </a:solidFill>
            </a:endParaRPr>
          </a:p>
        </p:txBody>
      </p:sp>
      <p:sp>
        <p:nvSpPr>
          <p:cNvPr id="6" name="Footer Placeholder 5"/>
          <p:cNvSpPr>
            <a:spLocks noGrp="1"/>
          </p:cNvSpPr>
          <p:nvPr>
            <p:ph type="ftr" sz="quarter" idx="11"/>
          </p:nvPr>
        </p:nvSpPr>
        <p:spPr/>
        <p:txBody>
          <a:bodyPr/>
          <a:lstStyle/>
          <a:p>
            <a:endParaRPr lang="en-US">
              <a:solidFill>
                <a:srgbClr val="575F6D"/>
              </a:solidFill>
            </a:endParaRPr>
          </a:p>
        </p:txBody>
      </p:sp>
      <p:sp>
        <p:nvSpPr>
          <p:cNvPr id="7" name="Slide Number Placeholder 6"/>
          <p:cNvSpPr>
            <a:spLocks noGrp="1"/>
          </p:cNvSpPr>
          <p:nvPr>
            <p:ph type="sldNum" sz="quarter" idx="12"/>
          </p:nvPr>
        </p:nvSpPr>
        <p:spPr/>
        <p:txBody>
          <a:bodyPr/>
          <a:lstStyle/>
          <a:p>
            <a:fld id="{3A8200D0-A2F1-4473-8906-040C990A9BF8}"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0357194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312ADBB-E172-4DEF-BFA2-C6C9B1ED1AD1}" type="datetimeFigureOut">
              <a:rPr lang="en-US" smtClean="0">
                <a:solidFill>
                  <a:srgbClr val="575F6D"/>
                </a:solidFill>
              </a:rPr>
              <a:pPr/>
              <a:t>5/8/2020</a:t>
            </a:fld>
            <a:endParaRPr lang="en-US">
              <a:solidFill>
                <a:srgbClr val="575F6D"/>
              </a:solidFill>
            </a:endParaRPr>
          </a:p>
        </p:txBody>
      </p:sp>
      <p:sp>
        <p:nvSpPr>
          <p:cNvPr id="8" name="Footer Placeholder 7"/>
          <p:cNvSpPr>
            <a:spLocks noGrp="1"/>
          </p:cNvSpPr>
          <p:nvPr>
            <p:ph type="ftr" sz="quarter" idx="11"/>
          </p:nvPr>
        </p:nvSpPr>
        <p:spPr/>
        <p:txBody>
          <a:bodyPr/>
          <a:lstStyle/>
          <a:p>
            <a:endParaRPr lang="en-US">
              <a:solidFill>
                <a:srgbClr val="575F6D"/>
              </a:solidFill>
            </a:endParaRPr>
          </a:p>
        </p:txBody>
      </p:sp>
      <p:sp>
        <p:nvSpPr>
          <p:cNvPr id="9" name="Slide Number Placeholder 8"/>
          <p:cNvSpPr>
            <a:spLocks noGrp="1"/>
          </p:cNvSpPr>
          <p:nvPr>
            <p:ph type="sldNum" sz="quarter" idx="12"/>
          </p:nvPr>
        </p:nvSpPr>
        <p:spPr/>
        <p:txBody>
          <a:bodyPr/>
          <a:lstStyle/>
          <a:p>
            <a:fld id="{3A8200D0-A2F1-4473-8906-040C990A9BF8}"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22074332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312ADBB-E172-4DEF-BFA2-C6C9B1ED1AD1}" type="datetimeFigureOut">
              <a:rPr lang="en-US" smtClean="0">
                <a:solidFill>
                  <a:srgbClr val="575F6D"/>
                </a:solidFill>
              </a:rPr>
              <a:pPr/>
              <a:t>5/8/2020</a:t>
            </a:fld>
            <a:endParaRPr lang="en-US">
              <a:solidFill>
                <a:srgbClr val="575F6D"/>
              </a:solidFill>
            </a:endParaRPr>
          </a:p>
        </p:txBody>
      </p:sp>
      <p:sp>
        <p:nvSpPr>
          <p:cNvPr id="7" name="Slide Number Placeholder 6"/>
          <p:cNvSpPr>
            <a:spLocks noGrp="1"/>
          </p:cNvSpPr>
          <p:nvPr>
            <p:ph type="sldNum" sz="quarter" idx="11"/>
          </p:nvPr>
        </p:nvSpPr>
        <p:spPr/>
        <p:txBody>
          <a:bodyPr rtlCol="0"/>
          <a:lstStyle/>
          <a:p>
            <a:fld id="{3A8200D0-A2F1-4473-8906-040C990A9BF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solidFill>
                <a:srgbClr val="575F6D"/>
              </a:solidFill>
            </a:endParaRPr>
          </a:p>
        </p:txBody>
      </p:sp>
    </p:spTree>
    <p:extLst>
      <p:ext uri="{BB962C8B-B14F-4D97-AF65-F5344CB8AC3E}">
        <p14:creationId xmlns:p14="http://schemas.microsoft.com/office/powerpoint/2010/main" val="15446374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12ADBB-E172-4DEF-BFA2-C6C9B1ED1AD1}" type="datetimeFigureOut">
              <a:rPr lang="en-US" smtClean="0">
                <a:solidFill>
                  <a:srgbClr val="575F6D"/>
                </a:solidFill>
              </a:rPr>
              <a:pPr/>
              <a:t>5/8/2020</a:t>
            </a:fld>
            <a:endParaRPr lang="en-US">
              <a:solidFill>
                <a:srgbClr val="575F6D"/>
              </a:solidFill>
            </a:endParaRPr>
          </a:p>
        </p:txBody>
      </p:sp>
      <p:sp>
        <p:nvSpPr>
          <p:cNvPr id="3" name="Footer Placeholder 2"/>
          <p:cNvSpPr>
            <a:spLocks noGrp="1"/>
          </p:cNvSpPr>
          <p:nvPr>
            <p:ph type="ftr" sz="quarter" idx="11"/>
          </p:nvPr>
        </p:nvSpPr>
        <p:spPr/>
        <p:txBody>
          <a:bodyPr/>
          <a:lstStyle/>
          <a:p>
            <a:endParaRPr lang="en-US">
              <a:solidFill>
                <a:srgbClr val="575F6D"/>
              </a:solidFill>
            </a:endParaRPr>
          </a:p>
        </p:txBody>
      </p:sp>
      <p:sp>
        <p:nvSpPr>
          <p:cNvPr id="4" name="Slide Number Placeholder 3"/>
          <p:cNvSpPr>
            <a:spLocks noGrp="1"/>
          </p:cNvSpPr>
          <p:nvPr>
            <p:ph type="sldNum" sz="quarter" idx="12"/>
          </p:nvPr>
        </p:nvSpPr>
        <p:spPr/>
        <p:txBody>
          <a:bodyPr/>
          <a:lstStyle/>
          <a:p>
            <a:fld id="{3A8200D0-A2F1-4473-8906-040C990A9BF8}" type="slidenum">
              <a:rPr lang="en-US" smtClean="0"/>
              <a:pPr/>
              <a:t>‹#›</a:t>
            </a:fld>
            <a:endParaRPr lang="en-US"/>
          </a:p>
        </p:txBody>
      </p:sp>
    </p:spTree>
    <p:extLst>
      <p:ext uri="{BB962C8B-B14F-4D97-AF65-F5344CB8AC3E}">
        <p14:creationId xmlns:p14="http://schemas.microsoft.com/office/powerpoint/2010/main" val="2293531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312ADBB-E172-4DEF-BFA2-C6C9B1ED1AD1}" type="datetimeFigureOut">
              <a:rPr lang="en-US" smtClean="0">
                <a:solidFill>
                  <a:srgbClr val="575F6D"/>
                </a:solidFill>
              </a:rPr>
              <a:pPr/>
              <a:t>5/8/2020</a:t>
            </a:fld>
            <a:endParaRPr lang="en-US">
              <a:solidFill>
                <a:srgbClr val="575F6D"/>
              </a:solidFill>
            </a:endParaRPr>
          </a:p>
        </p:txBody>
      </p:sp>
      <p:sp>
        <p:nvSpPr>
          <p:cNvPr id="22" name="Slide Number Placeholder 21"/>
          <p:cNvSpPr>
            <a:spLocks noGrp="1"/>
          </p:cNvSpPr>
          <p:nvPr>
            <p:ph type="sldNum" sz="quarter" idx="15"/>
          </p:nvPr>
        </p:nvSpPr>
        <p:spPr/>
        <p:txBody>
          <a:bodyPr rtlCol="0"/>
          <a:lstStyle/>
          <a:p>
            <a:fld id="{3A8200D0-A2F1-4473-8906-040C990A9BF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solidFill>
                <a:srgbClr val="575F6D"/>
              </a:solidFill>
            </a:endParaRPr>
          </a:p>
        </p:txBody>
      </p:sp>
    </p:spTree>
    <p:extLst>
      <p:ext uri="{BB962C8B-B14F-4D97-AF65-F5344CB8AC3E}">
        <p14:creationId xmlns:p14="http://schemas.microsoft.com/office/powerpoint/2010/main" val="98020008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Date Placeholder 16"/>
          <p:cNvSpPr>
            <a:spLocks noGrp="1"/>
          </p:cNvSpPr>
          <p:nvPr>
            <p:ph type="dt" sz="half" idx="10"/>
          </p:nvPr>
        </p:nvSpPr>
        <p:spPr/>
        <p:txBody>
          <a:bodyPr rtlCol="0"/>
          <a:lstStyle/>
          <a:p>
            <a:fld id="{2312ADBB-E172-4DEF-BFA2-C6C9B1ED1AD1}" type="datetimeFigureOut">
              <a:rPr lang="en-US" smtClean="0">
                <a:solidFill>
                  <a:srgbClr val="575F6D"/>
                </a:solidFill>
              </a:rPr>
              <a:pPr/>
              <a:t>5/8/2020</a:t>
            </a:fld>
            <a:endParaRPr lang="en-US">
              <a:solidFill>
                <a:srgbClr val="575F6D"/>
              </a:solidFill>
            </a:endParaRPr>
          </a:p>
        </p:txBody>
      </p:sp>
      <p:sp>
        <p:nvSpPr>
          <p:cNvPr id="18" name="Slide Number Placeholder 17"/>
          <p:cNvSpPr>
            <a:spLocks noGrp="1"/>
          </p:cNvSpPr>
          <p:nvPr>
            <p:ph type="sldNum" sz="quarter" idx="11"/>
          </p:nvPr>
        </p:nvSpPr>
        <p:spPr/>
        <p:txBody>
          <a:bodyPr rtlCol="0"/>
          <a:lstStyle/>
          <a:p>
            <a:fld id="{3A8200D0-A2F1-4473-8906-040C990A9BF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solidFill>
                <a:srgbClr val="575F6D"/>
              </a:solidFill>
            </a:endParaRPr>
          </a:p>
        </p:txBody>
      </p:sp>
    </p:spTree>
    <p:extLst>
      <p:ext uri="{BB962C8B-B14F-4D97-AF65-F5344CB8AC3E}">
        <p14:creationId xmlns:p14="http://schemas.microsoft.com/office/powerpoint/2010/main" val="29748837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12ADBB-E172-4DEF-BFA2-C6C9B1ED1AD1}" type="datetimeFigureOut">
              <a:rPr lang="en-US" smtClean="0">
                <a:solidFill>
                  <a:srgbClr val="575F6D"/>
                </a:solidFill>
              </a:rPr>
              <a:pPr/>
              <a:t>5/8/2020</a:t>
            </a:fld>
            <a:endParaRPr lang="en-US">
              <a:solidFill>
                <a:srgbClr val="575F6D"/>
              </a:solidFill>
            </a:endParaRPr>
          </a:p>
        </p:txBody>
      </p:sp>
      <p:sp>
        <p:nvSpPr>
          <p:cNvPr id="5" name="Footer Placeholder 4"/>
          <p:cNvSpPr>
            <a:spLocks noGrp="1"/>
          </p:cNvSpPr>
          <p:nvPr>
            <p:ph type="ftr" sz="quarter" idx="11"/>
          </p:nvPr>
        </p:nvSpPr>
        <p:spPr/>
        <p:txBody>
          <a:bodyPr/>
          <a:lstStyle/>
          <a:p>
            <a:endParaRPr lang="en-US">
              <a:solidFill>
                <a:srgbClr val="575F6D"/>
              </a:solidFill>
            </a:endParaRPr>
          </a:p>
        </p:txBody>
      </p:sp>
      <p:sp>
        <p:nvSpPr>
          <p:cNvPr id="6" name="Slide Number Placeholder 5"/>
          <p:cNvSpPr>
            <a:spLocks noGrp="1"/>
          </p:cNvSpPr>
          <p:nvPr>
            <p:ph type="sldNum" sz="quarter" idx="12"/>
          </p:nvPr>
        </p:nvSpPr>
        <p:spPr/>
        <p:txBody>
          <a:bodyPr/>
          <a:lstStyle/>
          <a:p>
            <a:fld id="{3A8200D0-A2F1-4473-8906-040C990A9BF8}" type="slidenum">
              <a:rPr lang="en-US" smtClean="0"/>
              <a:pPr/>
              <a:t>‹#›</a:t>
            </a:fld>
            <a:endParaRPr lang="en-US"/>
          </a:p>
        </p:txBody>
      </p:sp>
    </p:spTree>
    <p:extLst>
      <p:ext uri="{BB962C8B-B14F-4D97-AF65-F5344CB8AC3E}">
        <p14:creationId xmlns:p14="http://schemas.microsoft.com/office/powerpoint/2010/main" val="27262593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12ADBB-E172-4DEF-BFA2-C6C9B1ED1AD1}" type="datetimeFigureOut">
              <a:rPr lang="en-US" smtClean="0">
                <a:solidFill>
                  <a:srgbClr val="575F6D"/>
                </a:solidFill>
              </a:rPr>
              <a:pPr/>
              <a:t>5/8/2020</a:t>
            </a:fld>
            <a:endParaRPr lang="en-US">
              <a:solidFill>
                <a:srgbClr val="575F6D"/>
              </a:solidFill>
            </a:endParaRPr>
          </a:p>
        </p:txBody>
      </p:sp>
      <p:sp>
        <p:nvSpPr>
          <p:cNvPr id="5" name="Footer Placeholder 4"/>
          <p:cNvSpPr>
            <a:spLocks noGrp="1"/>
          </p:cNvSpPr>
          <p:nvPr>
            <p:ph type="ftr" sz="quarter" idx="11"/>
          </p:nvPr>
        </p:nvSpPr>
        <p:spPr/>
        <p:txBody>
          <a:bodyPr/>
          <a:lstStyle/>
          <a:p>
            <a:endParaRPr lang="en-US">
              <a:solidFill>
                <a:srgbClr val="575F6D"/>
              </a:solidFill>
            </a:endParaRPr>
          </a:p>
        </p:txBody>
      </p:sp>
      <p:sp>
        <p:nvSpPr>
          <p:cNvPr id="6" name="Slide Number Placeholder 5"/>
          <p:cNvSpPr>
            <a:spLocks noGrp="1"/>
          </p:cNvSpPr>
          <p:nvPr>
            <p:ph type="sldNum" sz="quarter" idx="12"/>
          </p:nvPr>
        </p:nvSpPr>
        <p:spPr/>
        <p:txBody>
          <a:bodyPr/>
          <a:lstStyle/>
          <a:p>
            <a:fld id="{3A8200D0-A2F1-4473-8906-040C990A9BF8}" type="slidenum">
              <a:rPr lang="en-US" smtClean="0"/>
              <a:pPr/>
              <a:t>‹#›</a:t>
            </a:fld>
            <a:endParaRPr lang="en-US"/>
          </a:p>
        </p:txBody>
      </p:sp>
    </p:spTree>
    <p:extLst>
      <p:ext uri="{BB962C8B-B14F-4D97-AF65-F5344CB8AC3E}">
        <p14:creationId xmlns:p14="http://schemas.microsoft.com/office/powerpoint/2010/main" val="4277637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312ADBB-E172-4DEF-BFA2-C6C9B1ED1AD1}" type="datetimeFigureOut">
              <a:rPr lang="en-US" smtClean="0">
                <a:solidFill>
                  <a:srgbClr val="575F6D"/>
                </a:solidFill>
              </a:rPr>
              <a:pPr/>
              <a:t>5/8/2020</a:t>
            </a:fld>
            <a:endParaRPr lang="en-US">
              <a:solidFill>
                <a:srgbClr val="575F6D"/>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solidFill>
                <a:srgbClr val="575F6D"/>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A8200D0-A2F1-4473-8906-040C990A9BF8}" type="slidenum">
              <a:rPr lang="en-US" smtClean="0"/>
              <a:pPr/>
              <a:t>‹#›</a:t>
            </a:fld>
            <a:endParaRPr lang="en-US"/>
          </a:p>
        </p:txBody>
      </p:sp>
    </p:spTree>
    <p:extLst>
      <p:ext uri="{BB962C8B-B14F-4D97-AF65-F5344CB8AC3E}">
        <p14:creationId xmlns:p14="http://schemas.microsoft.com/office/powerpoint/2010/main" val="32186031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b="1" dirty="0" smtClean="0"/>
              <a:t>Affections of Jaw and their Treatment</a:t>
            </a:r>
            <a:endParaRPr lang="en-IN" b="1" dirty="0"/>
          </a:p>
        </p:txBody>
      </p:sp>
      <p:sp>
        <p:nvSpPr>
          <p:cNvPr id="3" name="Content Placeholder 2"/>
          <p:cNvSpPr>
            <a:spLocks noGrp="1"/>
          </p:cNvSpPr>
          <p:nvPr>
            <p:ph idx="1"/>
          </p:nvPr>
        </p:nvSpPr>
        <p:spPr/>
        <p:txBody>
          <a:bodyPr>
            <a:normAutofit lnSpcReduction="10000"/>
          </a:bodyPr>
          <a:lstStyle/>
          <a:p>
            <a:pPr marL="0" lvl="0" indent="0" algn="ctr">
              <a:buNone/>
            </a:pPr>
            <a:endParaRPr lang="en-US" altLang="en-GB" sz="4000" b="1" dirty="0" smtClean="0">
              <a:solidFill>
                <a:prstClr val="black">
                  <a:lumMod val="85000"/>
                  <a:lumOff val="15000"/>
                </a:prstClr>
              </a:solidFill>
            </a:endParaRPr>
          </a:p>
          <a:p>
            <a:pPr marL="0" lvl="0" indent="0" algn="ctr">
              <a:buNone/>
            </a:pPr>
            <a:r>
              <a:rPr lang="en-US" altLang="en-GB" sz="4000" b="1" dirty="0" smtClean="0">
                <a:solidFill>
                  <a:prstClr val="black">
                    <a:lumMod val="85000"/>
                    <a:lumOff val="15000"/>
                  </a:prstClr>
                </a:solidFill>
              </a:rPr>
              <a:t>Regional </a:t>
            </a:r>
            <a:r>
              <a:rPr lang="en-US" altLang="en-GB" sz="4000" b="1" dirty="0">
                <a:solidFill>
                  <a:prstClr val="black">
                    <a:lumMod val="85000"/>
                    <a:lumOff val="15000"/>
                  </a:prstClr>
                </a:solidFill>
              </a:rPr>
              <a:t>Veterinary Surgery</a:t>
            </a:r>
          </a:p>
          <a:p>
            <a:pPr marL="0" lvl="0" indent="0" algn="ctr">
              <a:buNone/>
            </a:pPr>
            <a:r>
              <a:rPr lang="en-US" altLang="en-GB" sz="4000" b="1" dirty="0">
                <a:solidFill>
                  <a:prstClr val="black">
                    <a:lumMod val="85000"/>
                    <a:lumOff val="15000"/>
                  </a:prstClr>
                </a:solidFill>
              </a:rPr>
              <a:t>VSR-421(2+1)</a:t>
            </a:r>
          </a:p>
          <a:p>
            <a:pPr marL="0" lvl="0" indent="0" algn="ctr">
              <a:buNone/>
            </a:pPr>
            <a:r>
              <a:rPr lang="en-US" altLang="en-GB" sz="2800" b="1" dirty="0">
                <a:solidFill>
                  <a:prstClr val="black">
                    <a:lumMod val="85000"/>
                    <a:lumOff val="15000"/>
                  </a:prstClr>
                </a:solidFill>
              </a:rPr>
              <a:t>             </a:t>
            </a:r>
            <a:endParaRPr lang="en-US" altLang="en-GB" sz="2800" b="1" dirty="0">
              <a:solidFill>
                <a:srgbClr val="FF0000"/>
              </a:solidFill>
            </a:endParaRPr>
          </a:p>
          <a:p>
            <a:pPr marL="0" lvl="0" indent="0" algn="ctr">
              <a:buNone/>
            </a:pPr>
            <a:r>
              <a:rPr lang="en-US" altLang="en-GB" sz="2800" b="1" dirty="0">
                <a:solidFill>
                  <a:srgbClr val="FF0000"/>
                </a:solidFill>
              </a:rPr>
              <a:t>                                                  </a:t>
            </a:r>
            <a:r>
              <a:rPr lang="en-US" altLang="en-GB" sz="2800" b="1" dirty="0" smtClean="0">
                <a:solidFill>
                  <a:srgbClr val="FF0000"/>
                </a:solidFill>
              </a:rPr>
              <a:t>  </a:t>
            </a:r>
            <a:r>
              <a:rPr lang="en-US" altLang="en-GB" sz="2800" b="1" dirty="0">
                <a:solidFill>
                  <a:srgbClr val="FF0000"/>
                </a:solidFill>
              </a:rPr>
              <a:t>Dr. </a:t>
            </a:r>
            <a:r>
              <a:rPr lang="en-US" altLang="en-GB" sz="2800" b="1" dirty="0" err="1">
                <a:solidFill>
                  <a:srgbClr val="FF0000"/>
                </a:solidFill>
              </a:rPr>
              <a:t>Archana</a:t>
            </a:r>
            <a:r>
              <a:rPr lang="en-US" altLang="en-GB" sz="2800" b="1" dirty="0">
                <a:solidFill>
                  <a:srgbClr val="FF0000"/>
                </a:solidFill>
              </a:rPr>
              <a:t> </a:t>
            </a:r>
            <a:r>
              <a:rPr lang="en-US" altLang="en-GB" sz="2800" b="1" dirty="0" err="1">
                <a:solidFill>
                  <a:srgbClr val="FF0000"/>
                </a:solidFill>
              </a:rPr>
              <a:t>kumari</a:t>
            </a:r>
            <a:r>
              <a:rPr lang="en-US" altLang="en-GB" sz="2800" b="1" dirty="0">
                <a:solidFill>
                  <a:srgbClr val="FF0000"/>
                </a:solidFill>
              </a:rPr>
              <a:t> </a:t>
            </a:r>
          </a:p>
          <a:p>
            <a:pPr marL="0" lvl="0" indent="0" algn="ctr">
              <a:lnSpc>
                <a:spcPct val="80000"/>
              </a:lnSpc>
              <a:buNone/>
            </a:pPr>
            <a:r>
              <a:rPr lang="en-US" altLang="en-GB" sz="2800" b="1" dirty="0">
                <a:solidFill>
                  <a:prstClr val="black"/>
                </a:solidFill>
              </a:rPr>
              <a:t>                                                  </a:t>
            </a:r>
            <a:r>
              <a:rPr lang="en-US" altLang="en-GB" sz="2400" b="1" dirty="0">
                <a:solidFill>
                  <a:prstClr val="black"/>
                </a:solidFill>
              </a:rPr>
              <a:t> </a:t>
            </a:r>
            <a:r>
              <a:rPr lang="en-US" altLang="en-GB" sz="2400" b="1" dirty="0">
                <a:solidFill>
                  <a:srgbClr val="FF0000"/>
                </a:solidFill>
              </a:rPr>
              <a:t> </a:t>
            </a:r>
            <a:r>
              <a:rPr lang="en-US" altLang="en-GB" sz="2400" b="1" dirty="0" err="1">
                <a:solidFill>
                  <a:srgbClr val="FF0000"/>
                </a:solidFill>
              </a:rPr>
              <a:t>Asstt.Prof</a:t>
            </a:r>
            <a:r>
              <a:rPr lang="en-US" altLang="en-GB" sz="2400" b="1" dirty="0">
                <a:solidFill>
                  <a:srgbClr val="FF0000"/>
                </a:solidFill>
              </a:rPr>
              <a:t>.</a:t>
            </a:r>
          </a:p>
          <a:p>
            <a:pPr marL="0" lvl="0" indent="0" algn="ctr">
              <a:lnSpc>
                <a:spcPct val="80000"/>
              </a:lnSpc>
              <a:buNone/>
            </a:pPr>
            <a:r>
              <a:rPr lang="en-US" altLang="en-GB" sz="2400" b="1" dirty="0">
                <a:solidFill>
                  <a:srgbClr val="FF0000"/>
                </a:solidFill>
              </a:rPr>
              <a:t>                                                          </a:t>
            </a:r>
            <a:r>
              <a:rPr lang="en-US" altLang="en-GB" sz="2400" b="1" dirty="0" err="1">
                <a:solidFill>
                  <a:srgbClr val="FF0000"/>
                </a:solidFill>
              </a:rPr>
              <a:t>Deptt</a:t>
            </a:r>
            <a:r>
              <a:rPr lang="en-US" altLang="en-GB" sz="2400" b="1" dirty="0">
                <a:solidFill>
                  <a:srgbClr val="FF0000"/>
                </a:solidFill>
              </a:rPr>
              <a:t>. of Veterinary Surgery </a:t>
            </a:r>
          </a:p>
          <a:p>
            <a:pPr marL="0" lvl="0" indent="0" algn="ctr">
              <a:lnSpc>
                <a:spcPct val="80000"/>
              </a:lnSpc>
              <a:buNone/>
            </a:pPr>
            <a:r>
              <a:rPr lang="en-US" altLang="en-GB" sz="2400" b="1" dirty="0">
                <a:solidFill>
                  <a:srgbClr val="FF0000"/>
                </a:solidFill>
              </a:rPr>
              <a:t>                                                             And Radiology</a:t>
            </a:r>
          </a:p>
          <a:p>
            <a:pPr marL="0" lvl="0" indent="0" algn="ctr">
              <a:lnSpc>
                <a:spcPct val="80000"/>
              </a:lnSpc>
              <a:buNone/>
            </a:pPr>
            <a:r>
              <a:rPr lang="en-US" altLang="en-GB" sz="2400" b="1" dirty="0">
                <a:solidFill>
                  <a:srgbClr val="FF0000"/>
                </a:solidFill>
              </a:rPr>
              <a:t>  </a:t>
            </a:r>
          </a:p>
          <a:p>
            <a:pPr marL="0" lvl="0" indent="0" algn="ctr">
              <a:lnSpc>
                <a:spcPct val="80000"/>
              </a:lnSpc>
              <a:buNone/>
            </a:pPr>
            <a:endParaRPr lang="en-US" altLang="en-GB" sz="4000" b="1" dirty="0">
              <a:solidFill>
                <a:prstClr val="black"/>
              </a:solidFill>
            </a:endParaRPr>
          </a:p>
          <a:p>
            <a:pPr marL="0" lvl="0" indent="0" algn="ctr">
              <a:buNone/>
            </a:pPr>
            <a:endParaRPr lang="en-US" altLang="en-GB" sz="4000" b="1" dirty="0">
              <a:solidFill>
                <a:prstClr val="black"/>
              </a:solidFill>
            </a:endParaRPr>
          </a:p>
          <a:p>
            <a:pPr marL="0" lvl="0" indent="0" algn="ctr">
              <a:buNone/>
            </a:pPr>
            <a:endParaRPr lang="en-US" altLang="en-GB" sz="4000" b="1" dirty="0">
              <a:solidFill>
                <a:prstClr val="black"/>
              </a:solidFill>
            </a:endParaRPr>
          </a:p>
          <a:p>
            <a:endParaRPr lang="en-IN" dirty="0"/>
          </a:p>
        </p:txBody>
      </p:sp>
    </p:spTree>
    <p:extLst>
      <p:ext uri="{BB962C8B-B14F-4D97-AF65-F5344CB8AC3E}">
        <p14:creationId xmlns:p14="http://schemas.microsoft.com/office/powerpoint/2010/main" val="1505860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US" b="1" dirty="0" smtClean="0">
                <a:solidFill>
                  <a:schemeClr val="accent6">
                    <a:lumMod val="60000"/>
                    <a:lumOff val="40000"/>
                  </a:schemeClr>
                </a:solidFill>
                <a:latin typeface="Times New Roman" pitchFamily="18" charset="0"/>
                <a:cs typeface="Times New Roman" pitchFamily="18" charset="0"/>
              </a:rPr>
              <a:t>Crib biting</a:t>
            </a:r>
            <a:endParaRPr lang="en-US" dirty="0" smtClean="0">
              <a:solidFill>
                <a:schemeClr val="accent6">
                  <a:lumMod val="60000"/>
                  <a:lumOff val="40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en-US" b="1" dirty="0" smtClean="0">
                <a:solidFill>
                  <a:srgbClr val="FF0000"/>
                </a:solidFill>
                <a:latin typeface="Times New Roman" pitchFamily="18" charset="0"/>
                <a:cs typeface="Times New Roman" pitchFamily="18" charset="0"/>
              </a:rPr>
              <a:t>Crib biting </a:t>
            </a:r>
            <a:r>
              <a:rPr lang="en-US" dirty="0" smtClean="0">
                <a:latin typeface="Times New Roman" pitchFamily="18" charset="0"/>
                <a:cs typeface="Times New Roman" pitchFamily="18" charset="0"/>
              </a:rPr>
              <a:t>is where horses use their teeth to grasp onto objects, such as their manger, or the top of their stable door, then arch their necks and swallow air called wing sucking. </a:t>
            </a:r>
          </a:p>
          <a:p>
            <a:pPr algn="just"/>
            <a:r>
              <a:rPr lang="en-US" dirty="0" smtClean="0">
                <a:latin typeface="Times New Roman" pitchFamily="18" charset="0"/>
                <a:cs typeface="Times New Roman" pitchFamily="18" charset="0"/>
              </a:rPr>
              <a:t>This behavior has always been regarded as a 'vice' of the horse, and has been linked to various forms of ill-health including worn teeth colic, stomach ulcers, hypertrophy of the muscles of the ventral neck, and a failure to maintain body weight. Although a nutritional deficiency may be an underlying cause, if the horse is being fed a balanced diet and has free access to a mineralized salt block, this should  not be the case.</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729290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b="1" dirty="0" smtClean="0">
                <a:solidFill>
                  <a:srgbClr val="FF0000"/>
                </a:solidFill>
                <a:latin typeface="Times New Roman" pitchFamily="18" charset="0"/>
                <a:cs typeface="Times New Roman" pitchFamily="18" charset="0"/>
              </a:rPr>
              <a:t>Crib biting</a:t>
            </a:r>
            <a:endParaRPr lang="en-US" dirty="0">
              <a:solidFill>
                <a:srgbClr val="FF0000"/>
              </a:solidFill>
            </a:endParaRPr>
          </a:p>
        </p:txBody>
      </p:sp>
      <p:pic>
        <p:nvPicPr>
          <p:cNvPr id="4" name="Content Placeholder 3" descr="C:\Users\HP\Desktop\fig\thSM402VZX.jpg"/>
          <p:cNvPicPr>
            <a:picLocks noGrp="1" noChangeAspect="1" noChangeArrowheads="1"/>
          </p:cNvPicPr>
          <p:nvPr>
            <p:ph idx="1"/>
          </p:nvPr>
        </p:nvPicPr>
        <p:blipFill>
          <a:blip r:embed="rId2"/>
          <a:srcRect/>
          <a:stretch>
            <a:fillRect/>
          </a:stretch>
        </p:blipFill>
        <p:spPr bwMode="auto">
          <a:xfrm>
            <a:off x="785786" y="1643050"/>
            <a:ext cx="3643338" cy="2019302"/>
          </a:xfrm>
          <a:prstGeom prst="rect">
            <a:avLst/>
          </a:prstGeom>
          <a:noFill/>
        </p:spPr>
      </p:pic>
      <p:pic>
        <p:nvPicPr>
          <p:cNvPr id="2055" name="Picture 7" descr="C:\Users\HP\Desktop\fig\th83Q4UU93.jpg"/>
          <p:cNvPicPr>
            <a:picLocks noChangeAspect="1" noChangeArrowheads="1"/>
          </p:cNvPicPr>
          <p:nvPr/>
        </p:nvPicPr>
        <p:blipFill>
          <a:blip r:embed="rId3"/>
          <a:srcRect/>
          <a:stretch>
            <a:fillRect/>
          </a:stretch>
        </p:blipFill>
        <p:spPr bwMode="auto">
          <a:xfrm>
            <a:off x="4572000" y="1643050"/>
            <a:ext cx="3857652" cy="1876426"/>
          </a:xfrm>
          <a:prstGeom prst="rect">
            <a:avLst/>
          </a:prstGeom>
          <a:noFill/>
        </p:spPr>
      </p:pic>
      <p:pic>
        <p:nvPicPr>
          <p:cNvPr id="2056" name="Picture 8" descr="C:\Users\HP\Desktop\fig\thAZ0D2WMF.jpg"/>
          <p:cNvPicPr>
            <a:picLocks noChangeAspect="1" noChangeArrowheads="1"/>
          </p:cNvPicPr>
          <p:nvPr/>
        </p:nvPicPr>
        <p:blipFill>
          <a:blip r:embed="rId4"/>
          <a:srcRect/>
          <a:stretch>
            <a:fillRect/>
          </a:stretch>
        </p:blipFill>
        <p:spPr bwMode="auto">
          <a:xfrm>
            <a:off x="785786" y="3714752"/>
            <a:ext cx="3500462" cy="2428892"/>
          </a:xfrm>
          <a:prstGeom prst="rect">
            <a:avLst/>
          </a:prstGeom>
          <a:noFill/>
        </p:spPr>
      </p:pic>
      <p:pic>
        <p:nvPicPr>
          <p:cNvPr id="2057" name="Picture 9" descr="C:\Users\HP\Desktop\fig\thI1J42WS1.jpg"/>
          <p:cNvPicPr>
            <a:picLocks noChangeAspect="1" noChangeArrowheads="1"/>
          </p:cNvPicPr>
          <p:nvPr/>
        </p:nvPicPr>
        <p:blipFill>
          <a:blip r:embed="rId5"/>
          <a:srcRect/>
          <a:stretch>
            <a:fillRect/>
          </a:stretch>
        </p:blipFill>
        <p:spPr bwMode="auto">
          <a:xfrm>
            <a:off x="4572000" y="3786190"/>
            <a:ext cx="3857652" cy="2428892"/>
          </a:xfrm>
          <a:prstGeom prst="rect">
            <a:avLst/>
          </a:prstGeom>
          <a:noFill/>
        </p:spPr>
      </p:pic>
    </p:spTree>
    <p:extLst>
      <p:ext uri="{BB962C8B-B14F-4D97-AF65-F5344CB8AC3E}">
        <p14:creationId xmlns:p14="http://schemas.microsoft.com/office/powerpoint/2010/main" val="3330150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1"/>
          <p:cNvSpPr>
            <a:spLocks noChangeArrowheads="1"/>
          </p:cNvSpPr>
          <p:nvPr/>
        </p:nvSpPr>
        <p:spPr bwMode="auto">
          <a:xfrm>
            <a:off x="357158" y="571480"/>
            <a:ext cx="828680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Control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of this condition is directed to horse owners need to reappraise their management practices and use alternative and humane methods to prevent the development of crib-biting. The problem can be controlled by:</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Minimizing the number of surfaces which the horse has available</a:t>
            </a:r>
            <a:b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to chew: for example, removing the manger, placing a strip of</a:t>
            </a:r>
            <a:b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metal over the top of the door or placing a grille on the door.</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surfaces should  not make unpleasant to taste as this is only</a:t>
            </a:r>
            <a:b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likely to make the horse more frustrated. It is better to allow</a:t>
            </a:r>
            <a:b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horse to crib bite on a suitable surface, such as a hard rubber</a:t>
            </a:r>
            <a:b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board, than to try to physically prevent the behavior with straps</a:t>
            </a:r>
            <a:b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or collars.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Some horses are helped if they have a companion- a small pony,</a:t>
            </a:r>
            <a:b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sheep or a goat. Others are improved if a solid object, such as a</a:t>
            </a:r>
            <a:b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rubber ball, is hung from the ceiling.</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46336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3000380"/>
            <a:ext cx="8229600" cy="1143000"/>
          </a:xfrm>
        </p:spPr>
        <p:txBody>
          <a:bodyPr>
            <a:noAutofit/>
          </a:bodyPr>
          <a:lstStyle/>
          <a:p>
            <a:pPr algn="ctr"/>
            <a:r>
              <a:rPr lang="en-IN" sz="4800" b="1" u="sng" dirty="0" smtClean="0"/>
              <a:t>AFFECTIONS OF PALATE AND TREATMENT</a:t>
            </a:r>
            <a:endParaRPr lang="en-US" sz="4800" dirty="0"/>
          </a:p>
        </p:txBody>
      </p:sp>
    </p:spTree>
    <p:extLst>
      <p:ext uri="{BB962C8B-B14F-4D97-AF65-F5344CB8AC3E}">
        <p14:creationId xmlns:p14="http://schemas.microsoft.com/office/powerpoint/2010/main" val="1954789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Lampas</a:t>
            </a:r>
            <a:endParaRPr lang="en-US" dirty="0" smtClean="0"/>
          </a:p>
        </p:txBody>
      </p:sp>
      <p:sp>
        <p:nvSpPr>
          <p:cNvPr id="3" name="Content Placeholder 2"/>
          <p:cNvSpPr>
            <a:spLocks noGrp="1"/>
          </p:cNvSpPr>
          <p:nvPr>
            <p:ph sz="quarter" idx="1"/>
          </p:nvPr>
        </p:nvSpPr>
        <p:spPr/>
        <p:txBody>
          <a:bodyPr>
            <a:normAutofit/>
          </a:bodyPr>
          <a:lstStyle/>
          <a:p>
            <a:r>
              <a:rPr lang="en-IN" sz="2000" b="1" dirty="0" smtClean="0"/>
              <a:t>	Lampas </a:t>
            </a:r>
            <a:r>
              <a:rPr lang="en-IN" sz="2000" dirty="0" smtClean="0"/>
              <a:t>is an inflammatory thickening of the mucous membrane of the hard palate appearing as ridge immediately behind the upper incisors. This conditions commonly observed in horses when the incisors are erupting. Pain is evidenced when biting hard feedstuffs. </a:t>
            </a:r>
            <a:endParaRPr lang="en-US" sz="2000" dirty="0" smtClean="0"/>
          </a:p>
          <a:p>
            <a:r>
              <a:rPr lang="en-IN" sz="2000" dirty="0" smtClean="0"/>
              <a:t>	</a:t>
            </a:r>
            <a:r>
              <a:rPr lang="en-IN" sz="2000" b="1" dirty="0" smtClean="0"/>
              <a:t>Treatment </a:t>
            </a:r>
            <a:r>
              <a:rPr lang="en-IN" sz="2000" dirty="0" smtClean="0"/>
              <a:t>of this condition is directed to scarify the mucous membrane. Soft foods should be offered to minimize pain during chewing. </a:t>
            </a:r>
            <a:endParaRPr lang="en-US" sz="2000" dirty="0" smtClean="0"/>
          </a:p>
        </p:txBody>
      </p:sp>
      <p:pic>
        <p:nvPicPr>
          <p:cNvPr id="1026" name="Picture 2" descr="C:\Users\HP\Downloads\Oral-Surgery-2.jpg"/>
          <p:cNvPicPr>
            <a:picLocks noChangeAspect="1" noChangeArrowheads="1"/>
          </p:cNvPicPr>
          <p:nvPr/>
        </p:nvPicPr>
        <p:blipFill>
          <a:blip r:embed="rId2"/>
          <a:srcRect/>
          <a:stretch>
            <a:fillRect/>
          </a:stretch>
        </p:blipFill>
        <p:spPr bwMode="auto">
          <a:xfrm>
            <a:off x="5143504" y="4143380"/>
            <a:ext cx="2992348" cy="2241541"/>
          </a:xfrm>
          <a:prstGeom prst="rect">
            <a:avLst/>
          </a:prstGeom>
          <a:noFill/>
        </p:spPr>
      </p:pic>
    </p:spTree>
    <p:extLst>
      <p:ext uri="{BB962C8B-B14F-4D97-AF65-F5344CB8AC3E}">
        <p14:creationId xmlns:p14="http://schemas.microsoft.com/office/powerpoint/2010/main" val="1338223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Cleft palate</a:t>
            </a:r>
            <a:r>
              <a:rPr lang="en-US" dirty="0" smtClean="0"/>
              <a:t/>
            </a:r>
            <a:br>
              <a:rPr lang="en-US" dirty="0" smtClean="0"/>
            </a:br>
            <a:endParaRPr lang="en-US" dirty="0"/>
          </a:p>
        </p:txBody>
      </p:sp>
      <p:sp>
        <p:nvSpPr>
          <p:cNvPr id="3" name="Content Placeholder 2"/>
          <p:cNvSpPr>
            <a:spLocks noGrp="1"/>
          </p:cNvSpPr>
          <p:nvPr>
            <p:ph sz="quarter" idx="1"/>
          </p:nvPr>
        </p:nvSpPr>
        <p:spPr>
          <a:xfrm>
            <a:off x="457200" y="1214422"/>
            <a:ext cx="7467600" cy="5259530"/>
          </a:xfrm>
        </p:spPr>
        <p:txBody>
          <a:bodyPr>
            <a:normAutofit/>
          </a:bodyPr>
          <a:lstStyle/>
          <a:p>
            <a:r>
              <a:rPr lang="en-IN" dirty="0" smtClean="0"/>
              <a:t> congenital disorder occurs in all species</a:t>
            </a:r>
          </a:p>
          <a:p>
            <a:r>
              <a:rPr lang="en-IN" dirty="0" smtClean="0"/>
              <a:t>commonly observed in </a:t>
            </a:r>
            <a:r>
              <a:rPr lang="en-IN" dirty="0" err="1" smtClean="0"/>
              <a:t>brachycephalic</a:t>
            </a:r>
            <a:r>
              <a:rPr lang="en-IN" dirty="0" smtClean="0"/>
              <a:t> breeds of canine. </a:t>
            </a:r>
          </a:p>
          <a:p>
            <a:r>
              <a:rPr lang="en-IN" dirty="0" smtClean="0"/>
              <a:t>chronic nasal discharge and pneumonia lead its diagnosis as a neonate or young foal</a:t>
            </a:r>
            <a:endParaRPr lang="en-US" dirty="0" smtClean="0"/>
          </a:p>
          <a:p>
            <a:pPr>
              <a:buNone/>
            </a:pPr>
            <a:r>
              <a:rPr lang="en-IN" b="1" dirty="0" err="1" smtClean="0"/>
              <a:t>Etiology</a:t>
            </a:r>
            <a:endParaRPr lang="en-US" dirty="0" smtClean="0"/>
          </a:p>
          <a:p>
            <a:pPr lvl="0"/>
            <a:r>
              <a:rPr lang="en-IN" dirty="0" smtClean="0"/>
              <a:t>Nutritional, hormonal and mechanical factors</a:t>
            </a:r>
            <a:endParaRPr lang="en-US" dirty="0" smtClean="0"/>
          </a:p>
          <a:p>
            <a:pPr lvl="0"/>
            <a:r>
              <a:rPr lang="en-IN" dirty="0" smtClean="0"/>
              <a:t>Genetic and stress factors are also responsible for this condition.</a:t>
            </a:r>
            <a:endParaRPr lang="en-US" dirty="0" smtClean="0"/>
          </a:p>
          <a:p>
            <a:pPr lvl="0"/>
            <a:r>
              <a:rPr lang="en-IN" dirty="0" smtClean="0"/>
              <a:t>Intrauterine infection and exposure to toxins at specific periods of gestation may also lead to this situation. </a:t>
            </a:r>
            <a:endParaRPr lang="en-US" dirty="0" smtClean="0"/>
          </a:p>
          <a:p>
            <a:endParaRPr lang="en-US" dirty="0"/>
          </a:p>
        </p:txBody>
      </p:sp>
    </p:spTree>
    <p:extLst>
      <p:ext uri="{BB962C8B-B14F-4D97-AF65-F5344CB8AC3E}">
        <p14:creationId xmlns:p14="http://schemas.microsoft.com/office/powerpoint/2010/main" val="42537978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71472" y="571480"/>
            <a:ext cx="7643866" cy="5000660"/>
          </a:xfrm>
        </p:spPr>
        <p:txBody>
          <a:bodyPr>
            <a:normAutofit/>
          </a:bodyPr>
          <a:lstStyle/>
          <a:p>
            <a:pPr>
              <a:buNone/>
            </a:pPr>
            <a:r>
              <a:rPr lang="en-IN" sz="2000" b="1" dirty="0" smtClean="0"/>
              <a:t>Signs</a:t>
            </a:r>
            <a:endParaRPr lang="en-US" sz="2000" dirty="0" smtClean="0"/>
          </a:p>
          <a:p>
            <a:pPr lvl="0"/>
            <a:r>
              <a:rPr lang="en-IN" sz="2000" dirty="0" smtClean="0"/>
              <a:t>Food material passes to the nostrils on expiration and to the pharynx on inspiration. </a:t>
            </a:r>
            <a:endParaRPr lang="en-US" sz="2000" dirty="0" smtClean="0"/>
          </a:p>
          <a:p>
            <a:pPr lvl="0"/>
            <a:r>
              <a:rPr lang="en-IN" sz="2000" dirty="0" smtClean="0"/>
              <a:t>In early stages of life, rhinitis or pneumonia occurs. </a:t>
            </a:r>
            <a:endParaRPr lang="en-US" sz="2000" dirty="0" smtClean="0"/>
          </a:p>
          <a:p>
            <a:pPr lvl="0"/>
            <a:r>
              <a:rPr lang="en-IN" sz="2000" dirty="0" smtClean="0"/>
              <a:t>Milk or food in the nasal cavity frequently causes sneezing or gaggling.</a:t>
            </a:r>
            <a:endParaRPr lang="en-US" sz="2000" dirty="0" smtClean="0"/>
          </a:p>
          <a:p>
            <a:pPr lvl="0"/>
            <a:r>
              <a:rPr lang="en-IN" sz="2000" dirty="0" smtClean="0"/>
              <a:t>In some cases, the animal is unable to create a negative pressure in the mouth and may lead to death by starvation. </a:t>
            </a:r>
          </a:p>
          <a:p>
            <a:pPr lvl="0"/>
            <a:endParaRPr lang="en-US" sz="2000" dirty="0" smtClean="0"/>
          </a:p>
          <a:p>
            <a:pPr>
              <a:buNone/>
            </a:pPr>
            <a:r>
              <a:rPr lang="en-IN" sz="2000" b="1" dirty="0" smtClean="0"/>
              <a:t>Treatment:</a:t>
            </a:r>
            <a:r>
              <a:rPr lang="en-IN" sz="2000" dirty="0" smtClean="0"/>
              <a:t> </a:t>
            </a:r>
          </a:p>
          <a:p>
            <a:pPr>
              <a:buNone/>
            </a:pPr>
            <a:r>
              <a:rPr lang="en-IN" sz="2000" dirty="0" smtClean="0"/>
              <a:t>	Surgical reconstruction of cleft palate condition is indicated by pedicle flaps of palatine mucosa. </a:t>
            </a:r>
            <a:endParaRPr lang="en-US" sz="2000" dirty="0" smtClean="0"/>
          </a:p>
          <a:p>
            <a:endParaRPr lang="en-US" sz="2000" dirty="0" smtClean="0"/>
          </a:p>
          <a:p>
            <a:endParaRPr lang="en-US" sz="2000" dirty="0"/>
          </a:p>
        </p:txBody>
      </p:sp>
      <p:pic>
        <p:nvPicPr>
          <p:cNvPr id="4" name="Picture 2" descr="C:\Users\HP\Downloads\8c85dbfe23972e47513e70c9ee0dc6be.jpg"/>
          <p:cNvPicPr>
            <a:picLocks noChangeAspect="1" noChangeArrowheads="1"/>
          </p:cNvPicPr>
          <p:nvPr/>
        </p:nvPicPr>
        <p:blipFill>
          <a:blip r:embed="rId2" cstate="print"/>
          <a:srcRect/>
          <a:stretch>
            <a:fillRect/>
          </a:stretch>
        </p:blipFill>
        <p:spPr bwMode="auto">
          <a:xfrm>
            <a:off x="5429256" y="4786322"/>
            <a:ext cx="1857388" cy="1852229"/>
          </a:xfrm>
          <a:prstGeom prst="rect">
            <a:avLst/>
          </a:prstGeom>
          <a:noFill/>
        </p:spPr>
      </p:pic>
    </p:spTree>
    <p:extLst>
      <p:ext uri="{BB962C8B-B14F-4D97-AF65-F5344CB8AC3E}">
        <p14:creationId xmlns:p14="http://schemas.microsoft.com/office/powerpoint/2010/main" val="2358400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Palatine tumours</a:t>
            </a:r>
            <a:r>
              <a:rPr lang="en-US" dirty="0" smtClean="0"/>
              <a:t/>
            </a:r>
            <a:br>
              <a:rPr lang="en-US" dirty="0" smtClean="0"/>
            </a:br>
            <a:endParaRPr lang="en-US" dirty="0"/>
          </a:p>
        </p:txBody>
      </p:sp>
      <p:sp>
        <p:nvSpPr>
          <p:cNvPr id="3" name="Content Placeholder 2"/>
          <p:cNvSpPr>
            <a:spLocks noGrp="1"/>
          </p:cNvSpPr>
          <p:nvPr>
            <p:ph sz="quarter" idx="1"/>
          </p:nvPr>
        </p:nvSpPr>
        <p:spPr>
          <a:xfrm>
            <a:off x="457200" y="1214422"/>
            <a:ext cx="7467600" cy="5259530"/>
          </a:xfrm>
        </p:spPr>
        <p:txBody>
          <a:bodyPr>
            <a:normAutofit/>
          </a:bodyPr>
          <a:lstStyle/>
          <a:p>
            <a:r>
              <a:rPr lang="en-IN" sz="2000" b="1" dirty="0" smtClean="0"/>
              <a:t>Palatine tumours</a:t>
            </a:r>
            <a:r>
              <a:rPr lang="en-IN" sz="2000" dirty="0" smtClean="0"/>
              <a:t> like malignant melanoma, </a:t>
            </a:r>
            <a:r>
              <a:rPr lang="en-IN" sz="2000" dirty="0" err="1" smtClean="0"/>
              <a:t>squamous</a:t>
            </a:r>
            <a:r>
              <a:rPr lang="en-IN" sz="2000" dirty="0" smtClean="0"/>
              <a:t>  cell carcinoma and </a:t>
            </a:r>
            <a:r>
              <a:rPr lang="en-IN" sz="2000" dirty="0" err="1" smtClean="0"/>
              <a:t>fibrosarcoma</a:t>
            </a:r>
            <a:r>
              <a:rPr lang="en-IN" sz="2000" dirty="0" smtClean="0"/>
              <a:t> are common in dog and cat</a:t>
            </a:r>
          </a:p>
          <a:p>
            <a:r>
              <a:rPr lang="en-IN" sz="2000" dirty="0" smtClean="0"/>
              <a:t>Malignant melanomas arise from the gingival and palatine epithelium (hard palate) and infiltrate the underlying bone.</a:t>
            </a:r>
          </a:p>
          <a:p>
            <a:r>
              <a:rPr lang="en-IN" sz="2000" dirty="0" smtClean="0"/>
              <a:t>The tumour is usually ulcerated and may bulge into the oral cavity. </a:t>
            </a:r>
          </a:p>
          <a:p>
            <a:r>
              <a:rPr lang="en-IN" sz="2000" dirty="0" smtClean="0"/>
              <a:t>Incidence of </a:t>
            </a:r>
            <a:r>
              <a:rPr lang="en-IN" sz="2000" dirty="0" err="1" smtClean="0"/>
              <a:t>fibrosarcoma</a:t>
            </a:r>
            <a:r>
              <a:rPr lang="en-IN" sz="2000" dirty="0" smtClean="0"/>
              <a:t> of palate is higher in larger breed dogs and in male as compared to female. </a:t>
            </a:r>
          </a:p>
          <a:p>
            <a:r>
              <a:rPr lang="en-IN" sz="2000" dirty="0" err="1" smtClean="0"/>
              <a:t>Squamous</a:t>
            </a:r>
            <a:r>
              <a:rPr lang="en-IN" sz="2000" dirty="0" smtClean="0"/>
              <a:t> cell carcinoma is locally invasive and cause </a:t>
            </a:r>
            <a:r>
              <a:rPr lang="en-IN" sz="2000" dirty="0" err="1" smtClean="0"/>
              <a:t>lysis</a:t>
            </a:r>
            <a:r>
              <a:rPr lang="en-IN" sz="2000" dirty="0" smtClean="0"/>
              <a:t> of bone.</a:t>
            </a:r>
            <a:endParaRPr lang="en-US" sz="2000" dirty="0" smtClean="0"/>
          </a:p>
          <a:p>
            <a:pPr>
              <a:buNone/>
            </a:pPr>
            <a:r>
              <a:rPr lang="en-IN" sz="2000" dirty="0" smtClean="0"/>
              <a:t>	</a:t>
            </a:r>
            <a:endParaRPr lang="en-US" sz="2000" dirty="0"/>
          </a:p>
        </p:txBody>
      </p:sp>
    </p:spTree>
    <p:extLst>
      <p:ext uri="{BB962C8B-B14F-4D97-AF65-F5344CB8AC3E}">
        <p14:creationId xmlns:p14="http://schemas.microsoft.com/office/powerpoint/2010/main" val="150307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28604"/>
            <a:ext cx="7467600" cy="6045348"/>
          </a:xfrm>
        </p:spPr>
        <p:txBody>
          <a:bodyPr>
            <a:normAutofit fontScale="85000" lnSpcReduction="20000"/>
          </a:bodyPr>
          <a:lstStyle/>
          <a:p>
            <a:pPr>
              <a:buNone/>
            </a:pPr>
            <a:r>
              <a:rPr lang="en-IN" b="1" dirty="0" smtClean="0"/>
              <a:t>Clinical signs</a:t>
            </a:r>
            <a:endParaRPr lang="en-US" dirty="0" smtClean="0"/>
          </a:p>
          <a:p>
            <a:pPr lvl="0"/>
            <a:r>
              <a:rPr lang="en-IN" dirty="0" smtClean="0"/>
              <a:t>Slow progressive facial swelling.</a:t>
            </a:r>
            <a:endParaRPr lang="en-US" dirty="0" smtClean="0"/>
          </a:p>
          <a:p>
            <a:pPr lvl="0"/>
            <a:r>
              <a:rPr lang="en-IN" dirty="0" smtClean="0"/>
              <a:t>Abnormal salivation. </a:t>
            </a:r>
            <a:endParaRPr lang="en-US" dirty="0" smtClean="0"/>
          </a:p>
          <a:p>
            <a:pPr lvl="0"/>
            <a:r>
              <a:rPr lang="en-IN" dirty="0" smtClean="0"/>
              <a:t>Oral haemorrhage. </a:t>
            </a:r>
            <a:endParaRPr lang="en-US" dirty="0" smtClean="0"/>
          </a:p>
          <a:p>
            <a:pPr lvl="0"/>
            <a:r>
              <a:rPr lang="en-IN" dirty="0" smtClean="0"/>
              <a:t>Difficulty in eating.</a:t>
            </a:r>
          </a:p>
          <a:p>
            <a:pPr lvl="0"/>
            <a:endParaRPr lang="en-US" dirty="0" smtClean="0"/>
          </a:p>
          <a:p>
            <a:pPr>
              <a:buNone/>
            </a:pPr>
            <a:r>
              <a:rPr lang="en-IN" b="1" dirty="0" smtClean="0"/>
              <a:t>Treatment.</a:t>
            </a:r>
            <a:r>
              <a:rPr lang="en-IN" dirty="0" smtClean="0"/>
              <a:t> </a:t>
            </a:r>
          </a:p>
          <a:p>
            <a:r>
              <a:rPr lang="en-IN" dirty="0" smtClean="0"/>
              <a:t>Early detection, diagnosis and treatment</a:t>
            </a:r>
          </a:p>
          <a:p>
            <a:r>
              <a:rPr lang="en-IN" dirty="0" smtClean="0"/>
              <a:t> Surgery is the most effective mode of therapy for treating most oral </a:t>
            </a:r>
            <a:r>
              <a:rPr lang="en-IN" dirty="0" err="1" smtClean="0"/>
              <a:t>neoplasms</a:t>
            </a:r>
            <a:r>
              <a:rPr lang="en-IN" dirty="0" smtClean="0"/>
              <a:t>.</a:t>
            </a:r>
          </a:p>
          <a:p>
            <a:r>
              <a:rPr lang="en-IN" dirty="0" smtClean="0"/>
              <a:t> Sharp dissection rather than </a:t>
            </a:r>
            <a:r>
              <a:rPr lang="en-IN" dirty="0" err="1" smtClean="0"/>
              <a:t>electrocautery</a:t>
            </a:r>
            <a:r>
              <a:rPr lang="en-IN" dirty="0" smtClean="0"/>
              <a:t> should be utilized when incising palatal mucosa to minimize postoperative dehiscence. </a:t>
            </a:r>
          </a:p>
          <a:p>
            <a:r>
              <a:rPr lang="en-IN" dirty="0" err="1" smtClean="0"/>
              <a:t>Fibrosarcoma</a:t>
            </a:r>
            <a:r>
              <a:rPr lang="en-IN" dirty="0" smtClean="0"/>
              <a:t> is a better candidate to radical surgical excision because of its lower metastatic rates.</a:t>
            </a:r>
          </a:p>
          <a:p>
            <a:r>
              <a:rPr lang="en-IN" dirty="0" smtClean="0"/>
              <a:t> Local recurrence is very common if excision is not performed in a radical manner.</a:t>
            </a:r>
          </a:p>
          <a:p>
            <a:r>
              <a:rPr lang="en-IN" dirty="0" smtClean="0"/>
              <a:t> Cryosurgery is a good therapeutic option because the ice ball reach areas of alveolar bone and destroy malignant cells</a:t>
            </a:r>
            <a:endParaRPr lang="en-US" dirty="0" smtClean="0"/>
          </a:p>
          <a:p>
            <a:endParaRPr lang="en-US" dirty="0" smtClean="0"/>
          </a:p>
          <a:p>
            <a:endParaRPr lang="en-US" dirty="0"/>
          </a:p>
        </p:txBody>
      </p:sp>
    </p:spTree>
    <p:extLst>
      <p:ext uri="{BB962C8B-B14F-4D97-AF65-F5344CB8AC3E}">
        <p14:creationId xmlns:p14="http://schemas.microsoft.com/office/powerpoint/2010/main" val="23142745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Protrusion and strangulation of soft palate in camel / </a:t>
            </a:r>
            <a:r>
              <a:rPr lang="en-IN" b="1" dirty="0" err="1" smtClean="0"/>
              <a:t>Dulla</a:t>
            </a:r>
            <a:endParaRPr lang="en-US" dirty="0"/>
          </a:p>
        </p:txBody>
      </p:sp>
      <p:sp>
        <p:nvSpPr>
          <p:cNvPr id="3" name="Content Placeholder 2"/>
          <p:cNvSpPr>
            <a:spLocks noGrp="1"/>
          </p:cNvSpPr>
          <p:nvPr>
            <p:ph sz="quarter" idx="1"/>
          </p:nvPr>
        </p:nvSpPr>
        <p:spPr>
          <a:xfrm>
            <a:off x="457200" y="1600200"/>
            <a:ext cx="7901014" cy="4873752"/>
          </a:xfrm>
        </p:spPr>
        <p:txBody>
          <a:bodyPr>
            <a:normAutofit fontScale="62500" lnSpcReduction="20000"/>
          </a:bodyPr>
          <a:lstStyle/>
          <a:p>
            <a:r>
              <a:rPr lang="en-IN" dirty="0" smtClean="0"/>
              <a:t>occurs in male camel while creating oral sounds. </a:t>
            </a:r>
          </a:p>
          <a:p>
            <a:r>
              <a:rPr lang="en-IN" dirty="0" smtClean="0"/>
              <a:t>injury of soft palate due to sharp molars or canine teeth</a:t>
            </a:r>
          </a:p>
          <a:p>
            <a:r>
              <a:rPr lang="en-IN" dirty="0" smtClean="0"/>
              <a:t>Due to injury, the walls of soft </a:t>
            </a:r>
            <a:r>
              <a:rPr lang="en-IN" dirty="0" err="1" smtClean="0"/>
              <a:t>palatem</a:t>
            </a:r>
            <a:r>
              <a:rPr lang="en-IN" dirty="0" smtClean="0"/>
              <a:t> perforate, causing rupture of blood vessels and ultimately leading to </a:t>
            </a:r>
            <a:r>
              <a:rPr lang="en-IN" dirty="0" err="1" smtClean="0"/>
              <a:t>submucoasal</a:t>
            </a:r>
            <a:r>
              <a:rPr lang="en-IN" dirty="0" smtClean="0"/>
              <a:t> haematoma.</a:t>
            </a:r>
          </a:p>
          <a:p>
            <a:r>
              <a:rPr lang="en-IN" dirty="0" smtClean="0"/>
              <a:t>Soft palate becomes infected due to entry of microbes. If the soft palate still protruded outside, blood supply is seriously compromised leading to necrosis and gangrene. </a:t>
            </a:r>
            <a:endParaRPr lang="en-US" dirty="0" smtClean="0"/>
          </a:p>
          <a:p>
            <a:pPr>
              <a:buNone/>
            </a:pPr>
            <a:r>
              <a:rPr lang="en-IN" b="1" dirty="0" smtClean="0"/>
              <a:t>Treatment</a:t>
            </a:r>
            <a:r>
              <a:rPr lang="en-IN" dirty="0" smtClean="0"/>
              <a:t> </a:t>
            </a:r>
          </a:p>
          <a:p>
            <a:pPr lvl="1"/>
            <a:r>
              <a:rPr lang="en-IN" sz="2600" dirty="0" smtClean="0"/>
              <a:t>Surgical excision of the affected part of the soft palate. Under sedation with </a:t>
            </a:r>
            <a:r>
              <a:rPr lang="en-IN" sz="2600" dirty="0" err="1" smtClean="0"/>
              <a:t>xylazine</a:t>
            </a:r>
            <a:r>
              <a:rPr lang="en-IN" sz="2600" dirty="0" smtClean="0"/>
              <a:t> hydrochloride and restraining in sterna </a:t>
            </a:r>
            <a:r>
              <a:rPr lang="en-IN" sz="2600" dirty="0" err="1" smtClean="0"/>
              <a:t>recumbency</a:t>
            </a:r>
            <a:r>
              <a:rPr lang="en-IN" sz="2600" dirty="0" smtClean="0"/>
              <a:t>,</a:t>
            </a:r>
          </a:p>
          <a:p>
            <a:pPr lvl="1"/>
            <a:r>
              <a:rPr lang="en-IN" sz="2600" dirty="0" smtClean="0"/>
              <a:t>The soft palate is taken out by pulling the tongue and dissected laterally from both sides beginning from the </a:t>
            </a:r>
            <a:r>
              <a:rPr lang="en-IN" sz="2600" dirty="0" err="1" smtClean="0"/>
              <a:t>rostral</a:t>
            </a:r>
            <a:r>
              <a:rPr lang="en-IN" sz="2600" dirty="0" smtClean="0"/>
              <a:t> dorsal attachment.</a:t>
            </a:r>
          </a:p>
          <a:p>
            <a:pPr lvl="1"/>
            <a:r>
              <a:rPr lang="en-IN" sz="2600" dirty="0" smtClean="0"/>
              <a:t>Postoperatively, the oral cavity is flushed with warm normal saline solution followed by light antiseptic solution like potassium  permanganate. </a:t>
            </a:r>
          </a:p>
          <a:p>
            <a:pPr lvl="1"/>
            <a:r>
              <a:rPr lang="en-IN" sz="2600" dirty="0" smtClean="0"/>
              <a:t>A course of antibiotic for 5 to 7 days is indicated. </a:t>
            </a:r>
          </a:p>
          <a:p>
            <a:pPr lvl="1"/>
            <a:r>
              <a:rPr lang="en-IN" sz="2600" dirty="0" smtClean="0"/>
              <a:t>The animal should be offered succulent type of feed at least for 2 weeks. </a:t>
            </a:r>
            <a:endParaRPr lang="en-US" sz="2600" dirty="0"/>
          </a:p>
        </p:txBody>
      </p:sp>
    </p:spTree>
    <p:extLst>
      <p:ext uri="{BB962C8B-B14F-4D97-AF65-F5344CB8AC3E}">
        <p14:creationId xmlns:p14="http://schemas.microsoft.com/office/powerpoint/2010/main" val="112450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42852"/>
            <a:ext cx="8229600" cy="1143000"/>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en-US" sz="3200" b="1" u="sng" dirty="0" smtClean="0">
                <a:solidFill>
                  <a:srgbClr val="FFFF00"/>
                </a:solidFill>
                <a:latin typeface="Times New Roman" pitchFamily="18" charset="0"/>
                <a:cs typeface="Times New Roman" pitchFamily="18" charset="0"/>
              </a:rPr>
              <a:t>Congenital Affections of Lower Jaw and Treatment</a:t>
            </a:r>
            <a:endParaRPr lang="en-US" sz="3200"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428596" y="1357298"/>
            <a:ext cx="8229600" cy="4525963"/>
          </a:xfrm>
        </p:spPr>
        <p:txBody>
          <a:bodyPr>
            <a:normAutofit fontScale="92500" lnSpcReduction="20000"/>
          </a:bodyPr>
          <a:lstStyle/>
          <a:p>
            <a:pPr algn="just">
              <a:buNone/>
            </a:pPr>
            <a:r>
              <a:rPr lang="en-US" b="1" dirty="0" smtClean="0">
                <a:solidFill>
                  <a:srgbClr val="FF0000"/>
                </a:solidFill>
                <a:latin typeface="Times New Roman" pitchFamily="18" charset="0"/>
                <a:cs typeface="Times New Roman" pitchFamily="18" charset="0"/>
              </a:rPr>
              <a:t>    Paralysis of lower jaw</a:t>
            </a:r>
            <a:endParaRPr lang="en-US" dirty="0" smtClean="0">
              <a:solidFill>
                <a:srgbClr val="FF0000"/>
              </a:solidFill>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	Paralysis of lower jaw </a:t>
            </a:r>
            <a:r>
              <a:rPr lang="en-US" dirty="0" smtClean="0">
                <a:latin typeface="Times New Roman" pitchFamily="18" charset="0"/>
                <a:cs typeface="Times New Roman" pitchFamily="18" charset="0"/>
              </a:rPr>
              <a:t>is fairly common complication in dog, rare in the horse and ox and may be of unilateral or bilateral, partial or complete and central or peripheral in origin.</a:t>
            </a:r>
          </a:p>
          <a:p>
            <a:pPr>
              <a:buNone/>
            </a:pPr>
            <a:r>
              <a:rPr lang="en-US" b="1"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Etiology</a:t>
            </a:r>
            <a:endParaRPr lang="en-US" dirty="0" smtClean="0">
              <a:solidFill>
                <a:srgbClr val="FF0000"/>
              </a:solidFill>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a:t>
            </a:r>
          </a:p>
          <a:p>
            <a:pPr lvl="0"/>
            <a:r>
              <a:rPr lang="en-US" dirty="0" smtClean="0">
                <a:latin typeface="Times New Roman" pitchFamily="18" charset="0"/>
                <a:cs typeface="Times New Roman" pitchFamily="18" charset="0"/>
              </a:rPr>
              <a:t>Affection of peripheral nerve due to pressure by </a:t>
            </a:r>
            <a:r>
              <a:rPr lang="en-US" dirty="0" err="1" smtClean="0">
                <a:latin typeface="Times New Roman" pitchFamily="18" charset="0"/>
                <a:cs typeface="Times New Roman" pitchFamily="18" charset="0"/>
              </a:rPr>
              <a:t>tumours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extravasated</a:t>
            </a:r>
            <a:r>
              <a:rPr lang="en-US" dirty="0" smtClean="0">
                <a:latin typeface="Times New Roman" pitchFamily="18" charset="0"/>
                <a:cs typeface="Times New Roman" pitchFamily="18" charset="0"/>
              </a:rPr>
              <a:t> blood or direct injury or toxin of infectious disease like distemper in dog.</a:t>
            </a:r>
          </a:p>
          <a:p>
            <a:pPr algn="just">
              <a:buNone/>
            </a:pP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1268053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8992" y="214290"/>
            <a:ext cx="2043098" cy="1082660"/>
          </a:xfrm>
        </p:spPr>
        <p:txBody>
          <a:bodyPr>
            <a:normAutofit/>
          </a:bodyPr>
          <a:lstStyle/>
          <a:p>
            <a:r>
              <a:rPr lang="en-US" sz="3600" b="1" dirty="0" smtClean="0"/>
              <a:t>DULLA</a:t>
            </a:r>
            <a:endParaRPr lang="en-US" sz="3600" b="1" dirty="0"/>
          </a:p>
        </p:txBody>
      </p:sp>
      <p:pic>
        <p:nvPicPr>
          <p:cNvPr id="1026" name="Picture 2" descr="C:\Users\HP\Desktop\guttral pouch\dulla.jpg"/>
          <p:cNvPicPr>
            <a:picLocks noGrp="1" noChangeAspect="1" noChangeArrowheads="1"/>
          </p:cNvPicPr>
          <p:nvPr>
            <p:ph sz="quarter" idx="1"/>
          </p:nvPr>
        </p:nvPicPr>
        <p:blipFill>
          <a:blip r:embed="rId2"/>
          <a:srcRect/>
          <a:stretch>
            <a:fillRect/>
          </a:stretch>
        </p:blipFill>
        <p:spPr bwMode="auto">
          <a:xfrm>
            <a:off x="785786" y="1714488"/>
            <a:ext cx="7315200" cy="3838575"/>
          </a:xfrm>
          <a:prstGeom prst="rect">
            <a:avLst/>
          </a:prstGeom>
          <a:noFill/>
        </p:spPr>
      </p:pic>
    </p:spTree>
    <p:extLst>
      <p:ext uri="{BB962C8B-B14F-4D97-AF65-F5344CB8AC3E}">
        <p14:creationId xmlns:p14="http://schemas.microsoft.com/office/powerpoint/2010/main" val="1663187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357158" y="0"/>
            <a:ext cx="8572560" cy="70480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Signs</a:t>
            </a:r>
            <a:endParaRPr kumimoji="0" lang="en-US" sz="11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 unilateral paralysis</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Prehension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movements of the tongue are normal but</a:t>
            </a:r>
            <a:b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mastication is interfered.</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(b)The animal holds the head low and towards the sound site so that</a:t>
            </a:r>
            <a:b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food material is passed towards the corresponding molars.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 unilateral paralysis</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(a)Slow intermittent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masticatory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movements in incomplete</a:t>
            </a:r>
            <a:b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paralysis.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(b)In complete paralysis, loss of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masticatory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movements on both</a:t>
            </a:r>
            <a:b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sides, drooping of lower jaw, dry tongue protruded from the</a:t>
            </a:r>
            <a:b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mouth.</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(c)The dog is able to swallow liquid diet and solid food when placed</a:t>
            </a:r>
            <a:b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 its mouth.</a:t>
            </a:r>
          </a:p>
          <a:p>
            <a:pPr algn="just" eaLnBrk="0" fontAlgn="base" hangingPunct="0">
              <a:spcBef>
                <a:spcPct val="0"/>
              </a:spcBef>
              <a:spcAft>
                <a:spcPct val="0"/>
              </a:spcAft>
            </a:pPr>
            <a:r>
              <a:rPr lang="en-US" sz="2000" b="1" dirty="0" smtClean="0">
                <a:solidFill>
                  <a:srgbClr val="FF0000"/>
                </a:solidFill>
                <a:latin typeface="Times New Roman" pitchFamily="18" charset="0"/>
                <a:ea typeface="Times New Roman" pitchFamily="18" charset="0"/>
                <a:cs typeface="Times New Roman" pitchFamily="18" charset="0"/>
              </a:rPr>
              <a:t>Treatment: </a:t>
            </a:r>
            <a:r>
              <a:rPr lang="en-US" sz="2000" dirty="0" smtClean="0">
                <a:latin typeface="Times New Roman" pitchFamily="18" charset="0"/>
                <a:ea typeface="Times New Roman" pitchFamily="18" charset="0"/>
                <a:cs typeface="Times New Roman" pitchFamily="18" charset="0"/>
              </a:rPr>
              <a:t>Treatment of this condition is same like that of general treatment of</a:t>
            </a:r>
            <a:br>
              <a:rPr lang="en-US" sz="2000" dirty="0" smtClean="0">
                <a:latin typeface="Times New Roman" pitchFamily="18" charset="0"/>
                <a:ea typeface="Times New Roman" pitchFamily="18" charset="0"/>
                <a:cs typeface="Times New Roman" pitchFamily="18" charset="0"/>
              </a:rPr>
            </a:br>
            <a:r>
              <a:rPr lang="en-US" sz="2000" dirty="0" smtClean="0">
                <a:latin typeface="Times New Roman" pitchFamily="18" charset="0"/>
                <a:ea typeface="Times New Roman" pitchFamily="18" charset="0"/>
                <a:cs typeface="Times New Roman" pitchFamily="18" charset="0"/>
              </a:rPr>
              <a:t>                     paralysis.</a:t>
            </a:r>
            <a:endParaRPr lang="en-US" sz="2800"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56304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b="1" dirty="0" err="1" smtClean="0">
                <a:solidFill>
                  <a:srgbClr val="FF0000"/>
                </a:solidFill>
                <a:latin typeface="Times New Roman" pitchFamily="18" charset="0"/>
                <a:cs typeface="Times New Roman" pitchFamily="18" charset="0"/>
              </a:rPr>
              <a:t>Gnathitis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buFont typeface="Wingdings" pitchFamily="2" charset="2"/>
              <a:buChar char="Ø"/>
            </a:pPr>
            <a:r>
              <a:rPr lang="en-US" b="1" dirty="0" err="1" smtClean="0">
                <a:solidFill>
                  <a:srgbClr val="FF0000"/>
                </a:solidFill>
                <a:latin typeface="Times New Roman" pitchFamily="18" charset="0"/>
                <a:cs typeface="Times New Roman" pitchFamily="18" charset="0"/>
              </a:rPr>
              <a:t>Gnathitis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an </a:t>
            </a:r>
            <a:r>
              <a:rPr lang="en-US" dirty="0" err="1" smtClean="0">
                <a:latin typeface="Times New Roman" pitchFamily="18" charset="0"/>
                <a:cs typeface="Times New Roman" pitchFamily="18" charset="0"/>
              </a:rPr>
              <a:t>inflamatory</a:t>
            </a:r>
            <a:r>
              <a:rPr lang="en-US" dirty="0" smtClean="0">
                <a:latin typeface="Times New Roman" pitchFamily="18" charset="0"/>
                <a:cs typeface="Times New Roman" pitchFamily="18" charset="0"/>
              </a:rPr>
              <a:t> condition of the </a:t>
            </a:r>
            <a:r>
              <a:rPr lang="en-US" dirty="0" err="1" smtClean="0">
                <a:latin typeface="Times New Roman" pitchFamily="18" charset="0"/>
                <a:cs typeface="Times New Roman" pitchFamily="18" charset="0"/>
              </a:rPr>
              <a:t>interdental</a:t>
            </a:r>
            <a:r>
              <a:rPr lang="en-US" dirty="0" smtClean="0">
                <a:latin typeface="Times New Roman" pitchFamily="18" charset="0"/>
                <a:cs typeface="Times New Roman" pitchFamily="18" charset="0"/>
              </a:rPr>
              <a:t> space in horse due to injury caused by bits. </a:t>
            </a:r>
            <a:endParaRPr lang="en-US" dirty="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The inflammation in mucous membrane is mild in nature and may affect the underlying tissues like </a:t>
            </a:r>
            <a:r>
              <a:rPr lang="en-US" dirty="0" err="1" smtClean="0">
                <a:latin typeface="Times New Roman" pitchFamily="18" charset="0"/>
                <a:cs typeface="Times New Roman" pitchFamily="18" charset="0"/>
              </a:rPr>
              <a:t>periosteum</a:t>
            </a:r>
            <a:r>
              <a:rPr lang="en-US" dirty="0" smtClean="0">
                <a:latin typeface="Times New Roman" pitchFamily="18" charset="0"/>
                <a:cs typeface="Times New Roman" pitchFamily="18" charset="0"/>
              </a:rPr>
              <a:t> and bone.</a:t>
            </a:r>
          </a:p>
          <a:p>
            <a:pPr algn="just">
              <a:buFont typeface="Wingdings" pitchFamily="2" charset="2"/>
              <a:buChar char="Ø"/>
            </a:pPr>
            <a:r>
              <a:rPr lang="en-US" dirty="0" smtClean="0">
                <a:latin typeface="Times New Roman" pitchFamily="18" charset="0"/>
                <a:cs typeface="Times New Roman" pitchFamily="18" charset="0"/>
              </a:rPr>
              <a:t> The animal feels severe pain when the bit is moved. There is pus formation and may also affect the underlying bone. </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024298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1"/>
          <p:cNvSpPr>
            <a:spLocks noChangeArrowheads="1"/>
          </p:cNvSpPr>
          <p:nvPr/>
        </p:nvSpPr>
        <p:spPr bwMode="auto">
          <a:xfrm>
            <a:off x="357158" y="500042"/>
            <a:ext cx="828680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Treatment </a:t>
            </a:r>
            <a:r>
              <a:rPr kumimoji="0" lang="en-US" sz="3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of this condition includes</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 discontinue to use of bit for certain periods</a:t>
            </a:r>
            <a:b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till normal healing is achieved.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Drainage of pus material if suppuration</a:t>
            </a:r>
            <a:b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develops.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Removal of </a:t>
            </a:r>
            <a:r>
              <a:rPr kumimoji="0" lang="en-US"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necrosed</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piece of bone (</a:t>
            </a:r>
            <a:r>
              <a:rPr kumimoji="0" lang="en-US"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sequestrum</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indicated if bone is involved.</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19425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b="1" dirty="0" smtClean="0">
                <a:solidFill>
                  <a:schemeClr val="accent6">
                    <a:lumMod val="75000"/>
                  </a:schemeClr>
                </a:solidFill>
                <a:latin typeface="Times New Roman" pitchFamily="18" charset="0"/>
                <a:cs typeface="Times New Roman" pitchFamily="18" charset="0"/>
              </a:rPr>
              <a:t>Lymphadenitis of jaw</a:t>
            </a:r>
            <a:endParaRPr lang="en-US" dirty="0">
              <a:solidFill>
                <a:schemeClr val="accent6">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en-US" b="1" dirty="0" smtClean="0">
                <a:solidFill>
                  <a:schemeClr val="accent6">
                    <a:lumMod val="75000"/>
                  </a:schemeClr>
                </a:solidFill>
                <a:latin typeface="Times New Roman" pitchFamily="18" charset="0"/>
                <a:cs typeface="Times New Roman" pitchFamily="18" charset="0"/>
              </a:rPr>
              <a:t>Lymphadenitis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refers to inflammation of lymphatic gland. The condition is mostly encountered in goats, sheep and horses. The main etiology of this condition is infection i.e. </a:t>
            </a:r>
            <a:r>
              <a:rPr lang="en-US" dirty="0" smtClean="0">
                <a:solidFill>
                  <a:srgbClr val="FF0000"/>
                </a:solidFill>
                <a:latin typeface="Times New Roman" pitchFamily="18" charset="0"/>
                <a:cs typeface="Times New Roman" pitchFamily="18" charset="0"/>
              </a:rPr>
              <a:t>Streptococcus, Staphylococcus and </a:t>
            </a:r>
            <a:r>
              <a:rPr lang="en-US" dirty="0" err="1" smtClean="0">
                <a:solidFill>
                  <a:srgbClr val="FF0000"/>
                </a:solidFill>
                <a:latin typeface="Times New Roman" pitchFamily="18" charset="0"/>
                <a:cs typeface="Times New Roman" pitchFamily="18" charset="0"/>
              </a:rPr>
              <a:t>Corynebacterium</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pseudotubdrculosis</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In horses, disease like strangles may lead to this condition.</a:t>
            </a:r>
          </a:p>
          <a:p>
            <a:pPr algn="just"/>
            <a:r>
              <a:rPr lang="en-US" dirty="0" smtClean="0">
                <a:latin typeface="Times New Roman" pitchFamily="18" charset="0"/>
                <a:cs typeface="Times New Roman" pitchFamily="18" charset="0"/>
              </a:rPr>
              <a:t>The clinical signs include enlargement of lymph gland, presence of external abscess beneath the jaw (more common in goat), internal abscess (more common in sheep) and chronic weight loss.</a:t>
            </a:r>
          </a:p>
          <a:p>
            <a:pPr algn="just"/>
            <a:endParaRPr lang="en-US" dirty="0">
              <a:latin typeface="Times New Roman" pitchFamily="18" charset="0"/>
              <a:cs typeface="Times New Roman" pitchFamily="18" charset="0"/>
            </a:endParaRPr>
          </a:p>
        </p:txBody>
      </p:sp>
      <p:pic>
        <p:nvPicPr>
          <p:cNvPr id="8194" name="Picture 2" descr="C:\Users\HP\Desktop\fig\lumphad.png"/>
          <p:cNvPicPr>
            <a:picLocks noChangeAspect="1" noChangeArrowheads="1"/>
          </p:cNvPicPr>
          <p:nvPr/>
        </p:nvPicPr>
        <p:blipFill>
          <a:blip r:embed="rId2"/>
          <a:srcRect/>
          <a:stretch>
            <a:fillRect/>
          </a:stretch>
        </p:blipFill>
        <p:spPr bwMode="auto">
          <a:xfrm>
            <a:off x="6000760" y="5929330"/>
            <a:ext cx="2543178" cy="785818"/>
          </a:xfrm>
          <a:prstGeom prst="rect">
            <a:avLst/>
          </a:prstGeom>
          <a:noFill/>
        </p:spPr>
      </p:pic>
      <p:pic>
        <p:nvPicPr>
          <p:cNvPr id="8195" name="Picture 3" descr="C:\Users\HP\Desktop\fig\lymphanditis.jpg"/>
          <p:cNvPicPr>
            <a:picLocks noChangeAspect="1" noChangeArrowheads="1"/>
          </p:cNvPicPr>
          <p:nvPr/>
        </p:nvPicPr>
        <p:blipFill>
          <a:blip r:embed="rId3"/>
          <a:srcRect/>
          <a:stretch>
            <a:fillRect/>
          </a:stretch>
        </p:blipFill>
        <p:spPr bwMode="auto">
          <a:xfrm>
            <a:off x="3214678" y="5857892"/>
            <a:ext cx="2619375" cy="1000108"/>
          </a:xfrm>
          <a:prstGeom prst="rect">
            <a:avLst/>
          </a:prstGeom>
          <a:noFill/>
        </p:spPr>
      </p:pic>
    </p:spTree>
    <p:extLst>
      <p:ext uri="{BB962C8B-B14F-4D97-AF65-F5344CB8AC3E}">
        <p14:creationId xmlns:p14="http://schemas.microsoft.com/office/powerpoint/2010/main" val="423627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1"/>
          <p:cNvSpPr>
            <a:spLocks noChangeArrowheads="1"/>
          </p:cNvSpPr>
          <p:nvPr/>
        </p:nvSpPr>
        <p:spPr bwMode="auto">
          <a:xfrm>
            <a:off x="285720" y="357166"/>
            <a:ext cx="8286808"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Treatment </a:t>
            </a:r>
            <a:r>
              <a:rPr kumimoji="0" lang="en-US"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of this condition includes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 simple inflammation of gland, blistering ointments</a:t>
            </a:r>
            <a:b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are helpful as counterirritant. </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Administration of potassium iodide and antibiotics</a:t>
            </a:r>
            <a:b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(based on causal organism).</a:t>
            </a:r>
          </a:p>
          <a:p>
            <a:pPr marL="0" marR="0" lvl="0" indent="0" algn="just" defTabSz="914400" rtl="0" eaLnBrk="0" fontAlgn="base" latinLnBrk="0" hangingPunct="0">
              <a:lnSpc>
                <a:spcPct val="100000"/>
              </a:lnSpc>
              <a:spcBef>
                <a:spcPct val="0"/>
              </a:spcBef>
              <a:spcAft>
                <a:spcPct val="0"/>
              </a:spcAft>
              <a:buClrTx/>
              <a:buSzTx/>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If there is abscess formation in jaw area, use a</a:t>
            </a:r>
            <a:b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disposable scalpel to cut the surface of the abscess and</a:t>
            </a:r>
            <a:b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drain it before it ruptures on its own in the field. The</a:t>
            </a:r>
            <a:b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abscess is about to rupture when it has lost hair.</a:t>
            </a:r>
          </a:p>
          <a:p>
            <a:pPr marL="0" marR="0" lvl="0" indent="0" algn="just" defTabSz="914400" rtl="0" eaLnBrk="0" fontAlgn="base" latinLnBrk="0" hangingPunct="0">
              <a:lnSpc>
                <a:spcPct val="100000"/>
              </a:lnSpc>
              <a:spcBef>
                <a:spcPct val="0"/>
              </a:spcBef>
              <a:spcAft>
                <a:spcPct val="0"/>
              </a:spcAft>
              <a:buClrTx/>
              <a:buSzTx/>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 chronic lymphadenitis, extirpation of the affected</a:t>
            </a:r>
            <a:b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gland is recommended.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68903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en-US" b="1" dirty="0" smtClean="0">
                <a:solidFill>
                  <a:srgbClr val="00B0F0"/>
                </a:solidFill>
                <a:latin typeface="Times New Roman" pitchFamily="18" charset="0"/>
                <a:cs typeface="Times New Roman" pitchFamily="18" charset="0"/>
              </a:rPr>
              <a:t>Injuries and fracture of hyoid bone</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en-US" b="1" dirty="0" smtClean="0">
                <a:solidFill>
                  <a:srgbClr val="00B050"/>
                </a:solidFill>
                <a:latin typeface="Times New Roman" pitchFamily="18" charset="0"/>
                <a:cs typeface="Times New Roman" pitchFamily="18" charset="0"/>
              </a:rPr>
              <a:t>Injuries and fracture of hyoid bone </a:t>
            </a:r>
            <a:r>
              <a:rPr lang="en-US" dirty="0" smtClean="0">
                <a:latin typeface="Times New Roman" pitchFamily="18" charset="0"/>
                <a:cs typeface="Times New Roman" pitchFamily="18" charset="0"/>
              </a:rPr>
              <a:t>are infrequently observed in animals.</a:t>
            </a:r>
          </a:p>
          <a:p>
            <a:pPr algn="just">
              <a:buNone/>
            </a:pPr>
            <a:r>
              <a:rPr lang="en-US" dirty="0" smtClean="0">
                <a:latin typeface="Times New Roman" pitchFamily="18" charset="0"/>
                <a:cs typeface="Times New Roman" pitchFamily="18" charset="0"/>
              </a:rPr>
              <a:t> </a:t>
            </a:r>
          </a:p>
          <a:p>
            <a:pPr algn="just">
              <a:buNone/>
            </a:pPr>
            <a:r>
              <a:rPr lang="en-US" b="1"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Etiology</a:t>
            </a:r>
            <a:endParaRPr lang="en-US" dirty="0" smtClean="0">
              <a:solidFill>
                <a:srgbClr val="FF0000"/>
              </a:solidFill>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In dog, this may occur due to </a:t>
            </a:r>
            <a:r>
              <a:rPr lang="en-US" smtClean="0">
                <a:latin typeface="Times New Roman" pitchFamily="18" charset="0"/>
                <a:cs typeface="Times New Roman" pitchFamily="18" charset="0"/>
              </a:rPr>
              <a:t>rough capture </a:t>
            </a:r>
            <a:r>
              <a:rPr lang="en-US" dirty="0" smtClean="0">
                <a:latin typeface="Times New Roman" pitchFamily="18" charset="0"/>
                <a:cs typeface="Times New Roman" pitchFamily="18" charset="0"/>
              </a:rPr>
              <a:t>by the throat during securing stray animals.</a:t>
            </a:r>
          </a:p>
          <a:p>
            <a:pPr lvl="0" algn="just"/>
            <a:r>
              <a:rPr lang="en-US" dirty="0" smtClean="0">
                <a:latin typeface="Times New Roman" pitchFamily="18" charset="0"/>
                <a:cs typeface="Times New Roman" pitchFamily="18" charset="0"/>
              </a:rPr>
              <a:t>In horses and cattle, kicking, violent traction on the tongue and horn thrusts may be main reason.</a:t>
            </a:r>
          </a:p>
          <a:p>
            <a:pPr algn="just"/>
            <a:endParaRPr lang="en-US" dirty="0">
              <a:latin typeface="Times New Roman" pitchFamily="18" charset="0"/>
              <a:cs typeface="Times New Roman" pitchFamily="18" charset="0"/>
            </a:endParaRPr>
          </a:p>
        </p:txBody>
      </p:sp>
      <p:pic>
        <p:nvPicPr>
          <p:cNvPr id="6146" name="Picture 2" descr="C:\Users\HP\Desktop\fig\hyoid.jpg"/>
          <p:cNvPicPr>
            <a:picLocks noChangeAspect="1" noChangeArrowheads="1"/>
          </p:cNvPicPr>
          <p:nvPr/>
        </p:nvPicPr>
        <p:blipFill>
          <a:blip r:embed="rId2"/>
          <a:srcRect/>
          <a:stretch>
            <a:fillRect/>
          </a:stretch>
        </p:blipFill>
        <p:spPr bwMode="auto">
          <a:xfrm>
            <a:off x="3071802" y="2571744"/>
            <a:ext cx="2409825" cy="1233489"/>
          </a:xfrm>
          <a:prstGeom prst="rect">
            <a:avLst/>
          </a:prstGeom>
          <a:noFill/>
        </p:spPr>
      </p:pic>
      <p:pic>
        <p:nvPicPr>
          <p:cNvPr id="6147" name="Picture 3" descr="C:\Users\HP\Desktop\fig\hyoid2.jpg"/>
          <p:cNvPicPr>
            <a:picLocks noChangeAspect="1" noChangeArrowheads="1"/>
          </p:cNvPicPr>
          <p:nvPr/>
        </p:nvPicPr>
        <p:blipFill>
          <a:blip r:embed="rId3"/>
          <a:srcRect/>
          <a:stretch>
            <a:fillRect/>
          </a:stretch>
        </p:blipFill>
        <p:spPr bwMode="auto">
          <a:xfrm>
            <a:off x="5643570" y="2571744"/>
            <a:ext cx="2905125" cy="1214446"/>
          </a:xfrm>
          <a:prstGeom prst="rect">
            <a:avLst/>
          </a:prstGeom>
          <a:noFill/>
        </p:spPr>
      </p:pic>
    </p:spTree>
    <p:extLst>
      <p:ext uri="{BB962C8B-B14F-4D97-AF65-F5344CB8AC3E}">
        <p14:creationId xmlns:p14="http://schemas.microsoft.com/office/powerpoint/2010/main" val="7994637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1"/>
          <p:cNvSpPr>
            <a:spLocks noChangeArrowheads="1"/>
          </p:cNvSpPr>
          <p:nvPr/>
        </p:nvSpPr>
        <p:spPr bwMode="auto">
          <a:xfrm>
            <a:off x="428596" y="407710"/>
            <a:ext cx="8072494"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buNone/>
            </a:pPr>
            <a:r>
              <a:rPr lang="en-US" sz="2400" b="1" dirty="0" smtClean="0">
                <a:latin typeface="Times New Roman" pitchFamily="18" charset="0"/>
                <a:cs typeface="Times New Roman" pitchFamily="18" charset="0"/>
              </a:rPr>
              <a:t>                                           </a:t>
            </a:r>
            <a:r>
              <a:rPr lang="en-US" sz="2800" b="1" u="sng" dirty="0" smtClean="0">
                <a:solidFill>
                  <a:srgbClr val="FF0000"/>
                </a:solidFill>
                <a:latin typeface="Times New Roman" pitchFamily="18" charset="0"/>
                <a:cs typeface="Times New Roman" pitchFamily="18" charset="0"/>
              </a:rPr>
              <a:t>Signs</a:t>
            </a:r>
            <a:endParaRPr lang="en-US" sz="2400" b="1" u="sng" dirty="0" smtClean="0">
              <a:solidFill>
                <a:srgbClr val="FF0000"/>
              </a:solidFill>
              <a:latin typeface="Times New Roman" pitchFamily="18" charset="0"/>
              <a:cs typeface="Times New Roman" pitchFamily="18" charset="0"/>
            </a:endParaRPr>
          </a:p>
          <a:p>
            <a:pPr lvl="0" algn="just">
              <a:buFont typeface="Arial" pitchFamily="34" charset="0"/>
              <a:buChar char="•"/>
            </a:pPr>
            <a:r>
              <a:rPr lang="en-US" sz="2400" dirty="0" smtClean="0">
                <a:latin typeface="Times New Roman" pitchFamily="18" charset="0"/>
                <a:cs typeface="Times New Roman" pitchFamily="18" charset="0"/>
              </a:rPr>
              <a:t> Salivation.</a:t>
            </a:r>
          </a:p>
          <a:p>
            <a:pPr lvl="0" algn="just">
              <a:buFont typeface="Arial" pitchFamily="34" charset="0"/>
              <a:buChar char="•"/>
            </a:pPr>
            <a:r>
              <a:rPr lang="en-US" sz="2400" dirty="0" smtClean="0">
                <a:latin typeface="Times New Roman" pitchFamily="18" charset="0"/>
                <a:cs typeface="Times New Roman" pitchFamily="18" charset="0"/>
              </a:rPr>
              <a:t> Difficulty in eating and especially in swallowing (</a:t>
            </a:r>
            <a:r>
              <a:rPr lang="en-US" sz="2400" dirty="0" err="1" smtClean="0">
                <a:latin typeface="Times New Roman" pitchFamily="18" charset="0"/>
                <a:cs typeface="Times New Roman" pitchFamily="18" charset="0"/>
              </a:rPr>
              <a:t>dysphagia</a:t>
            </a:r>
            <a:r>
              <a:rPr lang="en-US" sz="2400" dirty="0" smtClean="0">
                <a:latin typeface="Times New Roman" pitchFamily="18" charset="0"/>
                <a:cs typeface="Times New Roman" pitchFamily="18" charset="0"/>
              </a:rPr>
              <a:t>).</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Prolapse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tongue.</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Accumulation of food in the mouth and swelling in the throat.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Bleeding from mouth due to tearing of hypoglossal  artery or</a:t>
            </a:r>
            <a:b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other vessels.</a:t>
            </a:r>
          </a:p>
          <a:p>
            <a:pPr marL="0" marR="0" lvl="0" indent="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lang="en-US" sz="3200" b="1" dirty="0" smtClean="0">
                <a:latin typeface="Times New Roman" pitchFamily="18" charset="0"/>
                <a:cs typeface="Times New Roman" pitchFamily="18" charset="0"/>
              </a:rPr>
              <a:t>                             </a:t>
            </a:r>
            <a:r>
              <a:rPr lang="en-US" sz="3200" b="1" u="sng" dirty="0" smtClean="0">
                <a:solidFill>
                  <a:srgbClr val="FF0000"/>
                </a:solidFill>
                <a:latin typeface="Times New Roman" pitchFamily="18" charset="0"/>
                <a:cs typeface="Times New Roman" pitchFamily="18" charset="0"/>
              </a:rPr>
              <a:t>Treatment</a:t>
            </a:r>
          </a:p>
          <a:p>
            <a:pPr marL="0" marR="0" lvl="0" indent="0" algn="just" defTabSz="914400" rtl="0" eaLnBrk="0" fontAlgn="base" latinLnBrk="0" hangingPunct="0">
              <a:lnSpc>
                <a:spcPct val="100000"/>
              </a:lnSpc>
              <a:spcBef>
                <a:spcPct val="0"/>
              </a:spcBef>
              <a:spcAft>
                <a:spcPct val="0"/>
              </a:spcAft>
              <a:buClrTx/>
              <a:buSzTx/>
              <a:buFontTx/>
              <a:buChar char="•"/>
              <a:tabLst/>
            </a:pPr>
            <a:r>
              <a:rPr lang="en-US" sz="2400" dirty="0" smtClean="0">
                <a:latin typeface="Times New Roman" pitchFamily="18" charset="0"/>
                <a:cs typeface="Times New Roman" pitchFamily="18" charset="0"/>
              </a:rPr>
              <a:t>Semi liquid diet may be offered in simple fracture.</a:t>
            </a:r>
          </a:p>
          <a:p>
            <a:pPr marL="0" marR="0" lvl="0" indent="0" algn="just" defTabSz="914400" rtl="0" eaLnBrk="0" fontAlgn="base" latinLnBrk="0" hangingPunct="0">
              <a:lnSpc>
                <a:spcPct val="100000"/>
              </a:lnSpc>
              <a:spcBef>
                <a:spcPct val="0"/>
              </a:spcBef>
              <a:spcAft>
                <a:spcPct val="0"/>
              </a:spcAft>
              <a:buClrTx/>
              <a:buSzTx/>
              <a:buFontTx/>
              <a:buChar char="•"/>
              <a:tabLst/>
            </a:pPr>
            <a:r>
              <a:rPr lang="en-US" sz="2400" dirty="0" smtClean="0">
                <a:latin typeface="Times New Roman" pitchFamily="18" charset="0"/>
                <a:cs typeface="Times New Roman" pitchFamily="18" charset="0"/>
              </a:rPr>
              <a:t>Through cleaning of wound in the mucous membrane after</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each meal.</a:t>
            </a:r>
          </a:p>
          <a:p>
            <a:pPr marL="0" marR="0" lvl="0" indent="0" algn="just" defTabSz="914400" rtl="0" eaLnBrk="0" fontAlgn="base" latinLnBrk="0" hangingPunct="0">
              <a:lnSpc>
                <a:spcPct val="100000"/>
              </a:lnSpc>
              <a:spcBef>
                <a:spcPct val="0"/>
              </a:spcBef>
              <a:spcAft>
                <a:spcPct val="0"/>
              </a:spcAft>
              <a:buClrTx/>
              <a:buSzTx/>
              <a:buFontTx/>
              <a:buChar char="•"/>
              <a:tabLst/>
            </a:pPr>
            <a:r>
              <a:rPr lang="en-US" sz="2400" dirty="0" smtClean="0">
                <a:latin typeface="Times New Roman" pitchFamily="18" charset="0"/>
                <a:cs typeface="Times New Roman" pitchFamily="18" charset="0"/>
              </a:rPr>
              <a:t>Fragments of bone should be removed if there any.</a:t>
            </a:r>
          </a:p>
          <a:p>
            <a:pPr marL="0" marR="0" lvl="0" indent="0" algn="just"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735002993"/>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1015</Words>
  <Application>Microsoft Office PowerPoint</Application>
  <PresentationFormat>On-screen Show (4:3)</PresentationFormat>
  <Paragraphs>128</Paragraphs>
  <Slides>20</Slides>
  <Notes>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Oriel</vt:lpstr>
      <vt:lpstr>Affections of Jaw and their Treatment</vt:lpstr>
      <vt:lpstr>Congenital Affections of Lower Jaw and Treatment</vt:lpstr>
      <vt:lpstr>PowerPoint Presentation</vt:lpstr>
      <vt:lpstr>Gnathitis</vt:lpstr>
      <vt:lpstr>PowerPoint Presentation</vt:lpstr>
      <vt:lpstr>Lymphadenitis of jaw</vt:lpstr>
      <vt:lpstr>PowerPoint Presentation</vt:lpstr>
      <vt:lpstr>Injuries and fracture of hyoid bone</vt:lpstr>
      <vt:lpstr>PowerPoint Presentation</vt:lpstr>
      <vt:lpstr>Crib biting</vt:lpstr>
      <vt:lpstr>Crib biting</vt:lpstr>
      <vt:lpstr>PowerPoint Presentation</vt:lpstr>
      <vt:lpstr>AFFECTIONS OF PALATE AND TREATMENT</vt:lpstr>
      <vt:lpstr>Lampas</vt:lpstr>
      <vt:lpstr>Cleft palate </vt:lpstr>
      <vt:lpstr>PowerPoint Presentation</vt:lpstr>
      <vt:lpstr>Palatine tumours </vt:lpstr>
      <vt:lpstr>PowerPoint Presentation</vt:lpstr>
      <vt:lpstr>Protrusion and strangulation of soft palate in camel / Dulla</vt:lpstr>
      <vt:lpstr>DULLA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6</cp:revision>
  <dcterms:created xsi:type="dcterms:W3CDTF">2006-08-16T00:00:00Z</dcterms:created>
  <dcterms:modified xsi:type="dcterms:W3CDTF">2020-05-08T16:20:08Z</dcterms:modified>
</cp:coreProperties>
</file>