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68" r:id="rId6"/>
    <p:sldId id="269" r:id="rId7"/>
    <p:sldId id="276" r:id="rId8"/>
    <p:sldId id="277" r:id="rId9"/>
    <p:sldId id="284" r:id="rId10"/>
    <p:sldId id="278" r:id="rId11"/>
    <p:sldId id="288" r:id="rId12"/>
    <p:sldId id="287" r:id="rId13"/>
    <p:sldId id="279" r:id="rId14"/>
    <p:sldId id="282" r:id="rId15"/>
    <p:sldId id="28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47A93-ABCA-4171-B35A-771B9EB5B9F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4B63BD4B-8D85-46AB-AC8B-A559D0C93D8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8473E7A-0296-4B7B-80C5-EEBDF6538F59}"/>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5" name="Footer Placeholder 4">
            <a:extLst>
              <a:ext uri="{FF2B5EF4-FFF2-40B4-BE49-F238E27FC236}">
                <a16:creationId xmlns:a16="http://schemas.microsoft.com/office/drawing/2014/main" id="{F3BC0749-84F0-4029-8746-498227510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414E2-2DF9-4475-9CCF-BDCE5654C866}"/>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29313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A1F69-C26B-4504-BE75-DF250DA598B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D211766-FD1A-4819-BC32-45B1AFAAED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0CB1E6-0BFA-4FBC-A10C-D1925AFDD0B2}"/>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5" name="Footer Placeholder 4">
            <a:extLst>
              <a:ext uri="{FF2B5EF4-FFF2-40B4-BE49-F238E27FC236}">
                <a16:creationId xmlns:a16="http://schemas.microsoft.com/office/drawing/2014/main" id="{D66D6DC7-B33F-4C7C-BAAF-C38B01652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73A7A-9873-4232-84D2-AD7D678735ED}"/>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375382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902EBB-BF55-469C-8234-AFC138D393B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1732D5C-C23A-48E2-9AE5-0D827A7EE10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F1236A-0CE3-4A46-94B3-7A6983AEC7B7}"/>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5" name="Footer Placeholder 4">
            <a:extLst>
              <a:ext uri="{FF2B5EF4-FFF2-40B4-BE49-F238E27FC236}">
                <a16:creationId xmlns:a16="http://schemas.microsoft.com/office/drawing/2014/main" id="{DCA49332-25F9-481F-BC03-044995F33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A144B-A159-4CB2-935D-60714F30974B}"/>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3356231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9301-AE82-4963-80D8-E4920AEAD6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F220CBD-BF3B-4619-B475-78E3C86EF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88952B-A577-4678-A378-54F81EA50186}"/>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5" name="Footer Placeholder 4">
            <a:extLst>
              <a:ext uri="{FF2B5EF4-FFF2-40B4-BE49-F238E27FC236}">
                <a16:creationId xmlns:a16="http://schemas.microsoft.com/office/drawing/2014/main" id="{03BE4345-2DFE-4B5F-A8E9-03D842BDE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29EF0-AE1E-47B6-A465-64C75AE083DF}"/>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67679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00A6-F0FF-4130-A829-1EF749B7DB1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EC0C4F8-ABC3-4C12-8919-CF06D7DA5E7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A6DA3B-F6DD-471D-B8A5-C0611D94A024}"/>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5" name="Footer Placeholder 4">
            <a:extLst>
              <a:ext uri="{FF2B5EF4-FFF2-40B4-BE49-F238E27FC236}">
                <a16:creationId xmlns:a16="http://schemas.microsoft.com/office/drawing/2014/main" id="{1D8E2C38-A459-48A4-9E27-7D1B03A01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0A1AC-EEE7-434F-A5FD-78A067732C23}"/>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349903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1227-6D90-4114-BFCD-8C50DA86319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13539D6-CF89-4098-B180-A25BE6D9815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66A2880-FE54-43BF-889C-6851A257109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1C1704-32EA-466C-830D-1E86DD152538}"/>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6" name="Footer Placeholder 5">
            <a:extLst>
              <a:ext uri="{FF2B5EF4-FFF2-40B4-BE49-F238E27FC236}">
                <a16:creationId xmlns:a16="http://schemas.microsoft.com/office/drawing/2014/main" id="{C8A8A151-C95E-46EA-827B-5C34D10A1A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78BBE0-794F-4C0C-A144-603FA0A22BF0}"/>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413497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800A-07AF-4AA9-BE2E-70D7D44F5316}"/>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A8A218E-246D-41A9-80F9-D3E63AB6850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581350A-5E26-4C36-B8CB-E9E777B40B3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AB9665B-6D9D-4540-A1F4-C5B58327538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E7B9CA-FAED-4E78-9EFE-067668F1086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B64BEF1-F16E-4DF4-AB01-FEEA48917FE1}"/>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8" name="Footer Placeholder 7">
            <a:extLst>
              <a:ext uri="{FF2B5EF4-FFF2-40B4-BE49-F238E27FC236}">
                <a16:creationId xmlns:a16="http://schemas.microsoft.com/office/drawing/2014/main" id="{7021B53A-0CB1-4B5F-BCC2-D71B513E99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DBFFDF-D077-4D72-9F61-D3BACDC8A0D9}"/>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170699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B3BE3-261B-41F7-9E33-5CF2EBF7440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ACCB6A5-91D4-4B67-90C1-0AB3C4A46DDE}"/>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4" name="Footer Placeholder 3">
            <a:extLst>
              <a:ext uri="{FF2B5EF4-FFF2-40B4-BE49-F238E27FC236}">
                <a16:creationId xmlns:a16="http://schemas.microsoft.com/office/drawing/2014/main" id="{731210B6-F1D0-4064-BCAD-EDD642EB35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AF1429-247E-4F69-A421-83F0AFA18314}"/>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428688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0F5317-2D8F-4C5B-B70B-AC38E7336258}"/>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3" name="Footer Placeholder 2">
            <a:extLst>
              <a:ext uri="{FF2B5EF4-FFF2-40B4-BE49-F238E27FC236}">
                <a16:creationId xmlns:a16="http://schemas.microsoft.com/office/drawing/2014/main" id="{6E3738B6-A02F-47F7-BE78-5E955F2F31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27BCCA-9509-4DC9-B619-83A8FBCA7AE2}"/>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1469343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2457-BB93-43FA-BDAB-5E4FF6BE6B4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4277BA3-59A2-4DF8-AEC4-065A75FAB33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CC7FE61-B66D-46C4-A27D-CD54140596C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2A048AD-9E6F-40ED-A26C-C00D5D5D7E9E}"/>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6" name="Footer Placeholder 5">
            <a:extLst>
              <a:ext uri="{FF2B5EF4-FFF2-40B4-BE49-F238E27FC236}">
                <a16:creationId xmlns:a16="http://schemas.microsoft.com/office/drawing/2014/main" id="{35BDBEE1-BF75-43A7-B693-197426A61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DF509-540D-42F5-A1C3-61CD5753E420}"/>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201618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7EEEF-9254-4715-A888-54FFF4890F8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FE9025E-6029-4777-BDF3-98BE39FAA5F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9274D5A1-9087-4EEF-AE35-856BB496E24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B996670-CF91-4AF6-9172-29380766EEBB}"/>
              </a:ext>
            </a:extLst>
          </p:cNvPr>
          <p:cNvSpPr>
            <a:spLocks noGrp="1"/>
          </p:cNvSpPr>
          <p:nvPr>
            <p:ph type="dt" sz="half" idx="10"/>
          </p:nvPr>
        </p:nvSpPr>
        <p:spPr/>
        <p:txBody>
          <a:bodyPr/>
          <a:lstStyle/>
          <a:p>
            <a:fld id="{43052C23-E488-4DC5-81D3-4E83612DE758}" type="datetimeFigureOut">
              <a:rPr lang="en-US" smtClean="0"/>
              <a:pPr/>
              <a:t>5/13/2020</a:t>
            </a:fld>
            <a:endParaRPr lang="en-US"/>
          </a:p>
        </p:txBody>
      </p:sp>
      <p:sp>
        <p:nvSpPr>
          <p:cNvPr id="6" name="Footer Placeholder 5">
            <a:extLst>
              <a:ext uri="{FF2B5EF4-FFF2-40B4-BE49-F238E27FC236}">
                <a16:creationId xmlns:a16="http://schemas.microsoft.com/office/drawing/2014/main" id="{645425BF-C7C8-4351-9591-85CA2BFC60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7F82FD-EE84-449A-8D90-8D79D4C6B891}"/>
              </a:ext>
            </a:extLst>
          </p:cNvPr>
          <p:cNvSpPr>
            <a:spLocks noGrp="1"/>
          </p:cNvSpPr>
          <p:nvPr>
            <p:ph type="sldNum" sz="quarter" idx="12"/>
          </p:nvPr>
        </p:nvSpPr>
        <p:spPr/>
        <p:txBody>
          <a:bodyPr/>
          <a:lstStyle/>
          <a:p>
            <a:fld id="{A1237D4D-8B7B-4E06-96A0-F15E7DF30495}" type="slidenum">
              <a:rPr lang="en-US" smtClean="0"/>
              <a:pPr/>
              <a:t>‹#›</a:t>
            </a:fld>
            <a:endParaRPr lang="en-US"/>
          </a:p>
        </p:txBody>
      </p:sp>
    </p:spTree>
    <p:extLst>
      <p:ext uri="{BB962C8B-B14F-4D97-AF65-F5344CB8AC3E}">
        <p14:creationId xmlns:p14="http://schemas.microsoft.com/office/powerpoint/2010/main" val="55575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258EA-F27B-45ED-AE40-7AC60EEF631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A6F7C3-5281-4BED-BA17-5E978BECB82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93DB37-852B-432A-9837-4B958B76D2A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3052C23-E488-4DC5-81D3-4E83612DE758}" type="datetimeFigureOut">
              <a:rPr lang="en-US" smtClean="0"/>
              <a:pPr/>
              <a:t>5/13/2020</a:t>
            </a:fld>
            <a:endParaRPr lang="en-US"/>
          </a:p>
        </p:txBody>
      </p:sp>
      <p:sp>
        <p:nvSpPr>
          <p:cNvPr id="5" name="Footer Placeholder 4">
            <a:extLst>
              <a:ext uri="{FF2B5EF4-FFF2-40B4-BE49-F238E27FC236}">
                <a16:creationId xmlns:a16="http://schemas.microsoft.com/office/drawing/2014/main" id="{9182EB0A-1A11-4EC4-88CB-570C422B197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EA35D5-158E-4193-B686-FD77B389038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237D4D-8B7B-4E06-96A0-F15E7DF30495}" type="slidenum">
              <a:rPr lang="en-US" smtClean="0"/>
              <a:pPr/>
              <a:t>‹#›</a:t>
            </a:fld>
            <a:endParaRPr lang="en-US"/>
          </a:p>
        </p:txBody>
      </p:sp>
    </p:spTree>
    <p:extLst>
      <p:ext uri="{BB962C8B-B14F-4D97-AF65-F5344CB8AC3E}">
        <p14:creationId xmlns:p14="http://schemas.microsoft.com/office/powerpoint/2010/main" val="201452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4291"/>
            <a:ext cx="9144000" cy="2714643"/>
          </a:xfrm>
        </p:spPr>
        <p:txBody>
          <a:bodyPr/>
          <a:lstStyle/>
          <a:p>
            <a:r>
              <a:rPr lang="en-US" dirty="0">
                <a:solidFill>
                  <a:srgbClr val="00B0F0"/>
                </a:solidFill>
                <a:latin typeface="Arial Black" panose="020B0A04020102020204" pitchFamily="34" charset="0"/>
              </a:rPr>
              <a:t>Care and Management of pigs</a:t>
            </a:r>
            <a:br>
              <a:rPr lang="en-US" dirty="0">
                <a:solidFill>
                  <a:srgbClr val="00B0F0"/>
                </a:solidFill>
                <a:latin typeface="Arial Black" panose="020B0A04020102020204" pitchFamily="34" charset="0"/>
              </a:rPr>
            </a:br>
            <a:r>
              <a:rPr lang="en-US" dirty="0">
                <a:solidFill>
                  <a:srgbClr val="00B0F0"/>
                </a:solidFill>
                <a:latin typeface="Arial Black" panose="020B0A04020102020204" pitchFamily="34" charset="0"/>
              </a:rPr>
              <a:t>(Part-3)</a:t>
            </a:r>
          </a:p>
        </p:txBody>
      </p:sp>
      <p:sp>
        <p:nvSpPr>
          <p:cNvPr id="3" name="Subtitle 2"/>
          <p:cNvSpPr>
            <a:spLocks noGrp="1"/>
          </p:cNvSpPr>
          <p:nvPr>
            <p:ph type="subTitle" idx="1"/>
          </p:nvPr>
        </p:nvSpPr>
        <p:spPr/>
        <p:txBody>
          <a:bodyPr>
            <a:normAutofit/>
          </a:bodyPr>
          <a:lstStyle/>
          <a:p>
            <a:r>
              <a:rPr lang="en-US" sz="3200" dirty="0">
                <a:solidFill>
                  <a:srgbClr val="FF0000"/>
                </a:solidFill>
              </a:rPr>
              <a:t>Dr. Sanjay Kumar</a:t>
            </a:r>
          </a:p>
          <a:p>
            <a:r>
              <a:rPr lang="en-US" sz="3200" dirty="0">
                <a:solidFill>
                  <a:srgbClr val="FF0000"/>
                </a:solidFill>
              </a:rPr>
              <a:t>Asst. Prof., Dept. of LPM, BVC,</a:t>
            </a:r>
          </a:p>
          <a:p>
            <a:r>
              <a:rPr lang="en-US" sz="3200" dirty="0">
                <a:solidFill>
                  <a:srgbClr val="FF0000"/>
                </a:solidFill>
              </a:rPr>
              <a:t>Bihar Animal Sciences University, Patna</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90689"/>
          </a:xfrm>
        </p:spPr>
        <p:txBody>
          <a:bodyPr>
            <a:normAutofit/>
          </a:bodyPr>
          <a:lstStyle/>
          <a:p>
            <a:r>
              <a:rPr lang="en-US" sz="4000" dirty="0">
                <a:solidFill>
                  <a:srgbClr val="FF0000"/>
                </a:solidFill>
                <a:latin typeface="Arial Black" panose="020B0A04020102020204" pitchFamily="34" charset="0"/>
              </a:rPr>
              <a:t>Care and management of piglets</a:t>
            </a:r>
            <a:br>
              <a:rPr lang="en-US" dirty="0"/>
            </a:br>
            <a:endParaRPr lang="en-US" dirty="0"/>
          </a:p>
        </p:txBody>
      </p:sp>
      <p:sp>
        <p:nvSpPr>
          <p:cNvPr id="3" name="Content Placeholder 2"/>
          <p:cNvSpPr>
            <a:spLocks noGrp="1"/>
          </p:cNvSpPr>
          <p:nvPr>
            <p:ph idx="1"/>
          </p:nvPr>
        </p:nvSpPr>
        <p:spPr>
          <a:xfrm>
            <a:off x="0" y="1340768"/>
            <a:ext cx="9144000" cy="5517232"/>
          </a:xfrm>
        </p:spPr>
        <p:txBody>
          <a:bodyPr>
            <a:normAutofit fontScale="92500" lnSpcReduction="10000"/>
          </a:bodyPr>
          <a:lstStyle/>
          <a:p>
            <a:endParaRPr lang="en-US" dirty="0"/>
          </a:p>
          <a:p>
            <a:r>
              <a:rPr lang="en-US" sz="4400" b="1" dirty="0">
                <a:latin typeface="Times New Roman" pitchFamily="18" charset="0"/>
                <a:cs typeface="Times New Roman" pitchFamily="18" charset="0"/>
              </a:rPr>
              <a:t>1.</a:t>
            </a:r>
            <a:r>
              <a:rPr lang="en-US" sz="4400" b="1" dirty="0">
                <a:solidFill>
                  <a:srgbClr val="00B0F0"/>
                </a:solidFill>
                <a:latin typeface="Times New Roman" pitchFamily="18" charset="0"/>
                <a:cs typeface="Times New Roman" pitchFamily="18" charset="0"/>
              </a:rPr>
              <a:t>Removal of needle teeth</a:t>
            </a:r>
            <a:endParaRPr lang="en-US" sz="4400" dirty="0">
              <a:solidFill>
                <a:srgbClr val="00B0F0"/>
              </a:solidFill>
              <a:latin typeface="Times New Roman" pitchFamily="18" charset="0"/>
              <a:cs typeface="Times New Roman" pitchFamily="18" charset="0"/>
            </a:endParaRPr>
          </a:p>
          <a:p>
            <a:pPr algn="just"/>
            <a:r>
              <a:rPr lang="en-US" sz="4400" dirty="0">
                <a:latin typeface="Times New Roman" pitchFamily="18" charset="0"/>
                <a:cs typeface="Times New Roman" pitchFamily="18" charset="0"/>
              </a:rPr>
              <a:t>Piglets are born with four pairs of sharp teeth, with two pairs on each jaw. They are of no practical value to the piglets and they may irritate the sow’s udder during nursing or cause injury to other piglets. Clipping of these teeth shortly after birth will prevent the injury of the udder caused by the needle teeth.</a:t>
            </a:r>
          </a:p>
          <a:p>
            <a:endParaRPr lang="en-US" sz="44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071726"/>
            <a:ext cx="8229600" cy="1500198"/>
          </a:xfrm>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b="1" dirty="0">
                <a:latin typeface="Times New Roman" pitchFamily="18" charset="0"/>
                <a:cs typeface="Times New Roman" pitchFamily="18" charset="0"/>
              </a:rPr>
              <a:t>2. </a:t>
            </a:r>
            <a:r>
              <a:rPr lang="en-US" sz="3200" b="1" dirty="0" err="1">
                <a:solidFill>
                  <a:srgbClr val="00B0F0"/>
                </a:solidFill>
                <a:latin typeface="Times New Roman" pitchFamily="18" charset="0"/>
                <a:cs typeface="Times New Roman" pitchFamily="18" charset="0"/>
              </a:rPr>
              <a:t>Anaemia</a:t>
            </a:r>
            <a:r>
              <a:rPr lang="en-US" sz="3200" b="1" dirty="0">
                <a:solidFill>
                  <a:srgbClr val="00B0F0"/>
                </a:solidFill>
                <a:latin typeface="Times New Roman" pitchFamily="18" charset="0"/>
                <a:cs typeface="Times New Roman" pitchFamily="18" charset="0"/>
              </a:rPr>
              <a:t> in piglets</a:t>
            </a:r>
          </a:p>
          <a:p>
            <a:pPr marL="0" indent="0">
              <a:buNone/>
            </a:pPr>
            <a:endParaRPr lang="en-US" sz="3200" dirty="0">
              <a:solidFill>
                <a:srgbClr val="00B0F0"/>
              </a:solidFill>
              <a:latin typeface="Times New Roman" pitchFamily="18" charset="0"/>
              <a:cs typeface="Times New Roman" pitchFamily="18" charset="0"/>
            </a:endParaRPr>
          </a:p>
          <a:p>
            <a:pPr algn="just"/>
            <a:r>
              <a:rPr lang="en-US" sz="3200" dirty="0" err="1">
                <a:latin typeface="Times New Roman" pitchFamily="18" charset="0"/>
                <a:cs typeface="Times New Roman" pitchFamily="18" charset="0"/>
              </a:rPr>
              <a:t>Anaemia</a:t>
            </a:r>
            <a:r>
              <a:rPr lang="en-US" sz="3200" dirty="0">
                <a:latin typeface="Times New Roman" pitchFamily="18" charset="0"/>
                <a:cs typeface="Times New Roman" pitchFamily="18" charset="0"/>
              </a:rPr>
              <a:t> is a common nutritional disease in piglets. This condition can be prevented and cured by supplying iron either orally or by injection. Oral </a:t>
            </a:r>
            <a:r>
              <a:rPr lang="en-US" sz="3200" dirty="0" err="1">
                <a:latin typeface="Times New Roman" pitchFamily="18" charset="0"/>
                <a:cs typeface="Times New Roman" pitchFamily="18" charset="0"/>
              </a:rPr>
              <a:t>administraion</a:t>
            </a:r>
            <a:r>
              <a:rPr lang="en-US" sz="3200" dirty="0">
                <a:latin typeface="Times New Roman" pitchFamily="18" charset="0"/>
                <a:cs typeface="Times New Roman" pitchFamily="18" charset="0"/>
              </a:rPr>
              <a:t> consists of spraying or swabbing the sow’s udder with a saturated solution of ferrous </a:t>
            </a:r>
            <a:r>
              <a:rPr lang="en-US" sz="3200" dirty="0" err="1">
                <a:latin typeface="Times New Roman" pitchFamily="18" charset="0"/>
                <a:cs typeface="Times New Roman" pitchFamily="18" charset="0"/>
              </a:rPr>
              <a:t>sulphate</a:t>
            </a:r>
            <a:r>
              <a:rPr lang="en-US" sz="3200" dirty="0">
                <a:latin typeface="Times New Roman" pitchFamily="18" charset="0"/>
                <a:cs typeface="Times New Roman" pitchFamily="18" charset="0"/>
              </a:rPr>
              <a:t> (0.5 kg of ferrous </a:t>
            </a:r>
            <a:r>
              <a:rPr lang="en-US" sz="3200" dirty="0" err="1">
                <a:latin typeface="Times New Roman" pitchFamily="18" charset="0"/>
                <a:cs typeface="Times New Roman" pitchFamily="18" charset="0"/>
              </a:rPr>
              <a:t>sulphate</a:t>
            </a:r>
            <a:r>
              <a:rPr lang="en-US" sz="3200" dirty="0">
                <a:latin typeface="Times New Roman" pitchFamily="18" charset="0"/>
                <a:cs typeface="Times New Roman" pitchFamily="18" charset="0"/>
              </a:rPr>
              <a:t> in 10 </a:t>
            </a:r>
            <a:r>
              <a:rPr lang="en-US" sz="3200" dirty="0" err="1">
                <a:latin typeface="Times New Roman" pitchFamily="18" charset="0"/>
                <a:cs typeface="Times New Roman" pitchFamily="18" charset="0"/>
              </a:rPr>
              <a:t>litres</a:t>
            </a:r>
            <a:r>
              <a:rPr lang="en-US" sz="3200" dirty="0">
                <a:latin typeface="Times New Roman" pitchFamily="18" charset="0"/>
                <a:cs typeface="Times New Roman" pitchFamily="18" charset="0"/>
              </a:rPr>
              <a:t> of hot water). This solution must be applied daily from birth until the piglets start eating creep feed. Intra muscular infection of iron –</a:t>
            </a:r>
            <a:r>
              <a:rPr lang="en-US" sz="3200" dirty="0" err="1">
                <a:latin typeface="Times New Roman" pitchFamily="18" charset="0"/>
                <a:cs typeface="Times New Roman" pitchFamily="18" charset="0"/>
              </a:rPr>
              <a:t>dextran</a:t>
            </a:r>
            <a:r>
              <a:rPr lang="en-US" sz="3200" dirty="0">
                <a:latin typeface="Times New Roman" pitchFamily="18" charset="0"/>
                <a:cs typeface="Times New Roman" pitchFamily="18" charset="0"/>
              </a:rPr>
              <a:t> compounds is the more effective method of preventing </a:t>
            </a:r>
            <a:r>
              <a:rPr lang="en-US" sz="3200" dirty="0" err="1">
                <a:latin typeface="Times New Roman" pitchFamily="18" charset="0"/>
                <a:cs typeface="Times New Roman" pitchFamily="18" charset="0"/>
              </a:rPr>
              <a:t>anaemia</a:t>
            </a:r>
            <a:r>
              <a:rPr lang="en-US" sz="3200" dirty="0">
                <a:latin typeface="Times New Roman" pitchFamily="18" charset="0"/>
                <a:cs typeface="Times New Roman" pitchFamily="18" charset="0"/>
              </a:rPr>
              <a:t>.</a:t>
            </a:r>
          </a:p>
          <a:p>
            <a:pPr algn="just"/>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57280"/>
            <a:ext cx="8229600" cy="642942"/>
          </a:xfrm>
        </p:spPr>
        <p:txBody>
          <a:bodyPr>
            <a:normAutofit/>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endParaRPr lang="en-US" b="1" dirty="0"/>
          </a:p>
          <a:p>
            <a:pPr algn="just"/>
            <a:r>
              <a:rPr lang="en-US" b="1" dirty="0"/>
              <a:t>3</a:t>
            </a:r>
            <a:r>
              <a:rPr lang="en-US" b="1" dirty="0">
                <a:solidFill>
                  <a:srgbClr val="00B0F0"/>
                </a:solidFill>
              </a:rPr>
              <a:t>. </a:t>
            </a:r>
            <a:r>
              <a:rPr lang="en-US" sz="3200" b="1" dirty="0">
                <a:solidFill>
                  <a:srgbClr val="00B0F0"/>
                </a:solidFill>
              </a:rPr>
              <a:t>Milk Replacer-</a:t>
            </a:r>
          </a:p>
          <a:p>
            <a:pPr algn="just"/>
            <a:endParaRPr lang="en-US" sz="3200" dirty="0">
              <a:solidFill>
                <a:srgbClr val="00B0F0"/>
              </a:solidFill>
            </a:endParaRPr>
          </a:p>
          <a:p>
            <a:pPr algn="just"/>
            <a:r>
              <a:rPr lang="en-US" sz="3200" dirty="0"/>
              <a:t> Milk replacer consists of one egg yolk thoroughly mixed with one </a:t>
            </a:r>
            <a:r>
              <a:rPr lang="en-US" sz="3200" dirty="0" err="1"/>
              <a:t>litre</a:t>
            </a:r>
            <a:r>
              <a:rPr lang="en-US" sz="3200" dirty="0"/>
              <a:t> of cow milk. This mixture supplies a well balanced diet except for iron.</a:t>
            </a:r>
          </a:p>
          <a:p>
            <a:pPr algn="just"/>
            <a:r>
              <a:rPr lang="en-US" sz="32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00090"/>
            <a:ext cx="8229600" cy="285752"/>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sz="3200" b="1" dirty="0">
                <a:solidFill>
                  <a:srgbClr val="00B0F0"/>
                </a:solidFill>
              </a:rPr>
              <a:t>Raising orphan piglets</a:t>
            </a:r>
            <a:endParaRPr lang="en-US" sz="3200" dirty="0">
              <a:solidFill>
                <a:srgbClr val="00B0F0"/>
              </a:solidFill>
            </a:endParaRPr>
          </a:p>
          <a:p>
            <a:pPr algn="just"/>
            <a:r>
              <a:rPr lang="en-US" sz="3200" dirty="0"/>
              <a:t>The death of a sow after </a:t>
            </a:r>
            <a:r>
              <a:rPr lang="en-US" sz="3200" dirty="0" err="1"/>
              <a:t>farrowing</a:t>
            </a:r>
            <a:r>
              <a:rPr lang="en-US" sz="3200" dirty="0"/>
              <a:t>, mastitis, lactation failure of litters larger than the sow is able to raise, result in orphan pigs. </a:t>
            </a:r>
          </a:p>
          <a:p>
            <a:pPr algn="just"/>
            <a:r>
              <a:rPr lang="en-US" sz="3200" dirty="0"/>
              <a:t> If another sow has </a:t>
            </a:r>
            <a:r>
              <a:rPr lang="en-US" sz="3200" dirty="0" err="1"/>
              <a:t>farrowed</a:t>
            </a:r>
            <a:r>
              <a:rPr lang="en-US" sz="3200" dirty="0"/>
              <a:t> within a short time previously, the orphan piglets may be transferred to her. </a:t>
            </a:r>
          </a:p>
          <a:p>
            <a:pPr algn="just"/>
            <a:r>
              <a:rPr lang="en-US" sz="3200" dirty="0"/>
              <a:t> To ensure acceptance of new pigs the sow should be separated from her own litter for short time and then the new piglets are brought to her and a disinfectant or other material sprinkled on all the piglets to mask the </a:t>
            </a:r>
            <a:r>
              <a:rPr lang="en-US" sz="3200" dirty="0" err="1"/>
              <a:t>odours</a:t>
            </a:r>
            <a:r>
              <a:rPr lang="en-US" sz="3200" dirty="0"/>
              <a:t>.</a:t>
            </a:r>
          </a:p>
          <a:p>
            <a:pPr algn="just"/>
            <a:r>
              <a:rPr lang="en-US" sz="3200" dirty="0"/>
              <a:t>Orphan piglets can also be raised with milk replacer.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71528"/>
            <a:ext cx="8229600" cy="142876"/>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lgn="just"/>
            <a:r>
              <a:rPr lang="en-US" sz="3200" b="1" dirty="0">
                <a:solidFill>
                  <a:srgbClr val="00B0F0"/>
                </a:solidFill>
              </a:rPr>
              <a:t>Castration</a:t>
            </a:r>
            <a:endParaRPr lang="en-US" sz="3200" dirty="0">
              <a:solidFill>
                <a:srgbClr val="00B0F0"/>
              </a:solidFill>
            </a:endParaRPr>
          </a:p>
          <a:p>
            <a:pPr algn="just"/>
            <a:r>
              <a:rPr lang="en-US" sz="3200" dirty="0"/>
              <a:t>The male piglets not selected for breeding may be castrated when they are three to four weeks old.</a:t>
            </a:r>
          </a:p>
          <a:p>
            <a:pPr algn="just"/>
            <a:r>
              <a:rPr lang="en-US" sz="3200" b="1" dirty="0">
                <a:solidFill>
                  <a:srgbClr val="00B0F0"/>
                </a:solidFill>
              </a:rPr>
              <a:t>Separation of piglets from mother (Weaning)</a:t>
            </a:r>
            <a:endParaRPr lang="en-US" sz="3200" dirty="0">
              <a:solidFill>
                <a:srgbClr val="00B0F0"/>
              </a:solidFill>
            </a:endParaRPr>
          </a:p>
          <a:p>
            <a:pPr algn="just"/>
            <a:r>
              <a:rPr lang="en-US" sz="3200" dirty="0"/>
              <a:t>Normal weaning age of piglets is at 8 weeks age. The sow should be separated from the piglets for a few hours each day to prevent stress of weaning and feed is reduced gradually. The piglets should be </a:t>
            </a:r>
            <a:r>
              <a:rPr lang="en-US" sz="3200" dirty="0" err="1"/>
              <a:t>dewormed</a:t>
            </a:r>
            <a:r>
              <a:rPr lang="en-US" sz="3200" dirty="0"/>
              <a:t> after 2 weeks of weaning. The piglets should be gradually shifted from 18 percent protein creep feed to 16 percent grower ration over a period of two weeks. Group of 20 piglets of more or less the same age should be housed in each pen.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F21A6-46BB-48D8-B8CD-0C803789252B}"/>
              </a:ext>
            </a:extLst>
          </p:cNvPr>
          <p:cNvSpPr>
            <a:spLocks noGrp="1"/>
          </p:cNvSpPr>
          <p:nvPr>
            <p:ph type="title"/>
          </p:nvPr>
        </p:nvSpPr>
        <p:spPr>
          <a:xfrm flipV="1">
            <a:off x="457200" y="-603448"/>
            <a:ext cx="8229600" cy="36004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43E2FBA3-8668-44B5-A560-572307045570}"/>
              </a:ext>
            </a:extLst>
          </p:cNvPr>
          <p:cNvSpPr>
            <a:spLocks noGrp="1"/>
          </p:cNvSpPr>
          <p:nvPr>
            <p:ph idx="1"/>
          </p:nvPr>
        </p:nvSpPr>
        <p:spPr>
          <a:xfrm>
            <a:off x="0" y="0"/>
            <a:ext cx="9144000" cy="6126163"/>
          </a:xfrm>
        </p:spPr>
        <p:txBody>
          <a:bodyPr/>
          <a:lstStyle/>
          <a:p>
            <a:endParaRPr lang="en-IN" dirty="0"/>
          </a:p>
          <a:p>
            <a:endParaRPr lang="en-IN" dirty="0"/>
          </a:p>
          <a:p>
            <a:endParaRPr lang="en-IN" dirty="0"/>
          </a:p>
          <a:p>
            <a:endParaRPr lang="en-IN" dirty="0"/>
          </a:p>
          <a:p>
            <a:r>
              <a:rPr lang="en-IN" sz="4000">
                <a:latin typeface="Arial Black" panose="020B0A04020102020204" pitchFamily="34" charset="0"/>
              </a:rPr>
              <a:t>                   </a:t>
            </a:r>
            <a:r>
              <a:rPr lang="en-IN" sz="4000" dirty="0">
                <a:latin typeface="Arial Black" panose="020B0A04020102020204" pitchFamily="34" charset="0"/>
              </a:rPr>
              <a:t>THANKS</a:t>
            </a:r>
          </a:p>
        </p:txBody>
      </p:sp>
    </p:spTree>
    <p:extLst>
      <p:ext uri="{BB962C8B-B14F-4D97-AF65-F5344CB8AC3E}">
        <p14:creationId xmlns:p14="http://schemas.microsoft.com/office/powerpoint/2010/main" val="169491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482" name="Picture 2" descr="Breeding Management&#10;Factors affecting the selection of breed are;&#10;Availability of good breeding stock&#10;Prolificacy&#10;Growth a..."/>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3554" name="Picture 2" descr="Selection of Boar&#10;• True to breed&#10;• Masculine appearance&#10;• Long deep body&#10;• Smooth shoulders and strong legs&#10;• Sound heal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0"/>
            <a:ext cx="8229600" cy="4525963"/>
          </a:xfrm>
        </p:spPr>
        <p:txBody>
          <a:bodyPr/>
          <a:lstStyle/>
          <a:p>
            <a:endParaRPr lang="en-US" dirty="0"/>
          </a:p>
        </p:txBody>
      </p:sp>
      <p:pic>
        <p:nvPicPr>
          <p:cNvPr id="24578" name="Picture 2" descr="Selection of sows&#10;• Sows must be from a litter whose litter size and weight at birth and&#10;weaning weight is maximum&#10;• Sow m..."/>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5602" name="Picture 2" descr="Guidelines - Normal reproduction of&#10;pigs&#10;• Age at puberty 6 – 7 months&#10;• Breeding age of gilts – 10-12 months.&#10;• Breeding ..."/>
          <p:cNvPicPr>
            <a:picLocks noChangeAspect="1" noChangeArrowheads="1"/>
          </p:cNvPicPr>
          <p:nvPr/>
        </p:nvPicPr>
        <p:blipFill>
          <a:blip r:embed="rId2"/>
          <a:srcRect/>
          <a:stretch>
            <a:fillRect/>
          </a:stretch>
        </p:blipFill>
        <p:spPr bwMode="auto">
          <a:xfrm>
            <a:off x="0" y="0"/>
            <a:ext cx="9144000" cy="77153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6626" name="Picture 2" descr="Contd,..&#10;• Average litter size at birth – 10-14&#10;• Average litter size at weaning – 8-10&#10;• Rest period – 45 days.&#10;• Occurr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1"/>
            <a:ext cx="9144000" cy="1214421"/>
          </a:xfrm>
        </p:spPr>
        <p:txBody>
          <a:bodyPr>
            <a:normAutofit fontScale="90000"/>
          </a:bodyPr>
          <a:lstStyle/>
          <a:p>
            <a:br>
              <a:rPr lang="en-US" b="1" dirty="0"/>
            </a:br>
            <a:r>
              <a:rPr lang="en-US" b="1" dirty="0">
                <a:solidFill>
                  <a:srgbClr val="FF0000"/>
                </a:solidFill>
              </a:rPr>
              <a:t>Care and management of pregnant sows</a:t>
            </a:r>
            <a:br>
              <a:rPr lang="en-US" dirty="0">
                <a:solidFill>
                  <a:srgbClr val="FF0000"/>
                </a:solidFill>
              </a:rPr>
            </a:br>
            <a:endParaRPr lang="en-US" dirty="0">
              <a:solidFill>
                <a:srgbClr val="FF0000"/>
              </a:solidFill>
            </a:endParaRPr>
          </a:p>
        </p:txBody>
      </p:sp>
      <p:sp>
        <p:nvSpPr>
          <p:cNvPr id="6" name="Subtitle 5"/>
          <p:cNvSpPr>
            <a:spLocks noGrp="1"/>
          </p:cNvSpPr>
          <p:nvPr>
            <p:ph type="subTitle" idx="1"/>
          </p:nvPr>
        </p:nvSpPr>
        <p:spPr>
          <a:xfrm>
            <a:off x="0" y="1214422"/>
            <a:ext cx="9144000" cy="5643578"/>
          </a:xfrm>
        </p:spPr>
        <p:txBody>
          <a:bodyPr>
            <a:normAutofit/>
          </a:bodyPr>
          <a:lstStyle/>
          <a:p>
            <a:pPr algn="just"/>
            <a:r>
              <a:rPr lang="en-US" sz="3200" dirty="0"/>
              <a:t>The gestation period of sow  is  an average of 114 days. Pregnant animals should be housed in groups in separate enclosures and should not be mixed with new animals to avoid fighting which at times may result in abortion. It would also be advisable to house pregnant gilts and sows in separate groups during gestation. About 3 m</a:t>
            </a:r>
            <a:r>
              <a:rPr lang="en-US" sz="3200" baseline="30000" dirty="0"/>
              <a:t>2</a:t>
            </a:r>
            <a:r>
              <a:rPr lang="en-US" sz="3200" dirty="0"/>
              <a:t> of dry housing should be available for each </a:t>
            </a:r>
            <a:r>
              <a:rPr lang="en-US" sz="3200" dirty="0" err="1"/>
              <a:t>sow.</a:t>
            </a:r>
            <a:r>
              <a:rPr lang="en-US" sz="3200" dirty="0"/>
              <a:t> The pregnant animals should be allowed to move about every day in the morning on a free range or a pasture if available. A pasture area is presumed to be clean if a cultivated crop was raised.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9" y="116632"/>
            <a:ext cx="8504621" cy="1574057"/>
          </a:xfrm>
        </p:spPr>
        <p:txBody>
          <a:bodyPr>
            <a:normAutofit/>
          </a:bodyPr>
          <a:lstStyle/>
          <a:p>
            <a:r>
              <a:rPr lang="en-US" b="1" dirty="0">
                <a:solidFill>
                  <a:srgbClr val="FF0000"/>
                </a:solidFill>
              </a:rPr>
              <a:t>Care of sow during farrowing</a:t>
            </a:r>
            <a:br>
              <a:rPr lang="en-US" dirty="0"/>
            </a:br>
            <a:endParaRPr lang="en-US" dirty="0"/>
          </a:p>
        </p:txBody>
      </p:sp>
      <p:sp>
        <p:nvSpPr>
          <p:cNvPr id="3" name="Content Placeholder 2"/>
          <p:cNvSpPr>
            <a:spLocks noGrp="1"/>
          </p:cNvSpPr>
          <p:nvPr>
            <p:ph idx="1"/>
          </p:nvPr>
        </p:nvSpPr>
        <p:spPr>
          <a:xfrm>
            <a:off x="10729" y="1196752"/>
            <a:ext cx="9144000" cy="5680364"/>
          </a:xfrm>
        </p:spPr>
        <p:txBody>
          <a:bodyPr>
            <a:normAutofit fontScale="25000" lnSpcReduction="20000"/>
          </a:bodyPr>
          <a:lstStyle/>
          <a:p>
            <a:endParaRPr lang="en-US" dirty="0"/>
          </a:p>
          <a:p>
            <a:pPr algn="just"/>
            <a:r>
              <a:rPr lang="en-US" sz="11200" dirty="0" err="1">
                <a:latin typeface="Times New Roman" pitchFamily="18" charset="0"/>
                <a:cs typeface="Times New Roman" pitchFamily="18" charset="0"/>
              </a:rPr>
              <a:t>Farrowing</a:t>
            </a:r>
            <a:r>
              <a:rPr lang="en-US" sz="11200" dirty="0">
                <a:latin typeface="Times New Roman" pitchFamily="18" charset="0"/>
                <a:cs typeface="Times New Roman" pitchFamily="18" charset="0"/>
              </a:rPr>
              <a:t> time is the critical time in pig production. Death rate is high during farrowing and the first week after farrowing.</a:t>
            </a:r>
          </a:p>
          <a:p>
            <a:pPr marL="0" indent="0" algn="just">
              <a:buNone/>
            </a:pPr>
            <a:r>
              <a:rPr lang="en-US" sz="11200" dirty="0">
                <a:latin typeface="Times New Roman" pitchFamily="18" charset="0"/>
                <a:cs typeface="Times New Roman" pitchFamily="18" charset="0"/>
              </a:rPr>
              <a:t> </a:t>
            </a:r>
          </a:p>
          <a:p>
            <a:pPr algn="just"/>
            <a:r>
              <a:rPr lang="en-US" sz="11200" dirty="0">
                <a:latin typeface="Times New Roman" pitchFamily="18" charset="0"/>
                <a:cs typeface="Times New Roman" pitchFamily="18" charset="0"/>
              </a:rPr>
              <a:t>Sows may be farrowed in pens equipped with guard rails and a creep space in farrowing crates or in farrowing stalls.</a:t>
            </a:r>
          </a:p>
          <a:p>
            <a:pPr marL="0" indent="0" algn="just">
              <a:buNone/>
            </a:pPr>
            <a:r>
              <a:rPr lang="en-US" sz="11200" dirty="0">
                <a:latin typeface="Times New Roman" pitchFamily="18" charset="0"/>
                <a:cs typeface="Times New Roman" pitchFamily="18" charset="0"/>
              </a:rPr>
              <a:t> </a:t>
            </a:r>
          </a:p>
          <a:p>
            <a:pPr algn="just"/>
            <a:r>
              <a:rPr lang="en-US" sz="11200" dirty="0">
                <a:latin typeface="Times New Roman" pitchFamily="18" charset="0"/>
                <a:cs typeface="Times New Roman" pitchFamily="18" charset="0"/>
              </a:rPr>
              <a:t>The sow should brought to the farrowing pen </a:t>
            </a:r>
            <a:r>
              <a:rPr lang="en-US" sz="11200" dirty="0" err="1">
                <a:latin typeface="Times New Roman" pitchFamily="18" charset="0"/>
                <a:cs typeface="Times New Roman" pitchFamily="18" charset="0"/>
              </a:rPr>
              <a:t>atleast</a:t>
            </a:r>
            <a:r>
              <a:rPr lang="en-US" sz="11200" dirty="0">
                <a:latin typeface="Times New Roman" pitchFamily="18" charset="0"/>
                <a:cs typeface="Times New Roman" pitchFamily="18" charset="0"/>
              </a:rPr>
              <a:t> one week prior to farrowing so that it becomes familiar with the surroundings</a:t>
            </a:r>
          </a:p>
          <a:p>
            <a:pPr marL="0" indent="0" algn="just">
              <a:buNone/>
            </a:pPr>
            <a:endParaRPr lang="en-US" sz="11200" dirty="0">
              <a:latin typeface="Times New Roman" pitchFamily="18" charset="0"/>
              <a:cs typeface="Times New Roman" pitchFamily="18" charset="0"/>
            </a:endParaRPr>
          </a:p>
          <a:p>
            <a:pPr algn="just"/>
            <a:r>
              <a:rPr lang="en-US" sz="11200" dirty="0">
                <a:latin typeface="Times New Roman" pitchFamily="18" charset="0"/>
                <a:cs typeface="Times New Roman" pitchFamily="18" charset="0"/>
              </a:rPr>
              <a:t> The feed ration should be made bulky by substituting one-third of the regular ration with wheat bran. The amount of ration fed should also be reduced by one third till the sow </a:t>
            </a:r>
            <a:r>
              <a:rPr lang="en-US" sz="11200" dirty="0" err="1">
                <a:latin typeface="Times New Roman" pitchFamily="18" charset="0"/>
                <a:cs typeface="Times New Roman" pitchFamily="18" charset="0"/>
              </a:rPr>
              <a:t>farrows</a:t>
            </a:r>
            <a:r>
              <a:rPr lang="en-US" sz="12800" dirty="0">
                <a:latin typeface="Times New Roman" pitchFamily="18" charset="0"/>
                <a:cs typeface="Times New Roman" pitchFamily="18" charset="0"/>
              </a:rPr>
              <a:t>. </a:t>
            </a:r>
          </a:p>
          <a:p>
            <a:pPr algn="just">
              <a:buNone/>
            </a:pPr>
            <a:endParaRPr lang="en-US" sz="8000" dirty="0">
              <a:latin typeface="Times New Roman" pitchFamily="18" charset="0"/>
              <a:cs typeface="Times New Roman" pitchFamily="18" charset="0"/>
            </a:endParaRPr>
          </a:p>
          <a:p>
            <a:br>
              <a:rPr lang="en-US" sz="6400" dirty="0"/>
            </a:br>
            <a:endParaRPr lang="en-US" sz="6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28718"/>
            <a:ext cx="8229600" cy="500066"/>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feed should not be given 12 hours before farrowing.</a:t>
            </a:r>
          </a:p>
          <a:p>
            <a:pPr algn="just">
              <a:buNone/>
            </a:pP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An attendant should be on hand when the sow </a:t>
            </a:r>
            <a:r>
              <a:rPr lang="en-US" sz="2800" dirty="0" err="1">
                <a:latin typeface="Times New Roman" pitchFamily="18" charset="0"/>
                <a:cs typeface="Times New Roman" pitchFamily="18" charset="0"/>
              </a:rPr>
              <a:t>farrows</a:t>
            </a:r>
            <a:r>
              <a:rPr lang="en-US" sz="2800" dirty="0">
                <a:latin typeface="Times New Roman" pitchFamily="18" charset="0"/>
                <a:cs typeface="Times New Roman" pitchFamily="18" charset="0"/>
              </a:rPr>
              <a:t>. Otherwise many piglets will die. It takes generally 2 to 4 hours for complete </a:t>
            </a:r>
            <a:r>
              <a:rPr lang="en-US" sz="2800" dirty="0" err="1">
                <a:latin typeface="Times New Roman" pitchFamily="18" charset="0"/>
                <a:cs typeface="Times New Roman" pitchFamily="18" charset="0"/>
              </a:rPr>
              <a:t>farrowing</a:t>
            </a:r>
            <a:r>
              <a:rPr lang="en-US" sz="2800" dirty="0">
                <a:latin typeface="Times New Roman" pitchFamily="18" charset="0"/>
                <a:cs typeface="Times New Roman" pitchFamily="18" charset="0"/>
              </a:rPr>
              <a:t> to take place. The piglets should be removed as they are </a:t>
            </a:r>
            <a:r>
              <a:rPr lang="en-US" sz="2800" dirty="0" err="1">
                <a:latin typeface="Times New Roman" pitchFamily="18" charset="0"/>
                <a:cs typeface="Times New Roman" pitchFamily="18" charset="0"/>
              </a:rPr>
              <a:t>farrowed</a:t>
            </a:r>
            <a:r>
              <a:rPr lang="en-US" sz="2800" dirty="0">
                <a:latin typeface="Times New Roman" pitchFamily="18" charset="0"/>
                <a:cs typeface="Times New Roman" pitchFamily="18" charset="0"/>
              </a:rPr>
              <a:t> and kept warm in the creep space until </a:t>
            </a:r>
            <a:r>
              <a:rPr lang="en-US" sz="2800" dirty="0" err="1">
                <a:latin typeface="Times New Roman" pitchFamily="18" charset="0"/>
                <a:cs typeface="Times New Roman" pitchFamily="18" charset="0"/>
              </a:rPr>
              <a:t>farrowing</a:t>
            </a:r>
            <a:r>
              <a:rPr lang="en-US" sz="2800" dirty="0">
                <a:latin typeface="Times New Roman" pitchFamily="18" charset="0"/>
                <a:cs typeface="Times New Roman" pitchFamily="18" charset="0"/>
              </a:rPr>
              <a:t> is complete. </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Each piglet should be cleaned of all mucus to ensure that the breathing passages are clear. The navel cord should be tied 2-5 cm away from the navel, cut with a disinfected pair of scissors and the stumps painted with iodine.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230</TotalTime>
  <Words>793</Words>
  <Application>Microsoft Office PowerPoint</Application>
  <PresentationFormat>On-screen Show (4:3)</PresentationFormat>
  <Paragraphs>50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Times New Roman</vt:lpstr>
      <vt:lpstr>Office Theme</vt:lpstr>
      <vt:lpstr>Care and Management of pigs (Part-3)</vt:lpstr>
      <vt:lpstr>PowerPoint Presentation</vt:lpstr>
      <vt:lpstr>PowerPoint Presentation</vt:lpstr>
      <vt:lpstr>PowerPoint Presentation</vt:lpstr>
      <vt:lpstr>PowerPoint Presentation</vt:lpstr>
      <vt:lpstr>PowerPoint Presentation</vt:lpstr>
      <vt:lpstr> Care and management of pregnant sows </vt:lpstr>
      <vt:lpstr>Care of sow during farrowing </vt:lpstr>
      <vt:lpstr>PowerPoint Presentation</vt:lpstr>
      <vt:lpstr>Care and management of piglets </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saket sharma</cp:lastModifiedBy>
  <cp:revision>26</cp:revision>
  <dcterms:created xsi:type="dcterms:W3CDTF">2020-05-02T14:32:43Z</dcterms:created>
  <dcterms:modified xsi:type="dcterms:W3CDTF">2020-05-13T02:20:07Z</dcterms:modified>
</cp:coreProperties>
</file>