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31" r:id="rId3"/>
    <p:sldId id="339" r:id="rId4"/>
    <p:sldId id="346" r:id="rId5"/>
    <p:sldId id="338" r:id="rId6"/>
    <p:sldId id="333" r:id="rId7"/>
    <p:sldId id="340" r:id="rId8"/>
    <p:sldId id="341" r:id="rId9"/>
    <p:sldId id="342" r:id="rId10"/>
    <p:sldId id="343" r:id="rId11"/>
    <p:sldId id="347" r:id="rId12"/>
    <p:sldId id="303" r:id="rId13"/>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333399"/>
    <a:srgbClr val="FFCC66"/>
    <a:srgbClr val="FF9933"/>
    <a:srgbClr val="57B2B9"/>
    <a:srgbClr val="FF6699"/>
    <a:srgbClr val="A50021"/>
    <a:srgbClr val="66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0173" autoAdjust="0"/>
    <p:restoredTop sz="94717" autoAdjust="0"/>
  </p:normalViewPr>
  <p:slideViewPr>
    <p:cSldViewPr>
      <p:cViewPr>
        <p:scale>
          <a:sx n="93" d="100"/>
          <a:sy n="93" d="100"/>
        </p:scale>
        <p:origin x="-246" y="-2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17ED0E-056C-42E0-A7BB-D3C73988389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4C8500-4D76-459A-B012-9FEE3692BAB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99171E-08A3-4CB0-A9DD-9F4C9DF0870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F6BDCF-D454-41FA-9EE5-EC6F8CBB237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BF20CD-7DA3-4EF9-9395-C23943D11D6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A20F3D-AC85-4977-82F1-DE42A357DDF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2C372A2-9050-45E5-BF4E-BD0A69373C2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3A39531-3543-4322-82FE-89AFA0144E7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8D39F4B-050D-4442-B639-BB34EDF569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8F64B99-70E9-4A71-8594-22CA9F5956F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63C1A07-D9F6-4D91-AC9F-5619BF32B35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EE7F2"/>
            </a:gs>
            <a:gs pos="17999">
              <a:srgbClr val="FBD49C"/>
            </a:gs>
            <a:gs pos="39000">
              <a:srgbClr val="FBA97D"/>
            </a:gs>
            <a:gs pos="64000">
              <a:srgbClr val="FAC77D"/>
            </a:gs>
            <a:gs pos="82001">
              <a:srgbClr val="FEE7F2"/>
            </a:gs>
            <a:gs pos="100000">
              <a:srgbClr val="FBEAC7"/>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F5F1317-4DFA-4063-977B-A73078FCF8B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4"/>
          <p:cNvSpPr>
            <a:spLocks noChangeArrowheads="1"/>
          </p:cNvSpPr>
          <p:nvPr/>
        </p:nvSpPr>
        <p:spPr bwMode="auto">
          <a:xfrm>
            <a:off x="990600" y="381000"/>
            <a:ext cx="7315200" cy="2971800"/>
          </a:xfrm>
          <a:prstGeom prst="roundRect">
            <a:avLst>
              <a:gd name="adj" fmla="val 16667"/>
            </a:avLst>
          </a:prstGeom>
          <a:gradFill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gradFill>
          <a:ln w="9525">
            <a:noFill/>
            <a:round/>
            <a:headEnd/>
            <a:tailEnd/>
          </a:ln>
        </p:spPr>
        <p:txBody>
          <a:bodyPr wrap="none" anchor="ctr"/>
          <a:lstStyle/>
          <a:p>
            <a:endParaRPr lang="en-US"/>
          </a:p>
        </p:txBody>
      </p:sp>
      <p:sp>
        <p:nvSpPr>
          <p:cNvPr id="2" name="Rectangle 2"/>
          <p:cNvSpPr>
            <a:spLocks noGrp="1" noChangeArrowheads="1"/>
          </p:cNvSpPr>
          <p:nvPr>
            <p:ph type="ctrTitle"/>
          </p:nvPr>
        </p:nvSpPr>
        <p:spPr>
          <a:xfrm>
            <a:off x="228600" y="609600"/>
            <a:ext cx="8686800" cy="2819400"/>
          </a:xfrm>
        </p:spPr>
        <p:txBody>
          <a:bodyPr/>
          <a:lstStyle/>
          <a:p>
            <a:pPr eaLnBrk="1" hangingPunct="1">
              <a:defRPr/>
            </a:pPr>
            <a:r>
              <a:rPr lang="en-IN" sz="4000" b="1" dirty="0" smtClean="0">
                <a:solidFill>
                  <a:srgbClr val="FF0000"/>
                </a:solidFill>
              </a:rPr>
              <a:t>Cheese Making Equipments</a:t>
            </a:r>
            <a:r>
              <a:rPr lang="en-US" sz="5400" b="1" dirty="0" smtClean="0">
                <a:solidFill>
                  <a:srgbClr val="FF0000"/>
                </a:solidFill>
              </a:rPr>
              <a:t/>
            </a:r>
            <a:br>
              <a:rPr lang="en-US" sz="5400" b="1" dirty="0" smtClean="0">
                <a:solidFill>
                  <a:srgbClr val="FF0000"/>
                </a:solidFill>
              </a:rPr>
            </a:br>
            <a:r>
              <a:rPr lang="en-US" sz="2800" b="1" dirty="0" smtClean="0">
                <a:solidFill>
                  <a:srgbClr val="FF0000"/>
                </a:solidFill>
              </a:rPr>
              <a:t>Dairy Process Engineering (DTE -212)</a:t>
            </a:r>
            <a:endParaRPr lang="en-US" sz="2800" b="1" dirty="0" smtClean="0">
              <a:solidFill>
                <a:srgbClr val="FF0000"/>
              </a:solidFill>
              <a:effectLst>
                <a:outerShdw blurRad="38100" dist="38100" dir="2700000" algn="tl">
                  <a:srgbClr val="FFFFFF"/>
                </a:outerShdw>
              </a:effectLst>
            </a:endParaRPr>
          </a:p>
        </p:txBody>
      </p:sp>
      <p:sp>
        <p:nvSpPr>
          <p:cNvPr id="2052" name="Rectangle 3"/>
          <p:cNvSpPr>
            <a:spLocks noGrp="1" noChangeArrowheads="1"/>
          </p:cNvSpPr>
          <p:nvPr>
            <p:ph type="subTitle" idx="1"/>
          </p:nvPr>
        </p:nvSpPr>
        <p:spPr>
          <a:xfrm>
            <a:off x="1066800" y="3962400"/>
            <a:ext cx="6705600" cy="2362200"/>
          </a:xfrm>
        </p:spPr>
        <p:txBody>
          <a:bodyPr/>
          <a:lstStyle/>
          <a:p>
            <a:pPr eaLnBrk="1" hangingPunct="1">
              <a:lnSpc>
                <a:spcPct val="90000"/>
              </a:lnSpc>
            </a:pPr>
            <a:r>
              <a:rPr lang="en-US" b="1" dirty="0" smtClean="0">
                <a:solidFill>
                  <a:srgbClr val="A50021"/>
                </a:solidFill>
              </a:rPr>
              <a:t>Dr. J. </a:t>
            </a:r>
            <a:r>
              <a:rPr lang="en-US" b="1" dirty="0" err="1" smtClean="0">
                <a:solidFill>
                  <a:srgbClr val="A50021"/>
                </a:solidFill>
              </a:rPr>
              <a:t>Badshah</a:t>
            </a:r>
            <a:endParaRPr lang="en-US" b="1" dirty="0" smtClean="0">
              <a:solidFill>
                <a:srgbClr val="A50021"/>
              </a:solidFill>
            </a:endParaRPr>
          </a:p>
          <a:p>
            <a:pPr eaLnBrk="1" hangingPunct="1">
              <a:lnSpc>
                <a:spcPct val="90000"/>
              </a:lnSpc>
            </a:pPr>
            <a:r>
              <a:rPr lang="en-US" sz="2000" b="1" dirty="0" smtClean="0"/>
              <a:t>University Professor – cum - Chief Scientist</a:t>
            </a:r>
          </a:p>
          <a:p>
            <a:pPr eaLnBrk="1" hangingPunct="1">
              <a:lnSpc>
                <a:spcPct val="90000"/>
              </a:lnSpc>
            </a:pPr>
            <a:r>
              <a:rPr lang="en-US" sz="2000" b="1" dirty="0" smtClean="0"/>
              <a:t>Dairy Engineering Department</a:t>
            </a:r>
          </a:p>
          <a:p>
            <a:pPr eaLnBrk="1" hangingPunct="1">
              <a:lnSpc>
                <a:spcPct val="90000"/>
              </a:lnSpc>
            </a:pPr>
            <a:r>
              <a:rPr lang="en-US" sz="2000" b="1" dirty="0" smtClean="0"/>
              <a:t>Sanjay Gandhi Institute of Dairy Science &amp; Technology, </a:t>
            </a:r>
            <a:r>
              <a:rPr lang="en-US" sz="2000" b="1" dirty="0" err="1" smtClean="0"/>
              <a:t>Jagdeopath</a:t>
            </a:r>
            <a:r>
              <a:rPr lang="en-US" sz="2000" b="1" dirty="0" smtClean="0"/>
              <a:t>, Patna</a:t>
            </a:r>
          </a:p>
          <a:p>
            <a:pPr eaLnBrk="1" hangingPunct="1">
              <a:lnSpc>
                <a:spcPct val="90000"/>
              </a:lnSpc>
            </a:pPr>
            <a:r>
              <a:rPr lang="en-US" sz="1800" b="1" dirty="0" smtClean="0"/>
              <a:t>(Bihar Animal Sciences University, Patna)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2800" b="1" dirty="0" smtClean="0">
                <a:solidFill>
                  <a:srgbClr val="FF0000"/>
                </a:solidFill>
              </a:rPr>
              <a:t>Mechanization in the major stages of cheese making</a:t>
            </a:r>
            <a:endParaRPr lang="en-US" sz="2800" dirty="0"/>
          </a:p>
        </p:txBody>
      </p:sp>
      <p:sp>
        <p:nvSpPr>
          <p:cNvPr id="3" name="Content Placeholder 2"/>
          <p:cNvSpPr>
            <a:spLocks noGrp="1"/>
          </p:cNvSpPr>
          <p:nvPr>
            <p:ph idx="1"/>
          </p:nvPr>
        </p:nvSpPr>
        <p:spPr>
          <a:xfrm>
            <a:off x="457200" y="1066800"/>
            <a:ext cx="8229600" cy="5059363"/>
          </a:xfrm>
        </p:spPr>
        <p:txBody>
          <a:bodyPr/>
          <a:lstStyle/>
          <a:p>
            <a:pPr algn="just">
              <a:buFont typeface="Wingdings" pitchFamily="2" charset="2"/>
              <a:buChar char="Ø"/>
            </a:pPr>
            <a:r>
              <a:rPr lang="en-US" sz="2200" dirty="0" smtClean="0"/>
              <a:t>The curd is converted into fibrous slab in cheddar towers where the curd is forced down by the pressure of the succeeding curd into a square bottom cross section, or in a cheddar box with regular turning through 900 every 15 min. milled, salted and filled in moulds and carried on long moving belts.</a:t>
            </a:r>
          </a:p>
          <a:p>
            <a:pPr algn="just">
              <a:buFont typeface="Wingdings" pitchFamily="2" charset="2"/>
              <a:buChar char="Ø"/>
            </a:pPr>
            <a:r>
              <a:rPr lang="en-US" sz="2400" dirty="0" smtClean="0"/>
              <a:t>The milling of cheddar curd is done by power driven mill and the use of block shaped perforated SS or light non-corrodible plastic moulds. The feeding of the milled curd is done by vibrations, and automatic weighing machine.</a:t>
            </a:r>
          </a:p>
          <a:p>
            <a:pPr algn="just">
              <a:buFont typeface="Wingdings" pitchFamily="2" charset="2"/>
              <a:buChar char="Ø"/>
            </a:pPr>
            <a:endParaRPr lang="en-US" sz="22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lstStyle/>
          <a:p>
            <a:r>
              <a:rPr lang="en-US" sz="2800" b="1" dirty="0" smtClean="0">
                <a:solidFill>
                  <a:srgbClr val="FF0000"/>
                </a:solidFill>
              </a:rPr>
              <a:t>Hooping, </a:t>
            </a:r>
            <a:r>
              <a:rPr lang="en-US" sz="2800" b="1" dirty="0" err="1" smtClean="0">
                <a:solidFill>
                  <a:srgbClr val="FF0000"/>
                </a:solidFill>
              </a:rPr>
              <a:t>Moulding</a:t>
            </a:r>
            <a:r>
              <a:rPr lang="en-US" sz="2800" b="1" dirty="0" smtClean="0">
                <a:solidFill>
                  <a:srgbClr val="FF0000"/>
                </a:solidFill>
              </a:rPr>
              <a:t> and Pressing </a:t>
            </a:r>
            <a:endParaRPr lang="en-US" sz="2800" dirty="0"/>
          </a:p>
        </p:txBody>
      </p:sp>
      <p:sp>
        <p:nvSpPr>
          <p:cNvPr id="3" name="Content Placeholder 2"/>
          <p:cNvSpPr>
            <a:spLocks noGrp="1"/>
          </p:cNvSpPr>
          <p:nvPr>
            <p:ph idx="1"/>
          </p:nvPr>
        </p:nvSpPr>
        <p:spPr>
          <a:xfrm>
            <a:off x="152400" y="609600"/>
            <a:ext cx="8839200" cy="5516563"/>
          </a:xfrm>
        </p:spPr>
        <p:txBody>
          <a:bodyPr/>
          <a:lstStyle/>
          <a:p>
            <a:pPr algn="just">
              <a:buFont typeface="Wingdings" pitchFamily="2" charset="2"/>
              <a:buChar char="Ø"/>
            </a:pPr>
            <a:r>
              <a:rPr lang="en-US" sz="2200" dirty="0" smtClean="0"/>
              <a:t>The pneumatic, hydraulic or mechanical spring press has replaced the lever type of presses. </a:t>
            </a:r>
          </a:p>
          <a:p>
            <a:pPr algn="just">
              <a:buFont typeface="Wingdings" pitchFamily="2" charset="2"/>
              <a:buChar char="Ø"/>
            </a:pPr>
            <a:r>
              <a:rPr lang="en-US" sz="2200" dirty="0" smtClean="0"/>
              <a:t>The demand of close textured cheese has led to the technique of vacuum pressing of cheese. This system sucks out air between the curd particles and eliminates open texture in cheese. </a:t>
            </a:r>
          </a:p>
          <a:p>
            <a:pPr algn="just">
              <a:buFont typeface="Wingdings" pitchFamily="2" charset="2"/>
              <a:buChar char="Ø"/>
            </a:pPr>
            <a:r>
              <a:rPr lang="en-US" sz="2200" dirty="0" smtClean="0"/>
              <a:t>The press consists of a chamber of rectangular cross-section fitted with piston at the bottom for compression and extrusion of the pressed curd at the top.</a:t>
            </a:r>
          </a:p>
          <a:p>
            <a:pPr algn="just">
              <a:buFont typeface="Wingdings" pitchFamily="2" charset="2"/>
              <a:buChar char="Ø"/>
            </a:pPr>
            <a:r>
              <a:rPr lang="en-US" sz="2200" dirty="0" smtClean="0"/>
              <a:t>The top removable lid can be replaced by cutters to get </a:t>
            </a:r>
            <a:r>
              <a:rPr lang="en-US" sz="2200" smtClean="0"/>
              <a:t>blocks. </a:t>
            </a:r>
            <a:r>
              <a:rPr lang="en-US" sz="2200" dirty="0" smtClean="0"/>
              <a:t>The height of the extruded curd is adjusted to get required size of the block.</a:t>
            </a:r>
          </a:p>
          <a:p>
            <a:pPr algn="just">
              <a:buFont typeface="Wingdings" pitchFamily="2" charset="2"/>
              <a:buChar char="Ø"/>
            </a:pPr>
            <a:r>
              <a:rPr lang="en-US" sz="2200" dirty="0" smtClean="0"/>
              <a:t> Vacuum is applied on all the sides of the curd block (about 80 </a:t>
            </a:r>
            <a:r>
              <a:rPr lang="en-US" sz="2200" dirty="0" err="1" smtClean="0"/>
              <a:t>kPa</a:t>
            </a:r>
            <a:r>
              <a:rPr lang="en-US" sz="2200" dirty="0" smtClean="0"/>
              <a:t>). </a:t>
            </a:r>
          </a:p>
          <a:p>
            <a:pPr algn="just">
              <a:buFont typeface="Wingdings" pitchFamily="2" charset="2"/>
              <a:buChar char="Ø"/>
            </a:pPr>
            <a:r>
              <a:rPr lang="en-US" sz="2200" dirty="0" smtClean="0"/>
              <a:t>This is followed after about 10 min, a pre-pressing pressure of about 3,400 </a:t>
            </a:r>
            <a:r>
              <a:rPr lang="en-US" sz="2200" dirty="0" err="1" smtClean="0"/>
              <a:t>kPa</a:t>
            </a:r>
            <a:r>
              <a:rPr lang="en-US" sz="2200" dirty="0" smtClean="0"/>
              <a:t> for 10 min, raised to about 9,500 </a:t>
            </a:r>
            <a:r>
              <a:rPr lang="en-US" sz="2200" dirty="0" err="1" smtClean="0"/>
              <a:t>kPa</a:t>
            </a:r>
            <a:r>
              <a:rPr lang="en-US" sz="2200" dirty="0" smtClean="0"/>
              <a:t> leads to a final pressure of 480 </a:t>
            </a:r>
            <a:r>
              <a:rPr lang="en-US" sz="2200" dirty="0" err="1" smtClean="0"/>
              <a:t>kPa</a:t>
            </a:r>
            <a:r>
              <a:rPr lang="en-US" sz="2200" dirty="0" smtClean="0"/>
              <a:t> on the cheese. The press time varies. Normally, it is 1.5 h under vacuum and 6.5 h under normal pressure</a:t>
            </a:r>
          </a:p>
          <a:p>
            <a:pPr algn="just">
              <a:buNone/>
            </a:pPr>
            <a:r>
              <a:rPr lang="en-US" sz="2200" dirty="0" smtClean="0"/>
              <a:t/>
            </a:r>
            <a:br>
              <a:rPr lang="en-US" sz="2200" dirty="0" smtClean="0"/>
            </a:br>
            <a:r>
              <a:rPr lang="en-US" sz="2000" dirty="0" smtClean="0"/>
              <a:t/>
            </a:r>
            <a:br>
              <a:rPr lang="en-US" sz="2000" dirty="0" smtClean="0"/>
            </a:br>
            <a:endParaRPr lang="en-US" sz="2000" dirty="0" smtClean="0"/>
          </a:p>
          <a:p>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2"/>
          <p:cNvSpPr>
            <a:spLocks noChangeArrowheads="1" noChangeShapeType="1" noTextEdit="1"/>
          </p:cNvSpPr>
          <p:nvPr/>
        </p:nvSpPr>
        <p:spPr bwMode="auto">
          <a:xfrm>
            <a:off x="3171825" y="2703513"/>
            <a:ext cx="2771775" cy="1285875"/>
          </a:xfrm>
          <a:prstGeom prst="rect">
            <a:avLst/>
          </a:prstGeom>
        </p:spPr>
        <p:txBody>
          <a:bodyPr wrap="none" fromWordArt="1">
            <a:prstTxWarp prst="textSlantUp">
              <a:avLst>
                <a:gd name="adj" fmla="val 55556"/>
              </a:avLst>
            </a:prstTxWarp>
          </a:bodyPr>
          <a:lstStyle/>
          <a:p>
            <a:pPr algn="ctr"/>
            <a:r>
              <a:rPr lang="en-US" sz="3200" kern="10">
                <a:ln w="9525">
                  <a:solidFill>
                    <a:srgbClr val="000000"/>
                  </a:solidFill>
                  <a:round/>
                  <a:headEnd/>
                  <a:tailEnd/>
                </a:ln>
                <a:solidFill>
                  <a:srgbClr val="FFFF00"/>
                </a:solidFill>
                <a:latin typeface="Arial Black"/>
              </a:rPr>
              <a:t>THANK YOU</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3200" b="1" dirty="0" smtClean="0">
                <a:solidFill>
                  <a:srgbClr val="FF0000"/>
                </a:solidFill>
              </a:rPr>
              <a:t>The traditional process of cheese making</a:t>
            </a:r>
            <a:endParaRPr lang="en-US" sz="3200" b="1" dirty="0">
              <a:solidFill>
                <a:srgbClr val="FF0000"/>
              </a:solidFill>
            </a:endParaRPr>
          </a:p>
        </p:txBody>
      </p:sp>
      <p:sp>
        <p:nvSpPr>
          <p:cNvPr id="3" name="Content Placeholder 2"/>
          <p:cNvSpPr>
            <a:spLocks noGrp="1"/>
          </p:cNvSpPr>
          <p:nvPr>
            <p:ph idx="1"/>
          </p:nvPr>
        </p:nvSpPr>
        <p:spPr>
          <a:xfrm>
            <a:off x="304800" y="914400"/>
            <a:ext cx="8686800" cy="5943600"/>
          </a:xfrm>
        </p:spPr>
        <p:txBody>
          <a:bodyPr/>
          <a:lstStyle/>
          <a:p>
            <a:pPr marL="514350" indent="-457200" algn="just">
              <a:buNone/>
            </a:pPr>
            <a:r>
              <a:rPr lang="en-US" sz="2400" b="1" dirty="0" smtClean="0">
                <a:solidFill>
                  <a:srgbClr val="FF0000"/>
                </a:solidFill>
              </a:rPr>
              <a:t> </a:t>
            </a:r>
            <a:r>
              <a:rPr lang="en-US" sz="2200" b="1" dirty="0" smtClean="0">
                <a:solidFill>
                  <a:srgbClr val="FF0000"/>
                </a:solidFill>
              </a:rPr>
              <a:t>1. Standardization of milk  : </a:t>
            </a:r>
            <a:r>
              <a:rPr lang="en-US" sz="2200" dirty="0" smtClean="0">
                <a:solidFill>
                  <a:srgbClr val="002060"/>
                </a:solidFill>
              </a:rPr>
              <a:t>Generally fat to casein ratio = 1: 0.68 to 1: 0.7</a:t>
            </a:r>
          </a:p>
          <a:p>
            <a:pPr marL="514350" indent="-457200" algn="just">
              <a:buNone/>
            </a:pPr>
            <a:r>
              <a:rPr lang="en-US" sz="2200" dirty="0" smtClean="0">
                <a:solidFill>
                  <a:srgbClr val="FF0000"/>
                </a:solidFill>
              </a:rPr>
              <a:t> 2. </a:t>
            </a:r>
            <a:r>
              <a:rPr lang="en-US" sz="2200" b="1" dirty="0" smtClean="0">
                <a:solidFill>
                  <a:srgbClr val="FF0000"/>
                </a:solidFill>
              </a:rPr>
              <a:t>Clarification and Pasteurization : </a:t>
            </a:r>
            <a:r>
              <a:rPr lang="en-US" sz="2200" dirty="0" smtClean="0">
                <a:solidFill>
                  <a:srgbClr val="002060"/>
                </a:solidFill>
              </a:rPr>
              <a:t>72°C for 15 seconds</a:t>
            </a:r>
          </a:p>
          <a:p>
            <a:pPr marL="401638" indent="-344488" algn="just">
              <a:buNone/>
            </a:pPr>
            <a:r>
              <a:rPr lang="en-US" sz="2200" dirty="0" smtClean="0">
                <a:solidFill>
                  <a:srgbClr val="FF0000"/>
                </a:solidFill>
              </a:rPr>
              <a:t> 3.</a:t>
            </a:r>
            <a:r>
              <a:rPr lang="en-US" sz="2200" b="1" dirty="0" smtClean="0">
                <a:solidFill>
                  <a:srgbClr val="FF0000"/>
                </a:solidFill>
              </a:rPr>
              <a:t>Homogenization of milk:  </a:t>
            </a:r>
            <a:r>
              <a:rPr lang="en-US" sz="2200" dirty="0" smtClean="0"/>
              <a:t>It helps in greater access of lipase enzyme to fat, allowing faster fat hydrolysis necessary to secure blue cheese </a:t>
            </a:r>
            <a:r>
              <a:rPr lang="en-US" sz="2200" dirty="0" err="1" smtClean="0"/>
              <a:t>flavour</a:t>
            </a:r>
            <a:r>
              <a:rPr lang="en-US" sz="2200" dirty="0" smtClean="0"/>
              <a:t>, wherever necessary</a:t>
            </a:r>
          </a:p>
          <a:p>
            <a:pPr marL="401638" indent="-344488" algn="just">
              <a:buNone/>
            </a:pPr>
            <a:r>
              <a:rPr lang="en-US" sz="2200" dirty="0" smtClean="0">
                <a:solidFill>
                  <a:srgbClr val="FF0000"/>
                </a:solidFill>
              </a:rPr>
              <a:t>4. </a:t>
            </a:r>
            <a:r>
              <a:rPr lang="en-US" sz="2200" b="1" dirty="0" smtClean="0">
                <a:solidFill>
                  <a:srgbClr val="FF0000"/>
                </a:solidFill>
              </a:rPr>
              <a:t>Ripening of milk: </a:t>
            </a:r>
            <a:r>
              <a:rPr lang="en-US" sz="2200" dirty="0" smtClean="0">
                <a:solidFill>
                  <a:srgbClr val="FF0000"/>
                </a:solidFill>
              </a:rPr>
              <a:t>Stored in cheese vat at 31°C and add good active bulk starter culture @ 0.5  to 1.5 % of volume of milk. Maintain 31°C till the increase in acidity </a:t>
            </a:r>
            <a:r>
              <a:rPr lang="en-US" sz="2200" dirty="0" err="1" smtClean="0">
                <a:solidFill>
                  <a:srgbClr val="FF0000"/>
                </a:solidFill>
              </a:rPr>
              <a:t>upto</a:t>
            </a:r>
            <a:r>
              <a:rPr lang="en-US" sz="2200" dirty="0" smtClean="0">
                <a:solidFill>
                  <a:srgbClr val="FF0000"/>
                </a:solidFill>
              </a:rPr>
              <a:t> 0.02 %. Add </a:t>
            </a:r>
            <a:r>
              <a:rPr lang="en-US" sz="2200" dirty="0" err="1" smtClean="0">
                <a:solidFill>
                  <a:srgbClr val="FF0000"/>
                </a:solidFill>
              </a:rPr>
              <a:t>colour</a:t>
            </a:r>
            <a:r>
              <a:rPr lang="en-US" sz="2200" dirty="0" smtClean="0">
                <a:solidFill>
                  <a:srgbClr val="FF0000"/>
                </a:solidFill>
              </a:rPr>
              <a:t> if needed @ 0.01 % of milk by diluting </a:t>
            </a:r>
            <a:r>
              <a:rPr lang="en-US" sz="2200" dirty="0" err="1" smtClean="0">
                <a:solidFill>
                  <a:srgbClr val="FF0000"/>
                </a:solidFill>
              </a:rPr>
              <a:t>colour</a:t>
            </a:r>
            <a:r>
              <a:rPr lang="en-US" sz="2200" dirty="0" smtClean="0">
                <a:solidFill>
                  <a:srgbClr val="FF0000"/>
                </a:solidFill>
              </a:rPr>
              <a:t> with water @ 5 times of its volume.</a:t>
            </a:r>
          </a:p>
          <a:p>
            <a:pPr marL="401638" indent="-344488" algn="just">
              <a:buNone/>
            </a:pPr>
            <a:r>
              <a:rPr lang="en-US" sz="2200" dirty="0" smtClean="0">
                <a:solidFill>
                  <a:srgbClr val="FF0000"/>
                </a:solidFill>
              </a:rPr>
              <a:t>5. </a:t>
            </a:r>
            <a:r>
              <a:rPr lang="en-US" sz="2200" b="1" dirty="0" smtClean="0">
                <a:solidFill>
                  <a:srgbClr val="FF0000"/>
                </a:solidFill>
              </a:rPr>
              <a:t>Formation of coagulum: </a:t>
            </a:r>
            <a:r>
              <a:rPr lang="en-US" sz="2200" dirty="0" smtClean="0">
                <a:solidFill>
                  <a:srgbClr val="FF0000"/>
                </a:solidFill>
              </a:rPr>
              <a:t>Add rennet @ 165 ml/1000 kg milk in about 30 min and check the coagulum by dipping bulb of </a:t>
            </a:r>
            <a:r>
              <a:rPr lang="en-US" sz="2200" dirty="0" err="1" smtClean="0">
                <a:solidFill>
                  <a:srgbClr val="FF0000"/>
                </a:solidFill>
              </a:rPr>
              <a:t>thermameter</a:t>
            </a:r>
            <a:r>
              <a:rPr lang="en-US" sz="2200" dirty="0" smtClean="0">
                <a:solidFill>
                  <a:srgbClr val="FF0000"/>
                </a:solidFill>
              </a:rPr>
              <a:t>, which comes with clean cleavage.</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r>
              <a:rPr lang="en-US" sz="700" dirty="0" smtClean="0"/>
              <a:t> </a:t>
            </a:r>
            <a:endParaRPr lang="en-US" sz="1600" dirty="0" smtClean="0"/>
          </a:p>
          <a:p>
            <a:pPr marL="339725" lvl="1" indent="-339725">
              <a:buFont typeface="Wingdings" pitchFamily="2" charset="2"/>
              <a:buChar char="Ø"/>
            </a:pPr>
            <a:endParaRPr lang="en-US" sz="1600" dirty="0" smtClean="0"/>
          </a:p>
          <a:p>
            <a:pPr marL="339725" lvl="1" indent="-339725">
              <a:buFont typeface="Wingdings" pitchFamily="2" charset="2"/>
              <a:buChar char="Ø"/>
            </a:pPr>
            <a:endParaRPr lang="en-US" sz="1600" dirty="0" smtClean="0"/>
          </a:p>
          <a:p>
            <a:endParaRPr lang="en-US" sz="2000" dirty="0" smtClean="0"/>
          </a:p>
          <a:p>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3200" b="1" dirty="0" smtClean="0">
                <a:solidFill>
                  <a:srgbClr val="FF0000"/>
                </a:solidFill>
              </a:rPr>
              <a:t>The traditional process of cheese making</a:t>
            </a:r>
            <a:endParaRPr lang="en-US" sz="3200" dirty="0"/>
          </a:p>
        </p:txBody>
      </p:sp>
      <p:sp>
        <p:nvSpPr>
          <p:cNvPr id="3" name="Content Placeholder 2"/>
          <p:cNvSpPr>
            <a:spLocks noGrp="1"/>
          </p:cNvSpPr>
          <p:nvPr>
            <p:ph idx="1"/>
          </p:nvPr>
        </p:nvSpPr>
        <p:spPr>
          <a:xfrm>
            <a:off x="457200" y="914400"/>
            <a:ext cx="8229600" cy="5211763"/>
          </a:xfrm>
        </p:spPr>
        <p:txBody>
          <a:bodyPr/>
          <a:lstStyle/>
          <a:p>
            <a:pPr marL="342900" lvl="1" indent="-342900" algn="just">
              <a:buFont typeface="Wingdings" pitchFamily="2" charset="2"/>
              <a:buChar char="Ø"/>
            </a:pPr>
            <a:r>
              <a:rPr lang="en-US" sz="2200" dirty="0" smtClean="0">
                <a:solidFill>
                  <a:srgbClr val="FF0000"/>
                </a:solidFill>
              </a:rPr>
              <a:t>6. </a:t>
            </a:r>
            <a:r>
              <a:rPr lang="en-US" sz="2200" b="1" dirty="0" smtClean="0">
                <a:solidFill>
                  <a:srgbClr val="FF0000"/>
                </a:solidFill>
              </a:rPr>
              <a:t>Cutting of the curd and drainage of whey: </a:t>
            </a:r>
            <a:r>
              <a:rPr lang="en-US" sz="2200" dirty="0" smtClean="0"/>
              <a:t>Raising temperature of curd to 35 °C in about 30 min and holding for about 45 min to firm the curd and removal of whey. Careful cutting of the curd into uniform size to promote whey removal. Dipping or whey drainage and retaining maximum solids.</a:t>
            </a:r>
            <a:endParaRPr lang="en-US" sz="2200" b="1" dirty="0" smtClean="0">
              <a:solidFill>
                <a:srgbClr val="FF0000"/>
              </a:solidFill>
            </a:endParaRPr>
          </a:p>
          <a:p>
            <a:pPr algn="just">
              <a:buFont typeface="Wingdings" pitchFamily="2" charset="2"/>
              <a:buChar char="Ø"/>
            </a:pPr>
            <a:r>
              <a:rPr lang="en-US" sz="2200" b="1" dirty="0" smtClean="0">
                <a:solidFill>
                  <a:srgbClr val="FF0000"/>
                </a:solidFill>
              </a:rPr>
              <a:t>7. </a:t>
            </a:r>
            <a:r>
              <a:rPr lang="en-US" sz="2200" b="1" dirty="0" err="1" smtClean="0">
                <a:solidFill>
                  <a:srgbClr val="FF0000"/>
                </a:solidFill>
              </a:rPr>
              <a:t>Cheddaring</a:t>
            </a:r>
            <a:r>
              <a:rPr lang="en-US" sz="2200" b="1" dirty="0" smtClean="0">
                <a:solidFill>
                  <a:srgbClr val="FF0000"/>
                </a:solidFill>
              </a:rPr>
              <a:t> : </a:t>
            </a:r>
            <a:r>
              <a:rPr lang="en-US" sz="2200" dirty="0" smtClean="0"/>
              <a:t>It is a characteristic step for cheddar cheese, by cutting the curd into slabs, turning every 15 min and piling every 30 min to get 3 to 4 high piles of curd to develop proper body in the curd when acidity of whey is 0.5% lactic acid (pH about 5.2).</a:t>
            </a:r>
          </a:p>
          <a:p>
            <a:pPr algn="just">
              <a:buFont typeface="Wingdings" pitchFamily="2" charset="2"/>
              <a:buChar char="Ø"/>
            </a:pPr>
            <a:r>
              <a:rPr lang="en-US" sz="2200" b="1" dirty="0" smtClean="0">
                <a:solidFill>
                  <a:srgbClr val="FF0000"/>
                </a:solidFill>
              </a:rPr>
              <a:t>8. Milling the curd: </a:t>
            </a:r>
            <a:r>
              <a:rPr lang="en-US" sz="2200" dirty="0" smtClean="0"/>
              <a:t>It mills into pieces to help in filling into hoops for pressing.</a:t>
            </a:r>
          </a:p>
          <a:p>
            <a:pPr algn="just">
              <a:buFont typeface="Wingdings" pitchFamily="2" charset="2"/>
              <a:buChar char="Ø"/>
            </a:pPr>
            <a:r>
              <a:rPr lang="en-US" sz="2200" b="1" dirty="0" smtClean="0">
                <a:solidFill>
                  <a:srgbClr val="FF0000"/>
                </a:solidFill>
              </a:rPr>
              <a:t>9. Salting</a:t>
            </a:r>
            <a:r>
              <a:rPr lang="en-US" sz="2200" b="1" dirty="0" smtClean="0"/>
              <a:t>:</a:t>
            </a:r>
            <a:r>
              <a:rPr lang="en-US" sz="2200" dirty="0" smtClean="0"/>
              <a:t> It is required to get about 1.5% of salt in finished cheese for </a:t>
            </a:r>
            <a:r>
              <a:rPr lang="en-US" sz="2200" dirty="0" err="1" smtClean="0"/>
              <a:t>flavour</a:t>
            </a:r>
            <a:r>
              <a:rPr lang="en-US" sz="2200" dirty="0" smtClean="0"/>
              <a:t> development and stoppage of acid production.</a:t>
            </a:r>
          </a:p>
          <a:p>
            <a:pPr>
              <a:buNone/>
            </a:pPr>
            <a:r>
              <a:rPr lang="en-US" dirty="0" smtClean="0"/>
              <a:t/>
            </a:r>
            <a:br>
              <a:rPr lang="en-US" dirty="0" smtClean="0"/>
            </a:br>
            <a:endParaRPr lang="en-US" sz="1600" dirty="0" smtClean="0"/>
          </a:p>
          <a:p>
            <a:pPr marL="339725" lvl="1" indent="-339725">
              <a:buFont typeface="Wingdings" pitchFamily="2" charset="2"/>
              <a:buChar char="Ø"/>
            </a:pPr>
            <a:endParaRPr lang="en-US" sz="16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2800" b="1" dirty="0" smtClean="0">
                <a:solidFill>
                  <a:srgbClr val="FF0000"/>
                </a:solidFill>
              </a:rPr>
              <a:t>The traditional process of cheese making</a:t>
            </a:r>
            <a:endParaRPr lang="en-US" sz="2800" dirty="0"/>
          </a:p>
        </p:txBody>
      </p:sp>
      <p:sp>
        <p:nvSpPr>
          <p:cNvPr id="3" name="Content Placeholder 2"/>
          <p:cNvSpPr>
            <a:spLocks noGrp="1"/>
          </p:cNvSpPr>
          <p:nvPr>
            <p:ph idx="1"/>
          </p:nvPr>
        </p:nvSpPr>
        <p:spPr>
          <a:xfrm>
            <a:off x="457200" y="914400"/>
            <a:ext cx="8229600" cy="5211763"/>
          </a:xfrm>
        </p:spPr>
        <p:txBody>
          <a:bodyPr/>
          <a:lstStyle/>
          <a:p>
            <a:pPr algn="just">
              <a:buFont typeface="Wingdings" pitchFamily="2" charset="2"/>
              <a:buChar char="Ø"/>
            </a:pPr>
            <a:r>
              <a:rPr lang="en-US" sz="2200" b="1" dirty="0" smtClean="0">
                <a:solidFill>
                  <a:srgbClr val="FF0000"/>
                </a:solidFill>
              </a:rPr>
              <a:t>10. Pressing: </a:t>
            </a:r>
            <a:r>
              <a:rPr lang="en-US" sz="2200" dirty="0" smtClean="0"/>
              <a:t>Hoops are pressed for about 12 to 16 h for removal of whey and getting final desired moisture content in cheese, and cheese blocks waxed to cover external surfaces.</a:t>
            </a:r>
          </a:p>
          <a:p>
            <a:pPr algn="just">
              <a:buFont typeface="Wingdings" pitchFamily="2" charset="2"/>
              <a:buChar char="Ø"/>
            </a:pPr>
            <a:r>
              <a:rPr lang="en-US" sz="2200" b="1" dirty="0" smtClean="0">
                <a:solidFill>
                  <a:srgbClr val="FF0000"/>
                </a:solidFill>
              </a:rPr>
              <a:t>11. Drying, </a:t>
            </a:r>
            <a:r>
              <a:rPr lang="en-US" sz="2200" b="1" dirty="0" err="1" smtClean="0">
                <a:solidFill>
                  <a:srgbClr val="FF0000"/>
                </a:solidFill>
              </a:rPr>
              <a:t>Parafining</a:t>
            </a:r>
            <a:r>
              <a:rPr lang="en-US" sz="2200" b="1" dirty="0" smtClean="0">
                <a:solidFill>
                  <a:srgbClr val="FF0000"/>
                </a:solidFill>
              </a:rPr>
              <a:t> and Curing: </a:t>
            </a:r>
            <a:r>
              <a:rPr lang="en-US" sz="2200" dirty="0" smtClean="0"/>
              <a:t>Curing</a:t>
            </a:r>
            <a:r>
              <a:rPr lang="en-US" sz="2200" b="1" dirty="0" smtClean="0"/>
              <a:t> </a:t>
            </a:r>
            <a:r>
              <a:rPr lang="en-US" sz="2200" dirty="0" smtClean="0"/>
              <a:t>under controlled conditions of temperature and humidity to develop characteristic body and </a:t>
            </a:r>
            <a:r>
              <a:rPr lang="en-US" sz="2200" dirty="0" err="1" smtClean="0"/>
              <a:t>flavour</a:t>
            </a:r>
            <a:r>
              <a:rPr lang="en-US" sz="2200" dirty="0" smtClean="0"/>
              <a:t> in cheese.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2800" b="1" dirty="0" smtClean="0">
                <a:solidFill>
                  <a:srgbClr val="00B050"/>
                </a:solidFill>
              </a:rPr>
              <a:t>Cheese making Equipments in traditional Methods</a:t>
            </a:r>
            <a:endParaRPr lang="en-US" sz="2800" dirty="0"/>
          </a:p>
        </p:txBody>
      </p:sp>
      <p:sp>
        <p:nvSpPr>
          <p:cNvPr id="3" name="Content Placeholder 2"/>
          <p:cNvSpPr>
            <a:spLocks noGrp="1"/>
          </p:cNvSpPr>
          <p:nvPr>
            <p:ph idx="1"/>
          </p:nvPr>
        </p:nvSpPr>
        <p:spPr>
          <a:xfrm>
            <a:off x="457200" y="990600"/>
            <a:ext cx="8229600" cy="5562600"/>
          </a:xfrm>
        </p:spPr>
        <p:txBody>
          <a:bodyPr/>
          <a:lstStyle/>
          <a:p>
            <a:pPr algn="just">
              <a:buFont typeface="Wingdings" pitchFamily="2" charset="2"/>
              <a:buChar char="Ø"/>
            </a:pPr>
            <a:r>
              <a:rPr lang="en-US" sz="2200" b="1" dirty="0" smtClean="0">
                <a:solidFill>
                  <a:srgbClr val="FF0000"/>
                </a:solidFill>
              </a:rPr>
              <a:t>Cheese vat: </a:t>
            </a:r>
            <a:r>
              <a:rPr lang="en-US" sz="2200" dirty="0" smtClean="0"/>
              <a:t>The cheese vat used for coagulation and cooking are made of either SS or with SS lining rectangular design. The vats are jacketed, allowing space for circulation of water between the inner and outer container. The inner tank should not have any sharp corners and the welded joints should be properly ground and polished for effective cleaning. </a:t>
            </a:r>
          </a:p>
          <a:p>
            <a:pPr algn="just">
              <a:buFont typeface="Wingdings" pitchFamily="2" charset="2"/>
              <a:buChar char="Ø"/>
            </a:pPr>
            <a:r>
              <a:rPr lang="en-US" sz="2200" b="1" dirty="0" smtClean="0">
                <a:solidFill>
                  <a:srgbClr val="FF0000"/>
                </a:solidFill>
              </a:rPr>
              <a:t>Agitator : </a:t>
            </a:r>
            <a:r>
              <a:rPr lang="en-US" sz="2200" dirty="0" smtClean="0"/>
              <a:t>The agitator is used for moving the curd after cutting, fork type motor driven agitator which reciprocates back and forth from one end of the vat to the other end</a:t>
            </a:r>
          </a:p>
          <a:p>
            <a:pPr algn="just">
              <a:buFont typeface="Wingdings" pitchFamily="2" charset="2"/>
              <a:buChar char="Ø"/>
            </a:pPr>
            <a:r>
              <a:rPr lang="en-US" sz="2200" b="1" dirty="0" smtClean="0">
                <a:solidFill>
                  <a:srgbClr val="FF0000"/>
                </a:solidFill>
              </a:rPr>
              <a:t>Cheese knives: </a:t>
            </a:r>
            <a:r>
              <a:rPr lang="en-US" sz="2200" dirty="0" smtClean="0"/>
              <a:t>For bringing uniformity in size of pieces, two kinds of knives are used. One knife cuts the curd into horizontal layers and the other vertically across these layers from top to bottom, slicing them into small cubes. </a:t>
            </a:r>
          </a:p>
          <a:p>
            <a:pPr algn="just">
              <a:buFont typeface="Wingdings" pitchFamily="2" charset="2"/>
              <a:buChar char="Ø"/>
            </a:pPr>
            <a:endParaRPr lang="en-US" sz="2000" dirty="0" smtClean="0"/>
          </a:p>
          <a:p>
            <a:r>
              <a:rPr lang="en-US" sz="2000" dirty="0" smtClean="0"/>
              <a:t/>
            </a:r>
            <a:br>
              <a:rPr lang="en-US" sz="2000" dirty="0" smtClean="0"/>
            </a:br>
            <a:endParaRPr lang="en-US" sz="2000" dirty="0" smtClean="0"/>
          </a:p>
          <a:p>
            <a:pPr algn="just">
              <a:buNone/>
            </a:pPr>
            <a:endParaRPr lang="en-US" sz="2000" dirty="0" smtClean="0">
              <a:solidFill>
                <a:srgbClr val="002060"/>
              </a:solidFill>
            </a:endParaRPr>
          </a:p>
          <a:p>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2800" b="1" dirty="0" smtClean="0">
                <a:solidFill>
                  <a:srgbClr val="00B050"/>
                </a:solidFill>
              </a:rPr>
              <a:t>Cheese making Equipments in traditional Methods</a:t>
            </a:r>
            <a:endParaRPr lang="en-US" sz="2800" dirty="0">
              <a:solidFill>
                <a:srgbClr val="00B050"/>
              </a:solidFill>
            </a:endParaRPr>
          </a:p>
        </p:txBody>
      </p:sp>
      <p:sp>
        <p:nvSpPr>
          <p:cNvPr id="3" name="Content Placeholder 2"/>
          <p:cNvSpPr>
            <a:spLocks noGrp="1"/>
          </p:cNvSpPr>
          <p:nvPr>
            <p:ph idx="1"/>
          </p:nvPr>
        </p:nvSpPr>
        <p:spPr>
          <a:xfrm>
            <a:off x="228600" y="1066800"/>
            <a:ext cx="8686800" cy="5562600"/>
          </a:xfrm>
        </p:spPr>
        <p:txBody>
          <a:bodyPr/>
          <a:lstStyle/>
          <a:p>
            <a:pPr marL="339725" lvl="1" indent="-339725" algn="just">
              <a:buFont typeface="Wingdings" pitchFamily="2" charset="2"/>
              <a:buChar char="Ø"/>
            </a:pPr>
            <a:r>
              <a:rPr lang="en-US" sz="2200" b="1" dirty="0" smtClean="0">
                <a:solidFill>
                  <a:srgbClr val="FF0000"/>
                </a:solidFill>
              </a:rPr>
              <a:t>Gate Strainer: </a:t>
            </a:r>
            <a:r>
              <a:rPr lang="en-US" sz="2200" dirty="0" smtClean="0"/>
              <a:t>Whey is removed from the vat through a gate strainer which holds back the curd. It is semicircular in design with perforation which can be fitted to the vat outlet.</a:t>
            </a:r>
            <a:endParaRPr lang="en-US" sz="2200" b="1" dirty="0" smtClean="0">
              <a:solidFill>
                <a:srgbClr val="FF0000"/>
              </a:solidFill>
            </a:endParaRPr>
          </a:p>
          <a:p>
            <a:pPr marL="339725" lvl="1" indent="-339725" algn="just">
              <a:buFont typeface="Wingdings" pitchFamily="2" charset="2"/>
              <a:buChar char="Ø"/>
            </a:pPr>
            <a:r>
              <a:rPr lang="en-US" sz="2200" b="1" dirty="0" smtClean="0">
                <a:solidFill>
                  <a:srgbClr val="FF0000"/>
                </a:solidFill>
              </a:rPr>
              <a:t>Curd mill: </a:t>
            </a:r>
            <a:r>
              <a:rPr lang="en-US" sz="2200" dirty="0" smtClean="0"/>
              <a:t>The mill, spike-toothed or circular blade type, cuts the curd into small pieces of uniform size and should do it without crushing or squeezing the milk fat from the curd. The mill could be hand operated or motor driven. </a:t>
            </a:r>
          </a:p>
          <a:p>
            <a:pPr marL="339725" lvl="1" indent="-339725" algn="just">
              <a:buFont typeface="Wingdings" pitchFamily="2" charset="2"/>
              <a:buChar char="Ø"/>
            </a:pPr>
            <a:r>
              <a:rPr lang="en-US" sz="2200" b="1" dirty="0" smtClean="0">
                <a:solidFill>
                  <a:srgbClr val="FF0000"/>
                </a:solidFill>
              </a:rPr>
              <a:t>Cheese hoops:</a:t>
            </a:r>
            <a:r>
              <a:rPr lang="en-US" sz="2200" dirty="0" smtClean="0"/>
              <a:t> Different designs and capacities of hoops are available, to give shape to the curd and compact the same. They are round or rectangular (Wilson type) with followers.</a:t>
            </a:r>
            <a:r>
              <a:rPr lang="en-US" sz="2200" b="1" dirty="0" smtClean="0"/>
              <a:t> </a:t>
            </a:r>
            <a:endParaRPr lang="en-US" sz="2200" dirty="0" smtClean="0">
              <a:solidFill>
                <a:srgbClr val="FF0000"/>
              </a:solidFill>
            </a:endParaRPr>
          </a:p>
          <a:p>
            <a:pPr algn="just">
              <a:buFont typeface="Wingdings" pitchFamily="2" charset="2"/>
              <a:buChar char="Ø"/>
            </a:pPr>
            <a:r>
              <a:rPr lang="en-US" sz="2200" b="1" dirty="0" smtClean="0">
                <a:solidFill>
                  <a:srgbClr val="FF0000"/>
                </a:solidFill>
              </a:rPr>
              <a:t>Cheese press: </a:t>
            </a:r>
            <a:r>
              <a:rPr lang="en-US" sz="2200" dirty="0" smtClean="0"/>
              <a:t>The cheese press is used to press the cheese in the hoops. The loaded cheese hoops are placed in the press and pressure applied. The hoops should not be of bulging or buckling type so that uniform pressure is developed.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3200" b="1" dirty="0" smtClean="0">
                <a:solidFill>
                  <a:srgbClr val="FF0000"/>
                </a:solidFill>
              </a:rPr>
              <a:t>Processed Cheese</a:t>
            </a:r>
            <a:endParaRPr lang="en-US" sz="3200" b="1" dirty="0">
              <a:solidFill>
                <a:srgbClr val="FF0000"/>
              </a:solidFill>
            </a:endParaRPr>
          </a:p>
        </p:txBody>
      </p:sp>
      <p:sp>
        <p:nvSpPr>
          <p:cNvPr id="3" name="Content Placeholder 2"/>
          <p:cNvSpPr>
            <a:spLocks noGrp="1"/>
          </p:cNvSpPr>
          <p:nvPr>
            <p:ph idx="1"/>
          </p:nvPr>
        </p:nvSpPr>
        <p:spPr>
          <a:xfrm>
            <a:off x="457200" y="990600"/>
            <a:ext cx="8229600" cy="5135563"/>
          </a:xfrm>
        </p:spPr>
        <p:txBody>
          <a:bodyPr/>
          <a:lstStyle/>
          <a:p>
            <a:pPr algn="just">
              <a:buFont typeface="Wingdings" pitchFamily="2" charset="2"/>
              <a:buChar char="Ø"/>
            </a:pPr>
            <a:r>
              <a:rPr lang="en-US" sz="2200" b="1" dirty="0" smtClean="0">
                <a:solidFill>
                  <a:srgbClr val="FF0000"/>
                </a:solidFill>
              </a:rPr>
              <a:t>Grinder and miller for Processed cheese: </a:t>
            </a:r>
            <a:r>
              <a:rPr lang="en-US" sz="2200" dirty="0" smtClean="0"/>
              <a:t>Chopper or Mixer fitted with knife edged worn screws rotating in opposite direction and then extended through small opening </a:t>
            </a:r>
            <a:r>
              <a:rPr lang="en-US" sz="2200" dirty="0" err="1" smtClean="0"/>
              <a:t>eg</a:t>
            </a:r>
            <a:r>
              <a:rPr lang="en-US" sz="2200" dirty="0" smtClean="0"/>
              <a:t>. A perforated disc. Mill consists of three rollers, each rotating at different speeds i.e. 50, 100 &amp; 200 rpm with scraper at outlet roller and feed at first roller.</a:t>
            </a:r>
          </a:p>
          <a:p>
            <a:pPr algn="just">
              <a:buNone/>
            </a:pPr>
            <a:endParaRPr lang="en-US" sz="2200" dirty="0" smtClean="0"/>
          </a:p>
          <a:p>
            <a:pPr algn="just">
              <a:buFont typeface="Wingdings" pitchFamily="2" charset="2"/>
              <a:buChar char="Ø"/>
            </a:pPr>
            <a:r>
              <a:rPr lang="en-US" sz="2200" b="1" dirty="0" smtClean="0">
                <a:solidFill>
                  <a:srgbClr val="FF0000"/>
                </a:solidFill>
              </a:rPr>
              <a:t>Conveyor Belt Cooler for Processed Cheese: </a:t>
            </a:r>
            <a:r>
              <a:rPr lang="en-US" sz="2200" dirty="0" smtClean="0">
                <a:solidFill>
                  <a:srgbClr val="002060"/>
                </a:solidFill>
              </a:rPr>
              <a:t>Low moisture and warm grounded mass of processed cheese is spread in a thin film on a metal conveyor belt cooled from below with spray jets of cooled water. By means of scraper , the film is transferred to the next cooling conveyor belt so that the cheese slices are cooled from both sides. On discharge sides, the processed cheese is sliced into band stacked and then cut into appropriate length.</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2800" b="1" dirty="0" smtClean="0">
                <a:solidFill>
                  <a:srgbClr val="C00000"/>
                </a:solidFill>
              </a:rPr>
              <a:t>Mechanization in Cheese Making</a:t>
            </a:r>
            <a:endParaRPr lang="en-US" sz="2800" dirty="0" smtClean="0">
              <a:solidFill>
                <a:srgbClr val="C00000"/>
              </a:solidFill>
            </a:endParaRPr>
          </a:p>
        </p:txBody>
      </p:sp>
      <p:sp>
        <p:nvSpPr>
          <p:cNvPr id="3" name="Content Placeholder 2"/>
          <p:cNvSpPr>
            <a:spLocks noGrp="1"/>
          </p:cNvSpPr>
          <p:nvPr>
            <p:ph idx="1"/>
          </p:nvPr>
        </p:nvSpPr>
        <p:spPr>
          <a:xfrm>
            <a:off x="457200" y="838200"/>
            <a:ext cx="8229600" cy="5287963"/>
          </a:xfrm>
        </p:spPr>
        <p:txBody>
          <a:bodyPr/>
          <a:lstStyle/>
          <a:p>
            <a:pPr>
              <a:buFont typeface="Wingdings" pitchFamily="2" charset="2"/>
              <a:buChar char="Ø"/>
            </a:pPr>
            <a:r>
              <a:rPr lang="en-US" sz="2200" b="1" dirty="0" smtClean="0">
                <a:solidFill>
                  <a:srgbClr val="C00000"/>
                </a:solidFill>
              </a:rPr>
              <a:t>Purpose:</a:t>
            </a:r>
          </a:p>
          <a:p>
            <a:pPr marL="800100" lvl="1" indent="-342900">
              <a:buFont typeface="+mj-lt"/>
              <a:buAutoNum type="alphaLcPeriod"/>
            </a:pPr>
            <a:r>
              <a:rPr lang="en-US" sz="2200" dirty="0" smtClean="0"/>
              <a:t>To reduce the cost of manufacture, </a:t>
            </a:r>
          </a:p>
          <a:p>
            <a:pPr marL="800100" lvl="1" indent="-342900">
              <a:buFont typeface="+mj-lt"/>
              <a:buAutoNum type="alphaLcPeriod"/>
            </a:pPr>
            <a:r>
              <a:rPr lang="en-US" sz="2200" dirty="0" smtClean="0"/>
              <a:t>To Increase the productivity </a:t>
            </a:r>
          </a:p>
          <a:p>
            <a:pPr marL="800100" lvl="1" indent="-342900">
              <a:buFont typeface="+mj-lt"/>
              <a:buAutoNum type="alphaLcPeriod"/>
            </a:pPr>
            <a:r>
              <a:rPr lang="en-US" sz="2200" dirty="0" smtClean="0"/>
              <a:t>To improve working condition and safety</a:t>
            </a:r>
          </a:p>
          <a:p>
            <a:pPr marL="800100" lvl="1" indent="-342900">
              <a:buFont typeface="+mj-lt"/>
              <a:buAutoNum type="alphaLcPeriod"/>
            </a:pPr>
            <a:r>
              <a:rPr lang="en-US" sz="2200" dirty="0" smtClean="0"/>
              <a:t>To avoid manual </a:t>
            </a:r>
            <a:r>
              <a:rPr lang="en-US" sz="2200" dirty="0" err="1" smtClean="0"/>
              <a:t>labour</a:t>
            </a:r>
            <a:r>
              <a:rPr lang="en-US" sz="2200" dirty="0" smtClean="0"/>
              <a:t> and adopt the  automation and machines</a:t>
            </a:r>
          </a:p>
          <a:p>
            <a:pPr marL="800100" lvl="1" indent="-342900">
              <a:buFont typeface="+mj-lt"/>
              <a:buAutoNum type="alphaLcPeriod"/>
            </a:pPr>
            <a:r>
              <a:rPr lang="en-US" sz="2200" dirty="0" smtClean="0"/>
              <a:t>To increase handling capacity from 2,50,000 to 10,00,000 </a:t>
            </a:r>
            <a:r>
              <a:rPr lang="en-US" sz="2200" dirty="0" err="1" smtClean="0"/>
              <a:t>litres</a:t>
            </a:r>
            <a:r>
              <a:rPr lang="en-US" sz="2200" dirty="0" smtClean="0"/>
              <a:t> per day.</a:t>
            </a:r>
          </a:p>
          <a:p>
            <a:pPr marL="800100" lvl="1" indent="-342900">
              <a:buFont typeface="+mj-lt"/>
              <a:buAutoNum type="alphaLcPeriod"/>
            </a:pPr>
            <a:r>
              <a:rPr lang="en-US" sz="2200" dirty="0" smtClean="0"/>
              <a:t>To cut the coagulum and handle the curd with large volume of milk at economical cost </a:t>
            </a:r>
            <a:r>
              <a:rPr lang="en-US" dirty="0" smtClean="0"/>
              <a:t/>
            </a:r>
            <a:br>
              <a:rPr lang="en-US" dirty="0" smtClean="0"/>
            </a:br>
            <a:r>
              <a:rPr lang="en-US" dirty="0" smtClean="0"/>
              <a:t/>
            </a:r>
            <a:br>
              <a:rPr lang="en-US" dirty="0" smtClean="0"/>
            </a:br>
            <a:r>
              <a:rPr lang="en-US" sz="2000" dirty="0" smtClean="0"/>
              <a:t> </a:t>
            </a:r>
            <a:br>
              <a:rPr lang="en-US" sz="2000" dirty="0" smtClean="0"/>
            </a:br>
            <a:r>
              <a:rPr lang="en-US" sz="2000" dirty="0" smtClean="0"/>
              <a:t/>
            </a:r>
            <a:br>
              <a:rPr lang="en-US" sz="2000"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b="1" dirty="0" smtClean="0"/>
              <a:t/>
            </a:r>
            <a:br>
              <a:rPr lang="en-US" b="1" dirty="0" smtClean="0"/>
            </a:b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sz="2800" b="1" dirty="0" smtClean="0"/>
              <a:t/>
            </a:r>
            <a:br>
              <a:rPr lang="en-US" sz="2800" b="1" dirty="0" smtClean="0"/>
            </a:br>
            <a:r>
              <a:rPr lang="en-US" sz="2800" b="1" dirty="0" smtClean="0">
                <a:solidFill>
                  <a:srgbClr val="FF0000"/>
                </a:solidFill>
              </a:rPr>
              <a:t>Mechanization in the major stages of cheese making </a:t>
            </a:r>
            <a:r>
              <a:rPr lang="en-US" sz="3200" dirty="0" smtClean="0"/>
              <a:t/>
            </a:r>
            <a:br>
              <a:rPr lang="en-US" sz="3200" dirty="0" smtClean="0"/>
            </a:br>
            <a:endParaRPr lang="en-US" sz="3200" dirty="0"/>
          </a:p>
        </p:txBody>
      </p:sp>
      <p:sp>
        <p:nvSpPr>
          <p:cNvPr id="3" name="Content Placeholder 2"/>
          <p:cNvSpPr>
            <a:spLocks noGrp="1"/>
          </p:cNvSpPr>
          <p:nvPr>
            <p:ph idx="1"/>
          </p:nvPr>
        </p:nvSpPr>
        <p:spPr>
          <a:xfrm>
            <a:off x="152400" y="1143000"/>
            <a:ext cx="8763000" cy="5562600"/>
          </a:xfrm>
        </p:spPr>
        <p:txBody>
          <a:bodyPr/>
          <a:lstStyle/>
          <a:p>
            <a:pPr>
              <a:buFont typeface="Wingdings" pitchFamily="2" charset="2"/>
              <a:buChar char="Ø"/>
            </a:pPr>
            <a:r>
              <a:rPr lang="en-US" sz="2200" b="1" dirty="0" smtClean="0">
                <a:solidFill>
                  <a:srgbClr val="FF0000"/>
                </a:solidFill>
              </a:rPr>
              <a:t>Curd Making:</a:t>
            </a:r>
          </a:p>
          <a:p>
            <a:pPr marL="857250" lvl="1" indent="-400050" algn="just">
              <a:buFont typeface="+mj-lt"/>
              <a:buAutoNum type="romanLcPeriod"/>
            </a:pPr>
            <a:r>
              <a:rPr lang="en-US" sz="2000" dirty="0" smtClean="0"/>
              <a:t>Use of banks of rectangular jacketed cheese vats of about 15000 l capacity using built in swinging stirring units to stir curd-whey mixture</a:t>
            </a:r>
          </a:p>
          <a:p>
            <a:pPr marL="857250" lvl="1" indent="-400050" algn="just">
              <a:buFont typeface="+mj-lt"/>
              <a:buAutoNum type="romanLcPeriod"/>
            </a:pPr>
            <a:r>
              <a:rPr lang="en-US" sz="2000" dirty="0" smtClean="0"/>
              <a:t>Mechanical cutting is now widely used and nylon thread is replacing SS wire in many cases.</a:t>
            </a:r>
          </a:p>
          <a:p>
            <a:pPr marL="857250" lvl="1" indent="-400050" algn="just">
              <a:buFont typeface="+mj-lt"/>
              <a:buAutoNum type="romanLcPeriod"/>
            </a:pPr>
            <a:r>
              <a:rPr lang="en-US" sz="2000" dirty="0" smtClean="0"/>
              <a:t>Vats are fitted with pneumatic or hydraulic tilting gears for emptying the contents.</a:t>
            </a:r>
          </a:p>
          <a:p>
            <a:pPr>
              <a:buFont typeface="Wingdings" pitchFamily="2" charset="2"/>
              <a:buChar char="Ø"/>
            </a:pPr>
            <a:r>
              <a:rPr lang="en-US" sz="2200" b="1" dirty="0" smtClean="0">
                <a:solidFill>
                  <a:srgbClr val="C00000"/>
                </a:solidFill>
              </a:rPr>
              <a:t>Curd/whey separation and texturing of curd:</a:t>
            </a:r>
          </a:p>
          <a:p>
            <a:pPr marL="857250" lvl="1" indent="-400050" algn="just">
              <a:buFont typeface="+mj-lt"/>
              <a:buAutoNum type="romanLcPeriod"/>
            </a:pPr>
            <a:r>
              <a:rPr lang="en-US" sz="2000" dirty="0" smtClean="0"/>
              <a:t>Troughs with perforated linings, vibrating mesh separator to separate fine particles of curd from whey, rotating screens or simple screens.</a:t>
            </a:r>
          </a:p>
          <a:p>
            <a:pPr marL="857250" lvl="1" indent="-400050" algn="just">
              <a:buFont typeface="+mj-lt"/>
              <a:buAutoNum type="romanLcPeriod"/>
            </a:pPr>
            <a:r>
              <a:rPr lang="en-US" sz="2000" dirty="0" smtClean="0"/>
              <a:t>The curd conditioning by (a) pumping or gravity flow of curd/whey mixture, (b) transfer of curd pieces by vibrating belt or conveyor belt. </a:t>
            </a:r>
          </a:p>
          <a:p>
            <a:pPr marL="857250" lvl="1" indent="-400050" algn="just">
              <a:buFont typeface="+mj-lt"/>
              <a:buAutoNum type="romanLcPeriod"/>
            </a:pPr>
            <a:r>
              <a:rPr lang="en-US" sz="2000" dirty="0" smtClean="0"/>
              <a:t>The stretching and squeezing are affected by belts running at different speeds</a:t>
            </a:r>
            <a:endParaRPr lang="en-US" sz="2000" dirty="0">
              <a:solidFill>
                <a:srgbClr val="C00000"/>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15173597</TotalTime>
  <Words>1158</Words>
  <Application>Microsoft Office PowerPoint</Application>
  <PresentationFormat>On-screen Show (4:3)</PresentationFormat>
  <Paragraphs>73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Cheese Making Equipments Dairy Process Engineering (DTE -212)</vt:lpstr>
      <vt:lpstr>The traditional process of cheese making</vt:lpstr>
      <vt:lpstr>The traditional process of cheese making</vt:lpstr>
      <vt:lpstr>The traditional process of cheese making</vt:lpstr>
      <vt:lpstr>Cheese making Equipments in traditional Methods</vt:lpstr>
      <vt:lpstr>Cheese making Equipments in traditional Methods</vt:lpstr>
      <vt:lpstr>Processed Cheese</vt:lpstr>
      <vt:lpstr>Mechanization in Cheese Making</vt:lpstr>
      <vt:lpstr> Mechanization in the major stages of cheese making  </vt:lpstr>
      <vt:lpstr>Mechanization in the major stages of cheese making</vt:lpstr>
      <vt:lpstr>Hooping, Moulding and Pressing </vt:lpstr>
      <vt:lpstr>Slide 12</vt:lpstr>
    </vt:vector>
  </TitlesOfParts>
  <Company>RSSB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ICTDF-2007 TRADITIONAL INDIAN DAIRY PRODUCTS: Prospects for Industrialization</dc:title>
  <dc:creator>ps</dc:creator>
  <cp:lastModifiedBy>jhangir</cp:lastModifiedBy>
  <cp:revision>176</cp:revision>
  <dcterms:created xsi:type="dcterms:W3CDTF">2007-11-06T10:48:03Z</dcterms:created>
  <dcterms:modified xsi:type="dcterms:W3CDTF">2010-08-26T18:36:38Z</dcterms:modified>
</cp:coreProperties>
</file>