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59" r:id="rId6"/>
    <p:sldId id="267" r:id="rId7"/>
    <p:sldId id="260" r:id="rId8"/>
    <p:sldId id="261" r:id="rId9"/>
    <p:sldId id="262" r:id="rId10"/>
    <p:sldId id="268" r:id="rId11"/>
    <p:sldId id="263"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5/26/2020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7C19E-55F0-4339-B000-2C85DCAFD42D}"/>
              </a:ext>
            </a:extLst>
          </p:cNvPr>
          <p:cNvSpPr>
            <a:spLocks noGrp="1"/>
          </p:cNvSpPr>
          <p:nvPr>
            <p:ph type="ctrTitle"/>
          </p:nvPr>
        </p:nvSpPr>
        <p:spPr>
          <a:xfrm>
            <a:off x="1212112" y="4464028"/>
            <a:ext cx="4284921" cy="1641490"/>
          </a:xfrm>
        </p:spPr>
        <p:txBody>
          <a:bodyPr>
            <a:normAutofit/>
          </a:bodyPr>
          <a:lstStyle/>
          <a:p>
            <a:pPr algn="l"/>
            <a:r>
              <a:rPr lang="en-US" sz="2000" dirty="0">
                <a:latin typeface="Arial Black" panose="020B0A04020102020204" pitchFamily="34" charset="0"/>
              </a:rPr>
              <a:t>Department : Dairy Technology</a:t>
            </a:r>
            <a:br>
              <a:rPr lang="en-US" sz="2000" dirty="0">
                <a:latin typeface="Arial Black" panose="020B0A04020102020204" pitchFamily="34" charset="0"/>
              </a:rPr>
            </a:br>
            <a:r>
              <a:rPr lang="en-US" sz="2000" dirty="0">
                <a:latin typeface="Arial Black" panose="020B0A04020102020204" pitchFamily="34" charset="0"/>
              </a:rPr>
              <a:t>Course Title : Food Technology I</a:t>
            </a:r>
            <a:br>
              <a:rPr lang="en-US" sz="2000" dirty="0">
                <a:latin typeface="Arial Black" panose="020B0A04020102020204" pitchFamily="34" charset="0"/>
              </a:rPr>
            </a:br>
            <a:r>
              <a:rPr lang="en-US" sz="2000" dirty="0">
                <a:latin typeface="Arial Black" panose="020B0A04020102020204" pitchFamily="34" charset="0"/>
              </a:rPr>
              <a:t>Course No. : DTT -322</a:t>
            </a:r>
            <a:br>
              <a:rPr lang="en-US" sz="2000" dirty="0">
                <a:latin typeface="Arial Black" panose="020B0A04020102020204" pitchFamily="34" charset="0"/>
              </a:rPr>
            </a:br>
            <a:r>
              <a:rPr lang="en-US" sz="2000" dirty="0">
                <a:latin typeface="Arial Black" panose="020B0A04020102020204" pitchFamily="34" charset="0"/>
              </a:rPr>
              <a:t>Course Teacher:  Bipin Kumar Singh</a:t>
            </a:r>
            <a:br>
              <a:rPr lang="en-US" sz="2000" dirty="0">
                <a:latin typeface="Arial Black" panose="020B0A04020102020204" pitchFamily="34" charset="0"/>
              </a:rPr>
            </a:br>
            <a:endParaRPr lang="en-IN" sz="2000" dirty="0">
              <a:latin typeface="Arial Black" panose="020B0A04020102020204" pitchFamily="34" charset="0"/>
            </a:endParaRPr>
          </a:p>
        </p:txBody>
      </p:sp>
      <p:sp>
        <p:nvSpPr>
          <p:cNvPr id="3" name="Subtitle 2">
            <a:extLst>
              <a:ext uri="{FF2B5EF4-FFF2-40B4-BE49-F238E27FC236}">
                <a16:creationId xmlns:a16="http://schemas.microsoft.com/office/drawing/2014/main" id="{2A1CDD82-3953-424D-9207-CFD744FD332A}"/>
              </a:ext>
            </a:extLst>
          </p:cNvPr>
          <p:cNvSpPr>
            <a:spLocks noGrp="1"/>
          </p:cNvSpPr>
          <p:nvPr>
            <p:ph type="subTitle" idx="1"/>
          </p:nvPr>
        </p:nvSpPr>
        <p:spPr>
          <a:xfrm>
            <a:off x="2209799" y="542261"/>
            <a:ext cx="9144000" cy="574158"/>
          </a:xfrm>
        </p:spPr>
        <p:txBody>
          <a:bodyPr>
            <a:normAutofit/>
          </a:bodyPr>
          <a:lstStyle/>
          <a:p>
            <a:pPr algn="ctr"/>
            <a:r>
              <a:rPr lang="en-IN" sz="2400" dirty="0"/>
              <a:t> COCOA POWDER</a:t>
            </a:r>
          </a:p>
        </p:txBody>
      </p:sp>
      <p:pic>
        <p:nvPicPr>
          <p:cNvPr id="4" name="Picture 3">
            <a:extLst>
              <a:ext uri="{FF2B5EF4-FFF2-40B4-BE49-F238E27FC236}">
                <a16:creationId xmlns:a16="http://schemas.microsoft.com/office/drawing/2014/main" id="{5F039288-8D37-4FBB-9F1E-5ACE2C8E606F}"/>
              </a:ext>
            </a:extLst>
          </p:cNvPr>
          <p:cNvPicPr>
            <a:picLocks/>
          </p:cNvPicPr>
          <p:nvPr/>
        </p:nvPicPr>
        <p:blipFill>
          <a:blip r:embed="rId2"/>
          <a:stretch>
            <a:fillRect/>
          </a:stretch>
        </p:blipFill>
        <p:spPr>
          <a:xfrm>
            <a:off x="5794744" y="1952977"/>
            <a:ext cx="5550589" cy="4362761"/>
          </a:xfrm>
          <a:prstGeom prst="rect">
            <a:avLst/>
          </a:prstGeom>
        </p:spPr>
      </p:pic>
      <p:pic>
        <p:nvPicPr>
          <p:cNvPr id="1026" name="Picture 2" descr="Image result for cocoa powder">
            <a:extLst>
              <a:ext uri="{FF2B5EF4-FFF2-40B4-BE49-F238E27FC236}">
                <a16:creationId xmlns:a16="http://schemas.microsoft.com/office/drawing/2014/main" id="{48641368-1DB5-4840-97A1-1DF530F2C0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358" y="1952977"/>
            <a:ext cx="4550735" cy="2333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19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7DFA0-2D15-47EA-94F0-8632D1A5FC7A}"/>
              </a:ext>
            </a:extLst>
          </p:cNvPr>
          <p:cNvSpPr>
            <a:spLocks noGrp="1"/>
          </p:cNvSpPr>
          <p:nvPr>
            <p:ph type="title"/>
          </p:nvPr>
        </p:nvSpPr>
        <p:spPr/>
        <p:txBody>
          <a:bodyPr>
            <a:normAutofit/>
          </a:bodyPr>
          <a:lstStyle/>
          <a:p>
            <a:pPr algn="ctr"/>
            <a:r>
              <a:rPr lang="en-IN" sz="2800" dirty="0"/>
              <a:t>Cocoa Powder</a:t>
            </a:r>
          </a:p>
        </p:txBody>
      </p:sp>
      <p:sp>
        <p:nvSpPr>
          <p:cNvPr id="3" name="Content Placeholder 2">
            <a:extLst>
              <a:ext uri="{FF2B5EF4-FFF2-40B4-BE49-F238E27FC236}">
                <a16:creationId xmlns:a16="http://schemas.microsoft.com/office/drawing/2014/main" id="{741AB992-F84C-455C-A3BF-68A2961D7F04}"/>
              </a:ext>
            </a:extLst>
          </p:cNvPr>
          <p:cNvSpPr>
            <a:spLocks noGrp="1"/>
          </p:cNvSpPr>
          <p:nvPr>
            <p:ph idx="1"/>
          </p:nvPr>
        </p:nvSpPr>
        <p:spPr/>
        <p:txBody>
          <a:bodyPr>
            <a:normAutofit/>
          </a:bodyPr>
          <a:lstStyle/>
          <a:p>
            <a:pPr marL="0" indent="0" algn="just">
              <a:buNone/>
            </a:pPr>
            <a:r>
              <a:rPr lang="en-US" dirty="0"/>
              <a:t>Dry cocoa solids are the components of cocoa beans remaining after cocoa butter, the fat component, is extracted from chocolate liquor, roasted cocoa beans that have been ground into a liquid state. Cocoa butter is 50% to 57% of the weight of cocoa beans and gives chocolate its characteristic melting properties. Cocoa powder is the powdered form of the solids sold as an end product.</a:t>
            </a:r>
            <a:endParaRPr lang="en-IN" dirty="0"/>
          </a:p>
        </p:txBody>
      </p:sp>
    </p:spTree>
    <p:extLst>
      <p:ext uri="{BB962C8B-B14F-4D97-AF65-F5344CB8AC3E}">
        <p14:creationId xmlns:p14="http://schemas.microsoft.com/office/powerpoint/2010/main" val="2436622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9AC4-66BB-4B2D-897F-13A36DC910E9}"/>
              </a:ext>
            </a:extLst>
          </p:cNvPr>
          <p:cNvSpPr>
            <a:spLocks noGrp="1"/>
          </p:cNvSpPr>
          <p:nvPr>
            <p:ph type="title"/>
          </p:nvPr>
        </p:nvSpPr>
        <p:spPr/>
        <p:txBody>
          <a:bodyPr>
            <a:normAutofit/>
          </a:bodyPr>
          <a:lstStyle/>
          <a:p>
            <a:pPr algn="ctr"/>
            <a:r>
              <a:rPr lang="en-IN" sz="2800" dirty="0"/>
              <a:t>Cocoa Powder(Production)</a:t>
            </a:r>
          </a:p>
        </p:txBody>
      </p:sp>
      <p:sp>
        <p:nvSpPr>
          <p:cNvPr id="3" name="Content Placeholder 2">
            <a:extLst>
              <a:ext uri="{FF2B5EF4-FFF2-40B4-BE49-F238E27FC236}">
                <a16:creationId xmlns:a16="http://schemas.microsoft.com/office/drawing/2014/main" id="{6D7742F0-07EA-4C34-AE52-6FE02BF0F65B}"/>
              </a:ext>
            </a:extLst>
          </p:cNvPr>
          <p:cNvSpPr>
            <a:spLocks noGrp="1"/>
          </p:cNvSpPr>
          <p:nvPr>
            <p:ph idx="1"/>
          </p:nvPr>
        </p:nvSpPr>
        <p:spPr/>
        <p:txBody>
          <a:bodyPr/>
          <a:lstStyle/>
          <a:p>
            <a:r>
              <a:rPr lang="en-IN" dirty="0"/>
              <a:t>Alkalizing</a:t>
            </a:r>
          </a:p>
          <a:p>
            <a:r>
              <a:rPr lang="en-IN" dirty="0"/>
              <a:t>Pressing</a:t>
            </a:r>
          </a:p>
          <a:p>
            <a:r>
              <a:rPr lang="en-IN" dirty="0"/>
              <a:t>Blending</a:t>
            </a:r>
          </a:p>
          <a:p>
            <a:r>
              <a:rPr lang="en-IN" dirty="0"/>
              <a:t>Grinding</a:t>
            </a:r>
          </a:p>
          <a:p>
            <a:r>
              <a:rPr lang="en-IN" dirty="0"/>
              <a:t>Cooling</a:t>
            </a:r>
          </a:p>
          <a:p>
            <a:r>
              <a:rPr lang="en-IN" dirty="0"/>
              <a:t>Packaging</a:t>
            </a:r>
          </a:p>
          <a:p>
            <a:r>
              <a:rPr lang="en-IN" dirty="0"/>
              <a:t>Storage</a:t>
            </a:r>
          </a:p>
        </p:txBody>
      </p:sp>
    </p:spTree>
    <p:extLst>
      <p:ext uri="{BB962C8B-B14F-4D97-AF65-F5344CB8AC3E}">
        <p14:creationId xmlns:p14="http://schemas.microsoft.com/office/powerpoint/2010/main" val="2197359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thanks">
            <a:extLst>
              <a:ext uri="{FF2B5EF4-FFF2-40B4-BE49-F238E27FC236}">
                <a16:creationId xmlns:a16="http://schemas.microsoft.com/office/drawing/2014/main" id="{AADA4757-3A47-41C6-A433-848DA25509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7265" y="1297172"/>
            <a:ext cx="7410893" cy="4986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96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6FF22-16AC-4889-8ED5-FEAC3DAC1E1D}"/>
              </a:ext>
            </a:extLst>
          </p:cNvPr>
          <p:cNvSpPr>
            <a:spLocks noGrp="1"/>
          </p:cNvSpPr>
          <p:nvPr>
            <p:ph type="title"/>
          </p:nvPr>
        </p:nvSpPr>
        <p:spPr/>
        <p:txBody>
          <a:bodyPr>
            <a:normAutofit/>
          </a:bodyPr>
          <a:lstStyle/>
          <a:p>
            <a:pPr algn="ctr"/>
            <a:r>
              <a:rPr lang="en-IN" sz="2800" dirty="0"/>
              <a:t>Processing of Cocoa Bean</a:t>
            </a:r>
          </a:p>
        </p:txBody>
      </p:sp>
      <p:sp>
        <p:nvSpPr>
          <p:cNvPr id="3" name="Content Placeholder 2">
            <a:extLst>
              <a:ext uri="{FF2B5EF4-FFF2-40B4-BE49-F238E27FC236}">
                <a16:creationId xmlns:a16="http://schemas.microsoft.com/office/drawing/2014/main" id="{ED3B5A3A-4C26-464F-B182-D0DE0AFF2756}"/>
              </a:ext>
            </a:extLst>
          </p:cNvPr>
          <p:cNvSpPr>
            <a:spLocks noGrp="1"/>
          </p:cNvSpPr>
          <p:nvPr>
            <p:ph idx="1"/>
          </p:nvPr>
        </p:nvSpPr>
        <p:spPr/>
        <p:txBody>
          <a:bodyPr/>
          <a:lstStyle/>
          <a:p>
            <a:r>
              <a:rPr lang="en-IN" dirty="0"/>
              <a:t>Roasting</a:t>
            </a:r>
          </a:p>
          <a:p>
            <a:r>
              <a:rPr lang="en-IN" dirty="0"/>
              <a:t>Objectives of Roasting</a:t>
            </a:r>
          </a:p>
          <a:p>
            <a:pPr>
              <a:buFont typeface="Wingdings" panose="05000000000000000000" pitchFamily="2" charset="2"/>
              <a:buChar char="§"/>
            </a:pPr>
            <a:r>
              <a:rPr lang="en-US" dirty="0"/>
              <a:t>Reduction of moisture </a:t>
            </a:r>
          </a:p>
          <a:p>
            <a:pPr>
              <a:buFont typeface="Wingdings" panose="05000000000000000000" pitchFamily="2" charset="2"/>
              <a:buChar char="§"/>
            </a:pPr>
            <a:r>
              <a:rPr lang="en-US" dirty="0"/>
              <a:t>Release of the beans from the shell</a:t>
            </a:r>
          </a:p>
          <a:p>
            <a:pPr>
              <a:buFont typeface="Wingdings" panose="05000000000000000000" pitchFamily="2" charset="2"/>
              <a:buChar char="§"/>
            </a:pPr>
            <a:r>
              <a:rPr lang="en-US" dirty="0"/>
              <a:t> Develop chocolate </a:t>
            </a:r>
            <a:r>
              <a:rPr lang="en-US" dirty="0" err="1"/>
              <a:t>flavour</a:t>
            </a:r>
            <a:r>
              <a:rPr lang="en-US" dirty="0"/>
              <a:t> </a:t>
            </a:r>
          </a:p>
          <a:p>
            <a:pPr>
              <a:buFont typeface="Wingdings" panose="05000000000000000000" pitchFamily="2" charset="2"/>
              <a:buChar char="§"/>
            </a:pPr>
            <a:r>
              <a:rPr lang="en-US" dirty="0"/>
              <a:t> Changes the </a:t>
            </a:r>
            <a:r>
              <a:rPr lang="en-US" dirty="0" err="1"/>
              <a:t>colour</a:t>
            </a:r>
            <a:r>
              <a:rPr lang="en-US" dirty="0"/>
              <a:t> of the beans (nibs) affecting the appearance of the finished chocolate. </a:t>
            </a:r>
            <a:endParaRPr lang="en-IN" dirty="0"/>
          </a:p>
        </p:txBody>
      </p:sp>
    </p:spTree>
    <p:extLst>
      <p:ext uri="{BB962C8B-B14F-4D97-AF65-F5344CB8AC3E}">
        <p14:creationId xmlns:p14="http://schemas.microsoft.com/office/powerpoint/2010/main" val="870907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1AAE7-081C-425E-BA1E-45FADEF476B7}"/>
              </a:ext>
            </a:extLst>
          </p:cNvPr>
          <p:cNvSpPr>
            <a:spLocks noGrp="1"/>
          </p:cNvSpPr>
          <p:nvPr>
            <p:ph type="title"/>
          </p:nvPr>
        </p:nvSpPr>
        <p:spPr>
          <a:xfrm>
            <a:off x="838200" y="365126"/>
            <a:ext cx="10515600" cy="995842"/>
          </a:xfrm>
        </p:spPr>
        <p:txBody>
          <a:bodyPr>
            <a:normAutofit/>
          </a:bodyPr>
          <a:lstStyle/>
          <a:p>
            <a:pPr algn="ctr"/>
            <a:r>
              <a:rPr lang="en-IN" sz="2800" dirty="0"/>
              <a:t>Roasters</a:t>
            </a:r>
          </a:p>
        </p:txBody>
      </p:sp>
      <p:sp>
        <p:nvSpPr>
          <p:cNvPr id="3" name="Content Placeholder 2">
            <a:extLst>
              <a:ext uri="{FF2B5EF4-FFF2-40B4-BE49-F238E27FC236}">
                <a16:creationId xmlns:a16="http://schemas.microsoft.com/office/drawing/2014/main" id="{7E0AE29E-8EFB-4F7D-B4CF-9A2F7C309843}"/>
              </a:ext>
            </a:extLst>
          </p:cNvPr>
          <p:cNvSpPr>
            <a:spLocks noGrp="1"/>
          </p:cNvSpPr>
          <p:nvPr>
            <p:ph idx="1"/>
          </p:nvPr>
        </p:nvSpPr>
        <p:spPr/>
        <p:txBody>
          <a:bodyPr>
            <a:normAutofit fontScale="92500" lnSpcReduction="20000"/>
          </a:bodyPr>
          <a:lstStyle/>
          <a:p>
            <a:r>
              <a:rPr lang="en-IN" dirty="0"/>
              <a:t>Batch or Continuous roasters</a:t>
            </a:r>
          </a:p>
          <a:p>
            <a:pPr marL="0" indent="0">
              <a:buNone/>
            </a:pPr>
            <a:r>
              <a:rPr lang="en-US" dirty="0"/>
              <a:t>§ Hot air treatment </a:t>
            </a:r>
          </a:p>
          <a:p>
            <a:pPr marL="0" indent="0">
              <a:buNone/>
            </a:pPr>
            <a:r>
              <a:rPr lang="en-US" dirty="0"/>
              <a:t>§ Saturated steam treatment </a:t>
            </a:r>
          </a:p>
          <a:p>
            <a:pPr marL="0" indent="0">
              <a:buNone/>
            </a:pPr>
            <a:r>
              <a:rPr lang="en-US" dirty="0"/>
              <a:t>§ Infra-red treatment</a:t>
            </a:r>
          </a:p>
          <a:p>
            <a:pPr marL="0" indent="0" algn="just">
              <a:buNone/>
            </a:pPr>
            <a:r>
              <a:rPr lang="en-US" dirty="0"/>
              <a:t>Depending on the bean type, the beans are heated to 110-220oC. Temperatures from 70-200oC are reported depending on machine, and also on the use that will be made of the beans.</a:t>
            </a:r>
          </a:p>
          <a:p>
            <a:pPr marL="0" indent="0" algn="just">
              <a:buNone/>
            </a:pPr>
            <a:r>
              <a:rPr lang="en-US" dirty="0"/>
              <a:t>Certain type of milk chocolate requires beans with a very mild roasting. When pressing process is involved, a high roast is used to:</a:t>
            </a:r>
          </a:p>
          <a:p>
            <a:pPr marL="0" indent="0" algn="just">
              <a:buNone/>
            </a:pPr>
            <a:r>
              <a:rPr lang="en-US" dirty="0"/>
              <a:t> (</a:t>
            </a:r>
            <a:r>
              <a:rPr lang="en-US" dirty="0" err="1"/>
              <a:t>i</a:t>
            </a:r>
            <a:r>
              <a:rPr lang="en-US" dirty="0"/>
              <a:t>) obtain sufficient reduction in bacteria count, and</a:t>
            </a:r>
          </a:p>
          <a:p>
            <a:pPr marL="0" indent="0" algn="just">
              <a:buNone/>
            </a:pPr>
            <a:r>
              <a:rPr lang="en-US" dirty="0"/>
              <a:t> (ii) good reduction in thermo-resistant spores.</a:t>
            </a:r>
            <a:endParaRPr lang="en-IN" dirty="0"/>
          </a:p>
        </p:txBody>
      </p:sp>
    </p:spTree>
    <p:extLst>
      <p:ext uri="{BB962C8B-B14F-4D97-AF65-F5344CB8AC3E}">
        <p14:creationId xmlns:p14="http://schemas.microsoft.com/office/powerpoint/2010/main" val="303422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7DA73-B1D3-4F49-AFF5-2E5C9F70CA96}"/>
              </a:ext>
            </a:extLst>
          </p:cNvPr>
          <p:cNvSpPr>
            <a:spLocks noGrp="1"/>
          </p:cNvSpPr>
          <p:nvPr>
            <p:ph type="title"/>
          </p:nvPr>
        </p:nvSpPr>
        <p:spPr>
          <a:xfrm>
            <a:off x="838200" y="365126"/>
            <a:ext cx="10515600" cy="910782"/>
          </a:xfrm>
        </p:spPr>
        <p:txBody>
          <a:bodyPr>
            <a:normAutofit/>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5320CB4A-4435-46BB-ACA7-E2CBC3A733E8}"/>
              </a:ext>
            </a:extLst>
          </p:cNvPr>
          <p:cNvSpPr>
            <a:spLocks noGrp="1"/>
          </p:cNvSpPr>
          <p:nvPr>
            <p:ph idx="1"/>
          </p:nvPr>
        </p:nvSpPr>
        <p:spPr/>
        <p:txBody>
          <a:bodyPr/>
          <a:lstStyle/>
          <a:p>
            <a:pPr algn="just"/>
            <a:r>
              <a:rPr lang="en-IN" dirty="0"/>
              <a:t>Flavour generation: Maillard browning forms </a:t>
            </a:r>
            <a:r>
              <a:rPr lang="en-IN" dirty="0" err="1"/>
              <a:t>glucosylamines</a:t>
            </a:r>
            <a:r>
              <a:rPr lang="en-IN" dirty="0"/>
              <a:t> or </a:t>
            </a:r>
            <a:r>
              <a:rPr lang="en-IN" dirty="0" err="1"/>
              <a:t>fructosylamines</a:t>
            </a:r>
            <a:r>
              <a:rPr lang="en-IN" dirty="0"/>
              <a:t> Other compounds formed include pyrazines, pyrroles, pyridines, </a:t>
            </a:r>
            <a:r>
              <a:rPr lang="en-IN" dirty="0" err="1"/>
              <a:t>imidazoles</a:t>
            </a:r>
            <a:r>
              <a:rPr lang="en-IN" dirty="0"/>
              <a:t>, </a:t>
            </a:r>
            <a:r>
              <a:rPr lang="en-IN" dirty="0" err="1"/>
              <a:t>thiazoles</a:t>
            </a:r>
            <a:r>
              <a:rPr lang="en-IN" dirty="0"/>
              <a:t> </a:t>
            </a:r>
            <a:r>
              <a:rPr lang="en-IN" dirty="0" err="1"/>
              <a:t>andoxazoles</a:t>
            </a:r>
            <a:r>
              <a:rPr lang="en-IN" dirty="0"/>
              <a:t>. </a:t>
            </a:r>
          </a:p>
          <a:p>
            <a:pPr algn="just"/>
            <a:r>
              <a:rPr lang="en-US" dirty="0"/>
              <a:t>Production of aldehydes from amino acids plays an important role in </a:t>
            </a:r>
            <a:r>
              <a:rPr lang="en-US" dirty="0" err="1"/>
              <a:t>flavour</a:t>
            </a:r>
            <a:r>
              <a:rPr lang="en-US" dirty="0"/>
              <a:t> balance of final chocolate; generation of carbonyls also takes place.</a:t>
            </a:r>
            <a:endParaRPr lang="en-IN" dirty="0"/>
          </a:p>
          <a:p>
            <a:pPr marL="0" indent="0">
              <a:buNone/>
            </a:pPr>
            <a:endParaRPr lang="en-IN" dirty="0"/>
          </a:p>
        </p:txBody>
      </p:sp>
    </p:spTree>
    <p:extLst>
      <p:ext uri="{BB962C8B-B14F-4D97-AF65-F5344CB8AC3E}">
        <p14:creationId xmlns:p14="http://schemas.microsoft.com/office/powerpoint/2010/main" val="421874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9B32-B734-47BC-9034-868F30B29AF3}"/>
              </a:ext>
            </a:extLst>
          </p:cNvPr>
          <p:cNvSpPr>
            <a:spLocks noGrp="1"/>
          </p:cNvSpPr>
          <p:nvPr>
            <p:ph type="title"/>
          </p:nvPr>
        </p:nvSpPr>
        <p:spPr/>
        <p:txBody>
          <a:bodyPr>
            <a:normAutofit/>
          </a:bodyPr>
          <a:lstStyle/>
          <a:p>
            <a:pPr algn="ctr"/>
            <a:r>
              <a:rPr lang="en-IN" sz="2800" dirty="0"/>
              <a:t>Roasting methods</a:t>
            </a:r>
          </a:p>
        </p:txBody>
      </p:sp>
      <p:sp>
        <p:nvSpPr>
          <p:cNvPr id="3" name="Content Placeholder 2">
            <a:extLst>
              <a:ext uri="{FF2B5EF4-FFF2-40B4-BE49-F238E27FC236}">
                <a16:creationId xmlns:a16="http://schemas.microsoft.com/office/drawing/2014/main" id="{27795C35-806D-4333-A25F-BC26778C5275}"/>
              </a:ext>
            </a:extLst>
          </p:cNvPr>
          <p:cNvSpPr>
            <a:spLocks noGrp="1"/>
          </p:cNvSpPr>
          <p:nvPr>
            <p:ph idx="1"/>
          </p:nvPr>
        </p:nvSpPr>
        <p:spPr/>
        <p:txBody>
          <a:bodyPr>
            <a:normAutofit fontScale="77500" lnSpcReduction="20000"/>
          </a:bodyPr>
          <a:lstStyle/>
          <a:p>
            <a:pPr marL="571500" indent="-571500">
              <a:buAutoNum type="romanLcParenR"/>
            </a:pPr>
            <a:r>
              <a:rPr lang="en-IN" dirty="0"/>
              <a:t>Bean roasting:</a:t>
            </a:r>
          </a:p>
          <a:p>
            <a:pPr marL="514350" indent="-514350">
              <a:buAutoNum type="alphaLcParenR"/>
            </a:pPr>
            <a:r>
              <a:rPr lang="en-US" dirty="0"/>
              <a:t>Advantage Loosens the shell making it easier to remove. </a:t>
            </a:r>
          </a:p>
          <a:p>
            <a:pPr marL="0" indent="0">
              <a:buNone/>
            </a:pPr>
            <a:r>
              <a:rPr lang="en-US" dirty="0"/>
              <a:t>b) Disadvantages</a:t>
            </a:r>
          </a:p>
          <a:p>
            <a:pPr marL="0" indent="0">
              <a:buNone/>
            </a:pPr>
            <a:r>
              <a:rPr lang="en-US" dirty="0"/>
              <a:t> </a:t>
            </a:r>
            <a:r>
              <a:rPr lang="en-US" dirty="0" err="1"/>
              <a:t>i</a:t>
            </a:r>
            <a:r>
              <a:rPr lang="en-US" dirty="0"/>
              <a:t>. Shells from raw cocoa beans contain in dry state about 2% fat vs. 5-6% in roasted beans.</a:t>
            </a:r>
          </a:p>
          <a:p>
            <a:pPr marL="0" indent="0">
              <a:buNone/>
            </a:pPr>
            <a:r>
              <a:rPr lang="en-US" dirty="0"/>
              <a:t>ii. Combustion gases produced foreign materials on shell which is detrimental to </a:t>
            </a:r>
            <a:r>
              <a:rPr lang="en-US" dirty="0" err="1"/>
              <a:t>flavour</a:t>
            </a:r>
            <a:r>
              <a:rPr lang="en-US" dirty="0"/>
              <a:t> of cocoa mass.</a:t>
            </a:r>
          </a:p>
          <a:p>
            <a:pPr marL="0" indent="0">
              <a:buNone/>
            </a:pPr>
            <a:r>
              <a:rPr lang="en-US" dirty="0"/>
              <a:t> iii. Energy is lost when the shell is removed</a:t>
            </a:r>
            <a:endParaRPr lang="en-IN" dirty="0"/>
          </a:p>
          <a:p>
            <a:pPr marL="0" indent="0">
              <a:buNone/>
            </a:pPr>
            <a:r>
              <a:rPr lang="en-IN" dirty="0"/>
              <a:t>ii) Nib roasting:</a:t>
            </a:r>
          </a:p>
          <a:p>
            <a:pPr marL="514350" indent="-514350">
              <a:buAutoNum type="alphaLcParenR"/>
            </a:pPr>
            <a:r>
              <a:rPr lang="en-US" dirty="0"/>
              <a:t>Advantage</a:t>
            </a:r>
          </a:p>
          <a:p>
            <a:pPr marL="0" indent="0">
              <a:buNone/>
            </a:pPr>
            <a:r>
              <a:rPr lang="en-US" dirty="0"/>
              <a:t> </a:t>
            </a:r>
            <a:r>
              <a:rPr lang="en-US" dirty="0" err="1"/>
              <a:t>i</a:t>
            </a:r>
            <a:r>
              <a:rPr lang="en-US" dirty="0"/>
              <a:t>. Particles roasted are of more uniform size.</a:t>
            </a:r>
          </a:p>
          <a:p>
            <a:pPr marL="0" indent="0">
              <a:buNone/>
            </a:pPr>
            <a:r>
              <a:rPr lang="en-US" dirty="0"/>
              <a:t> ii. Poorer cocoas can be upgraded by use of reducing sugar solutions or other treatments during roasting</a:t>
            </a:r>
          </a:p>
        </p:txBody>
      </p:sp>
    </p:spTree>
    <p:extLst>
      <p:ext uri="{BB962C8B-B14F-4D97-AF65-F5344CB8AC3E}">
        <p14:creationId xmlns:p14="http://schemas.microsoft.com/office/powerpoint/2010/main" val="1241420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E8225-56C3-42A4-B8D3-B4ADA7F32D24}"/>
              </a:ext>
            </a:extLst>
          </p:cNvPr>
          <p:cNvSpPr>
            <a:spLocks noGrp="1"/>
          </p:cNvSpPr>
          <p:nvPr>
            <p:ph type="title"/>
          </p:nvPr>
        </p:nvSpPr>
        <p:spPr/>
        <p:txBody>
          <a:bodyPr>
            <a:normAutofit/>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593EC828-2E88-4544-8409-276594225A63}"/>
              </a:ext>
            </a:extLst>
          </p:cNvPr>
          <p:cNvSpPr>
            <a:spLocks noGrp="1"/>
          </p:cNvSpPr>
          <p:nvPr>
            <p:ph idx="1"/>
          </p:nvPr>
        </p:nvSpPr>
        <p:spPr/>
        <p:txBody>
          <a:bodyPr/>
          <a:lstStyle/>
          <a:p>
            <a:pPr marL="0" indent="0">
              <a:buNone/>
            </a:pPr>
            <a:r>
              <a:rPr lang="en-US" dirty="0"/>
              <a:t>b) Disadvantage </a:t>
            </a:r>
          </a:p>
          <a:p>
            <a:pPr marL="0" indent="0">
              <a:buNone/>
            </a:pPr>
            <a:r>
              <a:rPr lang="en-US" dirty="0"/>
              <a:t>It is necessary to remove the shell from unroasted beans.</a:t>
            </a:r>
            <a:endParaRPr lang="en-IN" dirty="0"/>
          </a:p>
          <a:p>
            <a:pPr marL="0" indent="0">
              <a:buNone/>
            </a:pPr>
            <a:r>
              <a:rPr lang="en-IN" dirty="0"/>
              <a:t>iii) Mass roasting:</a:t>
            </a:r>
          </a:p>
          <a:p>
            <a:pPr marL="514350" indent="-514350">
              <a:buAutoNum type="alphaLcParenR"/>
            </a:pPr>
            <a:r>
              <a:rPr lang="en-US" dirty="0"/>
              <a:t>Advantages</a:t>
            </a:r>
          </a:p>
          <a:p>
            <a:pPr marL="0" indent="0">
              <a:buNone/>
            </a:pPr>
            <a:r>
              <a:rPr lang="en-US" dirty="0"/>
              <a:t> </a:t>
            </a:r>
            <a:r>
              <a:rPr lang="en-US" dirty="0" err="1"/>
              <a:t>i</a:t>
            </a:r>
            <a:r>
              <a:rPr lang="en-US" dirty="0"/>
              <a:t>. Uniformity of heat treatment is ensured.</a:t>
            </a:r>
          </a:p>
          <a:p>
            <a:pPr marL="0" indent="0">
              <a:buNone/>
            </a:pPr>
            <a:r>
              <a:rPr lang="en-US" dirty="0"/>
              <a:t> ii. Bacteria on shell gets inactivated; lower initial bacterial count; better microbiological status.</a:t>
            </a:r>
            <a:endParaRPr lang="en-IN" dirty="0"/>
          </a:p>
          <a:p>
            <a:pPr marL="0" indent="0">
              <a:buNone/>
            </a:pPr>
            <a:endParaRPr lang="en-IN" dirty="0"/>
          </a:p>
        </p:txBody>
      </p:sp>
    </p:spTree>
    <p:extLst>
      <p:ext uri="{BB962C8B-B14F-4D97-AF65-F5344CB8AC3E}">
        <p14:creationId xmlns:p14="http://schemas.microsoft.com/office/powerpoint/2010/main" val="209859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CF82C-F227-4CC2-8A40-F3A0ED815D30}"/>
              </a:ext>
            </a:extLst>
          </p:cNvPr>
          <p:cNvSpPr>
            <a:spLocks noGrp="1"/>
          </p:cNvSpPr>
          <p:nvPr>
            <p:ph type="title"/>
          </p:nvPr>
        </p:nvSpPr>
        <p:spPr/>
        <p:txBody>
          <a:bodyPr>
            <a:normAutofit/>
          </a:bodyPr>
          <a:lstStyle/>
          <a:p>
            <a:pPr algn="ctr"/>
            <a:r>
              <a:rPr lang="en-IN" sz="2800" dirty="0"/>
              <a:t>Grinding</a:t>
            </a:r>
          </a:p>
        </p:txBody>
      </p:sp>
      <p:sp>
        <p:nvSpPr>
          <p:cNvPr id="3" name="Content Placeholder 2">
            <a:extLst>
              <a:ext uri="{FF2B5EF4-FFF2-40B4-BE49-F238E27FC236}">
                <a16:creationId xmlns:a16="http://schemas.microsoft.com/office/drawing/2014/main" id="{4EFF64C5-FA19-49FD-BECB-7B66EB4AD374}"/>
              </a:ext>
            </a:extLst>
          </p:cNvPr>
          <p:cNvSpPr>
            <a:spLocks noGrp="1"/>
          </p:cNvSpPr>
          <p:nvPr>
            <p:ph idx="1"/>
          </p:nvPr>
        </p:nvSpPr>
        <p:spPr/>
        <p:txBody>
          <a:bodyPr>
            <a:normAutofit fontScale="92500" lnSpcReduction="10000"/>
          </a:bodyPr>
          <a:lstStyle/>
          <a:p>
            <a:pPr algn="just"/>
            <a:r>
              <a:rPr lang="en-US" dirty="0"/>
              <a:t>The cocoa nib consists of 55% cocoa butter and 45% solid material coming from plant cells; the latter is ground finely. When eating chocolate or drinking chocolate milk, no grittiness should be felt in the mouth. </a:t>
            </a:r>
          </a:p>
          <a:p>
            <a:pPr algn="just"/>
            <a:r>
              <a:rPr lang="en-US" dirty="0"/>
              <a:t>Grinding confers the following advantages: </a:t>
            </a:r>
          </a:p>
          <a:p>
            <a:pPr algn="just">
              <a:buFont typeface="Wingdings" panose="05000000000000000000" pitchFamily="2" charset="2"/>
              <a:buChar char="§"/>
            </a:pPr>
            <a:r>
              <a:rPr lang="en-US" dirty="0"/>
              <a:t> Facilitates pressing operation. </a:t>
            </a:r>
          </a:p>
          <a:p>
            <a:pPr algn="just">
              <a:buFont typeface="Wingdings" panose="05000000000000000000" pitchFamily="2" charset="2"/>
              <a:buChar char="§"/>
            </a:pPr>
            <a:r>
              <a:rPr lang="en-US"/>
              <a:t> </a:t>
            </a:r>
            <a:r>
              <a:rPr lang="en-US" dirty="0"/>
              <a:t>Improves the rheological properties of chocolate.</a:t>
            </a:r>
          </a:p>
          <a:p>
            <a:pPr marL="0" indent="0" algn="just">
              <a:buNone/>
            </a:pPr>
            <a:r>
              <a:rPr lang="en-US" dirty="0"/>
              <a:t> Several grinding steps are followed; </a:t>
            </a:r>
          </a:p>
          <a:p>
            <a:pPr marL="0" indent="0" algn="just">
              <a:buNone/>
            </a:pPr>
            <a:r>
              <a:rPr lang="en-US" dirty="0"/>
              <a:t>Desired fineness is 15-70 um. Pre-grinding is carried out with Disc mills, hammer mill, pin mill. Ultimate fineness is achieved with Triple stone mill, Vertical ball mills (</a:t>
            </a:r>
            <a:r>
              <a:rPr lang="en-US" dirty="0" err="1"/>
              <a:t>attrittors</a:t>
            </a:r>
            <a:r>
              <a:rPr lang="en-US" dirty="0"/>
              <a:t>).</a:t>
            </a:r>
            <a:endParaRPr lang="en-IN" dirty="0"/>
          </a:p>
        </p:txBody>
      </p:sp>
    </p:spTree>
    <p:extLst>
      <p:ext uri="{BB962C8B-B14F-4D97-AF65-F5344CB8AC3E}">
        <p14:creationId xmlns:p14="http://schemas.microsoft.com/office/powerpoint/2010/main" val="33392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587E-2793-4BDF-A6DD-DCB0C6D9CF5C}"/>
              </a:ext>
            </a:extLst>
          </p:cNvPr>
          <p:cNvSpPr>
            <a:spLocks noGrp="1"/>
          </p:cNvSpPr>
          <p:nvPr>
            <p:ph type="title"/>
          </p:nvPr>
        </p:nvSpPr>
        <p:spPr/>
        <p:txBody>
          <a:bodyPr>
            <a:normAutofit/>
          </a:bodyPr>
          <a:lstStyle/>
          <a:p>
            <a:pPr algn="ctr"/>
            <a:r>
              <a:rPr lang="en-IN" sz="2800" dirty="0"/>
              <a:t>Types of cocoa mass</a:t>
            </a:r>
          </a:p>
        </p:txBody>
      </p:sp>
      <p:sp>
        <p:nvSpPr>
          <p:cNvPr id="3" name="Content Placeholder 2">
            <a:extLst>
              <a:ext uri="{FF2B5EF4-FFF2-40B4-BE49-F238E27FC236}">
                <a16:creationId xmlns:a16="http://schemas.microsoft.com/office/drawing/2014/main" id="{A4E07D6A-5847-4BCA-9C3B-1338E6086921}"/>
              </a:ext>
            </a:extLst>
          </p:cNvPr>
          <p:cNvSpPr>
            <a:spLocks noGrp="1"/>
          </p:cNvSpPr>
          <p:nvPr>
            <p:ph idx="1"/>
          </p:nvPr>
        </p:nvSpPr>
        <p:spPr/>
        <p:txBody>
          <a:bodyPr>
            <a:normAutofit lnSpcReduction="10000"/>
          </a:bodyPr>
          <a:lstStyle/>
          <a:p>
            <a:pPr algn="just"/>
            <a:r>
              <a:rPr lang="en-US" dirty="0"/>
              <a:t>Cocoa mass may be used for the production of: </a:t>
            </a:r>
          </a:p>
          <a:p>
            <a:pPr marL="514350" indent="-514350" algn="just">
              <a:buAutoNum type="alphaLcParenBoth"/>
            </a:pPr>
            <a:r>
              <a:rPr lang="en-US" dirty="0"/>
              <a:t>Chocolate or</a:t>
            </a:r>
          </a:p>
          <a:p>
            <a:pPr marL="0" indent="0" algn="just">
              <a:buNone/>
            </a:pPr>
            <a:r>
              <a:rPr lang="en-US" dirty="0"/>
              <a:t>(b) For pressing i.e. production of cocoa butter and cocoa powder. </a:t>
            </a:r>
          </a:p>
          <a:p>
            <a:pPr marL="0" indent="0" algn="just">
              <a:buNone/>
            </a:pPr>
            <a:r>
              <a:rPr lang="en-IN" dirty="0"/>
              <a:t>Cocoa powder is either alkalized or non-alkalized. Alkalized cocoa powder contains potassium carbonate, sodium carbonate, sodium hydroxide or magnesium, all of which neutralizes the naturally occurring acids and make the powder easier to dissolve in liquids. Cocoa powder may also contain added starch (i.e. corn starch) to keep it free from caking during storage. Unsweetened cocoa powder is used primarily in baking. Sweetened cocoa powder is often mixed with hot milk or water to product „hot chocolate‟ or „hot cocoa‟. </a:t>
            </a:r>
          </a:p>
        </p:txBody>
      </p:sp>
    </p:spTree>
    <p:extLst>
      <p:ext uri="{BB962C8B-B14F-4D97-AF65-F5344CB8AC3E}">
        <p14:creationId xmlns:p14="http://schemas.microsoft.com/office/powerpoint/2010/main" val="382415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1786E-1D69-462C-84F5-A5F09DA3C8F9}"/>
              </a:ext>
            </a:extLst>
          </p:cNvPr>
          <p:cNvSpPr>
            <a:spLocks noGrp="1"/>
          </p:cNvSpPr>
          <p:nvPr>
            <p:ph type="title"/>
          </p:nvPr>
        </p:nvSpPr>
        <p:spPr>
          <a:xfrm>
            <a:off x="838200" y="365125"/>
            <a:ext cx="10515600" cy="581173"/>
          </a:xfrm>
        </p:spPr>
        <p:txBody>
          <a:bodyPr>
            <a:normAutofit/>
          </a:bodyPr>
          <a:lstStyle/>
          <a:p>
            <a:pPr algn="ctr"/>
            <a:r>
              <a:rPr lang="en-IN" sz="2800" dirty="0"/>
              <a:t>Quality criteria for cocoa mass</a:t>
            </a:r>
          </a:p>
        </p:txBody>
      </p:sp>
      <p:graphicFrame>
        <p:nvGraphicFramePr>
          <p:cNvPr id="4" name="Content Placeholder 3">
            <a:extLst>
              <a:ext uri="{FF2B5EF4-FFF2-40B4-BE49-F238E27FC236}">
                <a16:creationId xmlns:a16="http://schemas.microsoft.com/office/drawing/2014/main" id="{5B4BA37D-B6C6-4085-B132-6F0B00F46E59}"/>
              </a:ext>
            </a:extLst>
          </p:cNvPr>
          <p:cNvGraphicFramePr>
            <a:graphicFrameLocks noGrp="1"/>
          </p:cNvGraphicFramePr>
          <p:nvPr>
            <p:ph idx="1"/>
            <p:extLst>
              <p:ext uri="{D42A27DB-BD31-4B8C-83A1-F6EECF244321}">
                <p14:modId xmlns:p14="http://schemas.microsoft.com/office/powerpoint/2010/main" val="2171565378"/>
              </p:ext>
            </p:extLst>
          </p:nvPr>
        </p:nvGraphicFramePr>
        <p:xfrm>
          <a:off x="1120775" y="946150"/>
          <a:ext cx="10233026" cy="2966720"/>
        </p:xfrm>
        <a:graphic>
          <a:graphicData uri="http://schemas.openxmlformats.org/drawingml/2006/table">
            <a:tbl>
              <a:tblPr firstRow="1" bandRow="1">
                <a:tableStyleId>{5C22544A-7EE6-4342-B048-85BDC9FD1C3A}</a:tableStyleId>
              </a:tblPr>
              <a:tblGrid>
                <a:gridCol w="5116513">
                  <a:extLst>
                    <a:ext uri="{9D8B030D-6E8A-4147-A177-3AD203B41FA5}">
                      <a16:colId xmlns:a16="http://schemas.microsoft.com/office/drawing/2014/main" val="1194356683"/>
                    </a:ext>
                  </a:extLst>
                </a:gridCol>
                <a:gridCol w="5116513">
                  <a:extLst>
                    <a:ext uri="{9D8B030D-6E8A-4147-A177-3AD203B41FA5}">
                      <a16:colId xmlns:a16="http://schemas.microsoft.com/office/drawing/2014/main" val="2704859164"/>
                    </a:ext>
                  </a:extLst>
                </a:gridCol>
              </a:tblGrid>
              <a:tr h="370840">
                <a:tc>
                  <a:txBody>
                    <a:bodyPr/>
                    <a:lstStyle/>
                    <a:p>
                      <a:r>
                        <a:rPr lang="en-IN" dirty="0"/>
                        <a:t>                       PARAMETERS</a:t>
                      </a:r>
                    </a:p>
                  </a:txBody>
                  <a:tcPr/>
                </a:tc>
                <a:tc>
                  <a:txBody>
                    <a:bodyPr/>
                    <a:lstStyle/>
                    <a:p>
                      <a:r>
                        <a:rPr lang="en-IN" dirty="0"/>
                        <a:t>                              VALUE</a:t>
                      </a:r>
                    </a:p>
                  </a:txBody>
                  <a:tcPr/>
                </a:tc>
                <a:extLst>
                  <a:ext uri="{0D108BD9-81ED-4DB2-BD59-A6C34878D82A}">
                    <a16:rowId xmlns:a16="http://schemas.microsoft.com/office/drawing/2014/main" val="2767040503"/>
                  </a:ext>
                </a:extLst>
              </a:tr>
              <a:tr h="370840">
                <a:tc>
                  <a:txBody>
                    <a:bodyPr/>
                    <a:lstStyle/>
                    <a:p>
                      <a:r>
                        <a:rPr lang="en-IN" dirty="0"/>
                        <a:t>Fat</a:t>
                      </a:r>
                    </a:p>
                  </a:txBody>
                  <a:tcPr/>
                </a:tc>
                <a:tc>
                  <a:txBody>
                    <a:bodyPr/>
                    <a:lstStyle/>
                    <a:p>
                      <a:r>
                        <a:rPr lang="en-IN" dirty="0"/>
                        <a:t>                               50-58</a:t>
                      </a:r>
                    </a:p>
                  </a:txBody>
                  <a:tcPr/>
                </a:tc>
                <a:extLst>
                  <a:ext uri="{0D108BD9-81ED-4DB2-BD59-A6C34878D82A}">
                    <a16:rowId xmlns:a16="http://schemas.microsoft.com/office/drawing/2014/main" val="42926467"/>
                  </a:ext>
                </a:extLst>
              </a:tr>
              <a:tr h="370840">
                <a:tc>
                  <a:txBody>
                    <a:bodyPr/>
                    <a:lstStyle/>
                    <a:p>
                      <a:r>
                        <a:rPr lang="en-IN" dirty="0"/>
                        <a:t>Moisture</a:t>
                      </a:r>
                    </a:p>
                  </a:txBody>
                  <a:tcPr/>
                </a:tc>
                <a:tc>
                  <a:txBody>
                    <a:bodyPr/>
                    <a:lstStyle/>
                    <a:p>
                      <a:r>
                        <a:rPr lang="en-IN" dirty="0"/>
                        <a:t>                            Max. 2.50</a:t>
                      </a:r>
                    </a:p>
                  </a:txBody>
                  <a:tcPr/>
                </a:tc>
                <a:extLst>
                  <a:ext uri="{0D108BD9-81ED-4DB2-BD59-A6C34878D82A}">
                    <a16:rowId xmlns:a16="http://schemas.microsoft.com/office/drawing/2014/main" val="527770123"/>
                  </a:ext>
                </a:extLst>
              </a:tr>
              <a:tr h="370840">
                <a:tc>
                  <a:txBody>
                    <a:bodyPr/>
                    <a:lstStyle/>
                    <a:p>
                      <a:r>
                        <a:rPr lang="en-IN" dirty="0"/>
                        <a:t>PH</a:t>
                      </a:r>
                    </a:p>
                  </a:txBody>
                  <a:tcPr/>
                </a:tc>
                <a:tc>
                  <a:txBody>
                    <a:bodyPr/>
                    <a:lstStyle/>
                    <a:p>
                      <a:r>
                        <a:rPr lang="en-IN" dirty="0"/>
                        <a:t>                              5.2-6.0</a:t>
                      </a:r>
                    </a:p>
                  </a:txBody>
                  <a:tcPr/>
                </a:tc>
                <a:extLst>
                  <a:ext uri="{0D108BD9-81ED-4DB2-BD59-A6C34878D82A}">
                    <a16:rowId xmlns:a16="http://schemas.microsoft.com/office/drawing/2014/main" val="126467403"/>
                  </a:ext>
                </a:extLst>
              </a:tr>
              <a:tr h="370840">
                <a:tc>
                  <a:txBody>
                    <a:bodyPr/>
                    <a:lstStyle/>
                    <a:p>
                      <a:r>
                        <a:rPr lang="en-IN" dirty="0"/>
                        <a:t>Shell content , % max</a:t>
                      </a:r>
                    </a:p>
                  </a:txBody>
                  <a:tcPr/>
                </a:tc>
                <a:tc>
                  <a:txBody>
                    <a:bodyPr/>
                    <a:lstStyle/>
                    <a:p>
                      <a:r>
                        <a:rPr lang="en-IN" dirty="0"/>
                        <a:t>                                 1.75</a:t>
                      </a:r>
                    </a:p>
                  </a:txBody>
                  <a:tcPr/>
                </a:tc>
                <a:extLst>
                  <a:ext uri="{0D108BD9-81ED-4DB2-BD59-A6C34878D82A}">
                    <a16:rowId xmlns:a16="http://schemas.microsoft.com/office/drawing/2014/main" val="940738323"/>
                  </a:ext>
                </a:extLst>
              </a:tr>
              <a:tr h="370840">
                <a:tc>
                  <a:txBody>
                    <a:bodyPr/>
                    <a:lstStyle/>
                    <a:p>
                      <a:r>
                        <a:rPr lang="en-IN" dirty="0"/>
                        <a:t>Total bacteria</a:t>
                      </a:r>
                    </a:p>
                  </a:txBody>
                  <a:tcPr/>
                </a:tc>
                <a:tc>
                  <a:txBody>
                    <a:bodyPr/>
                    <a:lstStyle/>
                    <a:p>
                      <a:r>
                        <a:rPr lang="en-IN" dirty="0"/>
                        <a:t>                         Max. 10000/g</a:t>
                      </a:r>
                    </a:p>
                  </a:txBody>
                  <a:tcPr/>
                </a:tc>
                <a:extLst>
                  <a:ext uri="{0D108BD9-81ED-4DB2-BD59-A6C34878D82A}">
                    <a16:rowId xmlns:a16="http://schemas.microsoft.com/office/drawing/2014/main" val="981447366"/>
                  </a:ext>
                </a:extLst>
              </a:tr>
              <a:tr h="370840">
                <a:tc>
                  <a:txBody>
                    <a:bodyPr/>
                    <a:lstStyle/>
                    <a:p>
                      <a:r>
                        <a:rPr lang="en-IN" dirty="0"/>
                        <a:t>Moulds</a:t>
                      </a:r>
                    </a:p>
                  </a:txBody>
                  <a:tcPr/>
                </a:tc>
                <a:tc>
                  <a:txBody>
                    <a:bodyPr/>
                    <a:lstStyle/>
                    <a:p>
                      <a:r>
                        <a:rPr lang="en-IN" dirty="0"/>
                        <a:t>                            Max. 50/g</a:t>
                      </a:r>
                    </a:p>
                  </a:txBody>
                  <a:tcPr/>
                </a:tc>
                <a:extLst>
                  <a:ext uri="{0D108BD9-81ED-4DB2-BD59-A6C34878D82A}">
                    <a16:rowId xmlns:a16="http://schemas.microsoft.com/office/drawing/2014/main" val="2956828925"/>
                  </a:ext>
                </a:extLst>
              </a:tr>
              <a:tr h="370840">
                <a:tc>
                  <a:txBody>
                    <a:bodyPr/>
                    <a:lstStyle/>
                    <a:p>
                      <a:r>
                        <a:rPr lang="en-IN" dirty="0"/>
                        <a:t>Yeasts</a:t>
                      </a:r>
                    </a:p>
                  </a:txBody>
                  <a:tcPr/>
                </a:tc>
                <a:tc>
                  <a:txBody>
                    <a:bodyPr/>
                    <a:lstStyle/>
                    <a:p>
                      <a:r>
                        <a:rPr lang="en-IN" dirty="0"/>
                        <a:t>                            Max. 50/g</a:t>
                      </a:r>
                    </a:p>
                  </a:txBody>
                  <a:tcPr/>
                </a:tc>
                <a:extLst>
                  <a:ext uri="{0D108BD9-81ED-4DB2-BD59-A6C34878D82A}">
                    <a16:rowId xmlns:a16="http://schemas.microsoft.com/office/drawing/2014/main" val="3914972007"/>
                  </a:ext>
                </a:extLst>
              </a:tr>
            </a:tbl>
          </a:graphicData>
        </a:graphic>
      </p:graphicFrame>
      <p:graphicFrame>
        <p:nvGraphicFramePr>
          <p:cNvPr id="5" name="Table 4">
            <a:extLst>
              <a:ext uri="{FF2B5EF4-FFF2-40B4-BE49-F238E27FC236}">
                <a16:creationId xmlns:a16="http://schemas.microsoft.com/office/drawing/2014/main" id="{BEB68EB2-4282-4DDC-960E-6D6442A4486F}"/>
              </a:ext>
            </a:extLst>
          </p:cNvPr>
          <p:cNvGraphicFramePr>
            <a:graphicFrameLocks noGrp="1"/>
          </p:cNvGraphicFramePr>
          <p:nvPr>
            <p:extLst>
              <p:ext uri="{D42A27DB-BD31-4B8C-83A1-F6EECF244321}">
                <p14:modId xmlns:p14="http://schemas.microsoft.com/office/powerpoint/2010/main" val="1224470744"/>
              </p:ext>
            </p:extLst>
          </p:nvPr>
        </p:nvGraphicFramePr>
        <p:xfrm>
          <a:off x="1120774" y="3937635"/>
          <a:ext cx="10233026" cy="1112520"/>
        </p:xfrm>
        <a:graphic>
          <a:graphicData uri="http://schemas.openxmlformats.org/drawingml/2006/table">
            <a:tbl>
              <a:tblPr firstRow="1" bandRow="1">
                <a:tableStyleId>{5C22544A-7EE6-4342-B048-85BDC9FD1C3A}</a:tableStyleId>
              </a:tblPr>
              <a:tblGrid>
                <a:gridCol w="5116513">
                  <a:extLst>
                    <a:ext uri="{9D8B030D-6E8A-4147-A177-3AD203B41FA5}">
                      <a16:colId xmlns:a16="http://schemas.microsoft.com/office/drawing/2014/main" val="1718413197"/>
                    </a:ext>
                  </a:extLst>
                </a:gridCol>
                <a:gridCol w="5116513">
                  <a:extLst>
                    <a:ext uri="{9D8B030D-6E8A-4147-A177-3AD203B41FA5}">
                      <a16:colId xmlns:a16="http://schemas.microsoft.com/office/drawing/2014/main" val="618440390"/>
                    </a:ext>
                  </a:extLst>
                </a:gridCol>
              </a:tblGrid>
              <a:tr h="370840">
                <a:tc>
                  <a:txBody>
                    <a:bodyPr/>
                    <a:lstStyle/>
                    <a:p>
                      <a:r>
                        <a:rPr lang="en-IN" dirty="0"/>
                        <a:t>Enterobacteria/g</a:t>
                      </a:r>
                    </a:p>
                  </a:txBody>
                  <a:tcPr/>
                </a:tc>
                <a:tc>
                  <a:txBody>
                    <a:bodyPr/>
                    <a:lstStyle/>
                    <a:p>
                      <a:r>
                        <a:rPr lang="en-IN" dirty="0"/>
                        <a:t>                           Negative</a:t>
                      </a:r>
                    </a:p>
                  </a:txBody>
                  <a:tcPr/>
                </a:tc>
                <a:extLst>
                  <a:ext uri="{0D108BD9-81ED-4DB2-BD59-A6C34878D82A}">
                    <a16:rowId xmlns:a16="http://schemas.microsoft.com/office/drawing/2014/main" val="89480600"/>
                  </a:ext>
                </a:extLst>
              </a:tr>
              <a:tr h="370840">
                <a:tc>
                  <a:txBody>
                    <a:bodyPr/>
                    <a:lstStyle/>
                    <a:p>
                      <a:r>
                        <a:rPr lang="en-IN" dirty="0"/>
                        <a:t>E.coli/g</a:t>
                      </a:r>
                    </a:p>
                  </a:txBody>
                  <a:tcPr/>
                </a:tc>
                <a:tc>
                  <a:txBody>
                    <a:bodyPr/>
                    <a:lstStyle/>
                    <a:p>
                      <a:r>
                        <a:rPr lang="en-IN" dirty="0"/>
                        <a:t>                            Negative</a:t>
                      </a:r>
                    </a:p>
                  </a:txBody>
                  <a:tcPr/>
                </a:tc>
                <a:extLst>
                  <a:ext uri="{0D108BD9-81ED-4DB2-BD59-A6C34878D82A}">
                    <a16:rowId xmlns:a16="http://schemas.microsoft.com/office/drawing/2014/main" val="1822961255"/>
                  </a:ext>
                </a:extLst>
              </a:tr>
              <a:tr h="370840">
                <a:tc>
                  <a:txBody>
                    <a:bodyPr/>
                    <a:lstStyle/>
                    <a:p>
                      <a:r>
                        <a:rPr lang="en-IN" dirty="0"/>
                        <a:t>Salmonella/25g</a:t>
                      </a:r>
                    </a:p>
                  </a:txBody>
                  <a:tcPr/>
                </a:tc>
                <a:tc>
                  <a:txBody>
                    <a:bodyPr/>
                    <a:lstStyle/>
                    <a:p>
                      <a:r>
                        <a:rPr lang="en-IN" dirty="0"/>
                        <a:t>                            Negative</a:t>
                      </a:r>
                    </a:p>
                  </a:txBody>
                  <a:tcPr/>
                </a:tc>
                <a:extLst>
                  <a:ext uri="{0D108BD9-81ED-4DB2-BD59-A6C34878D82A}">
                    <a16:rowId xmlns:a16="http://schemas.microsoft.com/office/drawing/2014/main" val="4096883008"/>
                  </a:ext>
                </a:extLst>
              </a:tr>
            </a:tbl>
          </a:graphicData>
        </a:graphic>
      </p:graphicFrame>
    </p:spTree>
    <p:extLst>
      <p:ext uri="{BB962C8B-B14F-4D97-AF65-F5344CB8AC3E}">
        <p14:creationId xmlns:p14="http://schemas.microsoft.com/office/powerpoint/2010/main" val="3841680234"/>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435</TotalTime>
  <Words>762</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Corbel</vt:lpstr>
      <vt:lpstr>Wingdings</vt:lpstr>
      <vt:lpstr>Depth</vt:lpstr>
      <vt:lpstr>Department : Dairy Technology Course Title : Food Technology I Course No. : DTT -322 Course Teacher:  Bipin Kumar Singh </vt:lpstr>
      <vt:lpstr>Processing of Cocoa Bean</vt:lpstr>
      <vt:lpstr>Roasters</vt:lpstr>
      <vt:lpstr>Contd…</vt:lpstr>
      <vt:lpstr>Roasting methods</vt:lpstr>
      <vt:lpstr>Contd…</vt:lpstr>
      <vt:lpstr>Grinding</vt:lpstr>
      <vt:lpstr>Types of cocoa mass</vt:lpstr>
      <vt:lpstr>Quality criteria for cocoa mass</vt:lpstr>
      <vt:lpstr>Cocoa Powder</vt:lpstr>
      <vt:lpstr>Cocoa Powder(Production)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DR.VK SINGH</dc:creator>
  <cp:lastModifiedBy>DR.VK SINGH</cp:lastModifiedBy>
  <cp:revision>71</cp:revision>
  <dcterms:created xsi:type="dcterms:W3CDTF">2020-05-22T17:25:04Z</dcterms:created>
  <dcterms:modified xsi:type="dcterms:W3CDTF">2020-05-26T03:24:26Z</dcterms:modified>
</cp:coreProperties>
</file>