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58" r:id="rId3"/>
    <p:sldId id="261" r:id="rId4"/>
    <p:sldId id="262" r:id="rId5"/>
    <p:sldId id="263" r:id="rId6"/>
    <p:sldId id="264" r:id="rId7"/>
    <p:sldId id="265" r:id="rId8"/>
    <p:sldId id="266" r:id="rId9"/>
    <p:sldId id="267" r:id="rId10"/>
    <p:sldId id="268" r:id="rId11"/>
    <p:sldId id="269" r:id="rId12"/>
    <p:sldId id="275" r:id="rId13"/>
    <p:sldId id="276" r:id="rId14"/>
    <p:sldId id="277" r:id="rId15"/>
    <p:sldId id="270" r:id="rId16"/>
    <p:sldId id="279" r:id="rId17"/>
    <p:sldId id="271" r:id="rId18"/>
    <p:sldId id="272" r:id="rId19"/>
    <p:sldId id="259" r:id="rId20"/>
    <p:sldId id="281" r:id="rId21"/>
    <p:sldId id="283" r:id="rId22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221" autoAdjust="0"/>
    <p:restoredTop sz="94660"/>
  </p:normalViewPr>
  <p:slideViewPr>
    <p:cSldViewPr>
      <p:cViewPr varScale="1">
        <p:scale>
          <a:sx n="68" d="100"/>
          <a:sy n="68" d="100"/>
        </p:scale>
        <p:origin x="1458" y="96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tableStyles" Target="tableStyles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viewProps" Target="view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presProps" Target="pres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FB92FA9-8979-4E93-A8CA-A640C00C4A57}" type="datetimeFigureOut">
              <a:rPr lang="en-US" smtClean="0"/>
              <a:t>5/24/2020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3066E96-E5A9-4624-A191-C63FA5F57777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FB92FA9-8979-4E93-A8CA-A640C00C4A57}" type="datetimeFigureOut">
              <a:rPr lang="en-US" smtClean="0"/>
              <a:t>5/24/2020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3066E96-E5A9-4624-A191-C63FA5F57777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FB92FA9-8979-4E93-A8CA-A640C00C4A57}" type="datetimeFigureOut">
              <a:rPr lang="en-US" smtClean="0"/>
              <a:t>5/24/2020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3066E96-E5A9-4624-A191-C63FA5F57777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FB92FA9-8979-4E93-A8CA-A640C00C4A57}" type="datetimeFigureOut">
              <a:rPr lang="en-US" smtClean="0"/>
              <a:t>5/24/2020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3066E96-E5A9-4624-A191-C63FA5F57777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FB92FA9-8979-4E93-A8CA-A640C00C4A57}" type="datetimeFigureOut">
              <a:rPr lang="en-US" smtClean="0"/>
              <a:t>5/24/2020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3066E96-E5A9-4624-A191-C63FA5F57777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FB92FA9-8979-4E93-A8CA-A640C00C4A57}" type="datetimeFigureOut">
              <a:rPr lang="en-US" smtClean="0"/>
              <a:t>5/24/2020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3066E96-E5A9-4624-A191-C63FA5F57777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FB92FA9-8979-4E93-A8CA-A640C00C4A57}" type="datetimeFigureOut">
              <a:rPr lang="en-US" smtClean="0"/>
              <a:t>5/24/2020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3066E96-E5A9-4624-A191-C63FA5F57777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FB92FA9-8979-4E93-A8CA-A640C00C4A57}" type="datetimeFigureOut">
              <a:rPr lang="en-US" smtClean="0"/>
              <a:t>5/24/2020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3066E96-E5A9-4624-A191-C63FA5F57777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FB92FA9-8979-4E93-A8CA-A640C00C4A57}" type="datetimeFigureOut">
              <a:rPr lang="en-US" smtClean="0"/>
              <a:t>5/24/2020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3066E96-E5A9-4624-A191-C63FA5F57777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FB92FA9-8979-4E93-A8CA-A640C00C4A57}" type="datetimeFigureOut">
              <a:rPr lang="en-US" smtClean="0"/>
              <a:t>5/24/2020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3066E96-E5A9-4624-A191-C63FA5F57777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FB92FA9-8979-4E93-A8CA-A640C00C4A57}" type="datetimeFigureOut">
              <a:rPr lang="en-US" smtClean="0"/>
              <a:t>5/24/2020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3066E96-E5A9-4624-A191-C63FA5F57777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3FB92FA9-8979-4E93-A8CA-A640C00C4A57}" type="datetimeFigureOut">
              <a:rPr lang="en-US" smtClean="0"/>
              <a:t>5/24/2020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3066E96-E5A9-4624-A191-C63FA5F57777}" type="slidenum">
              <a:rPr lang="en-US" smtClean="0"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jpeg"/><Relationship Id="rId1" Type="http://schemas.openxmlformats.org/officeDocument/2006/relationships/slideLayout" Target="../slideLayouts/slideLayout7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7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jpeg"/><Relationship Id="rId1" Type="http://schemas.openxmlformats.org/officeDocument/2006/relationships/slideLayout" Target="../slideLayouts/slideLayout7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jpeg"/><Relationship Id="rId1" Type="http://schemas.openxmlformats.org/officeDocument/2006/relationships/slideLayout" Target="../slideLayouts/slideLayout7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jpeg"/><Relationship Id="rId1" Type="http://schemas.openxmlformats.org/officeDocument/2006/relationships/slideLayout" Target="../slideLayouts/slideLayout7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jpeg"/><Relationship Id="rId1" Type="http://schemas.openxmlformats.org/officeDocument/2006/relationships/slideLayout" Target="../slideLayouts/slideLayout7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jpeg"/><Relationship Id="rId1" Type="http://schemas.openxmlformats.org/officeDocument/2006/relationships/slideLayout" Target="../slideLayouts/slideLayout7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.jpeg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0" y="1"/>
            <a:ext cx="9144000" cy="2285991"/>
          </a:xfrm>
        </p:spPr>
        <p:txBody>
          <a:bodyPr/>
          <a:lstStyle/>
          <a:p>
            <a:r>
              <a:rPr lang="en-IN" dirty="0">
                <a:solidFill>
                  <a:srgbClr val="FF0000"/>
                </a:solidFill>
              </a:rPr>
              <a:t>Market Milk Processing and Dairy Plant Practices</a:t>
            </a:r>
            <a:br>
              <a:rPr lang="en-IN" dirty="0">
                <a:solidFill>
                  <a:srgbClr val="FF0000"/>
                </a:solidFill>
              </a:rPr>
            </a:br>
            <a:r>
              <a:rPr lang="en-IN" dirty="0">
                <a:solidFill>
                  <a:srgbClr val="FF0000"/>
                </a:solidFill>
              </a:rPr>
              <a:t>LPT- 608                   (Unit- II)</a:t>
            </a:r>
            <a:endParaRPr lang="en-US" dirty="0">
              <a:solidFill>
                <a:srgbClr val="FF0000"/>
              </a:solidFill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0" y="2571744"/>
            <a:ext cx="9144000" cy="4286256"/>
          </a:xfrm>
        </p:spPr>
        <p:txBody>
          <a:bodyPr/>
          <a:lstStyle/>
          <a:p>
            <a:r>
              <a:rPr lang="en-IN" dirty="0">
                <a:solidFill>
                  <a:srgbClr val="FF0000"/>
                </a:solidFill>
              </a:rPr>
              <a:t>By-</a:t>
            </a:r>
          </a:p>
          <a:p>
            <a:endParaRPr lang="en-IN" dirty="0">
              <a:solidFill>
                <a:srgbClr val="FF0000"/>
              </a:solidFill>
            </a:endParaRPr>
          </a:p>
          <a:p>
            <a:r>
              <a:rPr lang="en-IN" dirty="0">
                <a:solidFill>
                  <a:srgbClr val="FF0000"/>
                </a:solidFill>
              </a:rPr>
              <a:t>Dr. SUSHMA KUMARI</a:t>
            </a:r>
          </a:p>
          <a:p>
            <a:r>
              <a:rPr lang="en-IN" dirty="0" err="1">
                <a:solidFill>
                  <a:srgbClr val="FF0000"/>
                </a:solidFill>
              </a:rPr>
              <a:t>Asst.Prof</a:t>
            </a:r>
            <a:r>
              <a:rPr lang="en-IN" dirty="0">
                <a:solidFill>
                  <a:srgbClr val="FF0000"/>
                </a:solidFill>
              </a:rPr>
              <a:t>., Dept. of LPT,BVC</a:t>
            </a:r>
          </a:p>
          <a:p>
            <a:r>
              <a:rPr lang="en-IN" dirty="0">
                <a:solidFill>
                  <a:srgbClr val="FF0000"/>
                </a:solidFill>
              </a:rPr>
              <a:t>Bihar Animal Sciences University</a:t>
            </a:r>
            <a:endParaRPr lang="en-US" dirty="0">
              <a:solidFill>
                <a:srgbClr val="FF0000"/>
              </a:solidFill>
            </a:endParaRPr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N" dirty="0"/>
              <a:t>Composition of Milk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12290" name="Picture 2" descr="Composition of milk&#10;• Water is the principal constituent of milk.&#10;• Milk provides essential nutrients and is an important ...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9156829" cy="6858000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0" y="1600200"/>
            <a:ext cx="9144000" cy="5257800"/>
          </a:xfrm>
        </p:spPr>
        <p:txBody>
          <a:bodyPr/>
          <a:lstStyle/>
          <a:p>
            <a:endParaRPr lang="en-US" dirty="0"/>
          </a:p>
        </p:txBody>
      </p:sp>
      <p:pic>
        <p:nvPicPr>
          <p:cNvPr id="18434" name="Picture 2" descr="Milk composition in dairy animals&#10;Cow milk&#10;Water -87%&#10;Fat – 3-4%&#10;Protein – 3.5%&#10;Lactose - 5%&#10;Minerals -0.8%&#10;Yak milk&#10;Water...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8348" y="-171400"/>
            <a:ext cx="9135652" cy="7272808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9458" name="Picture 2" descr="Equine milk( Horse and Donkey milk)&#10;Water – 91%&#10;Fat – 1.9%&#10;Protein – 2.5%(particularly caseins)&#10;Lactose – 6.3% (rich)&#10;Mine...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</p:spPr>
      </p:pic>
      <p:sp>
        <p:nvSpPr>
          <p:cNvPr id="5" name="Rectangle 4"/>
          <p:cNvSpPr/>
          <p:nvPr/>
        </p:nvSpPr>
        <p:spPr>
          <a:xfrm>
            <a:off x="107504" y="4365104"/>
            <a:ext cx="2464232" cy="2232248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482" name="Picture 2" descr="Goat milk&#10;Water – 87%&#10;Fat – 4%&#10;Protein – 3.6%&#10;Lactose- 4.5%&#10;Minerals – 0.9%&#10;Sheep milk&#10;Water – 80%&#10;Fat – 8%&#10;Protein – 5.6%...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1506" name="Picture 2" descr="Milk is formed of&#10;1) Water: form 87%.&#10;2) Solids: form 13%.&#10; Organic constituents of milk.&#10;1.Protein&#10;2.Lipid.&#10;3.Carbohydra...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2530" name="Picture 2" descr="1- Protein:&#10;• Milk protein less in human than in cow's milk.&#10;• All milk protein synthesized in the mammary gland.&#10;• Milk p...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3554" name="Picture 2" descr="Types of Milk Proteins are:&#10;1.Casein.&#10;2.Lactalbumin.&#10;3.Lactglobulin.&#10;4.Milk enzymes.&#10;1) Casein&#10;• It is the main and most d...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4578" name="Picture 2" descr="2. Lactalbumin&#10;• Represent 87% of whey protein.&#10;• Protein precipitation by full saturation with&#10;ammonium sulphate.&#10;• Rich ...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5602" name="Picture 2" descr="3- Lactglobulin&#10;• Represent 13% of whey protein.&#10;• Protein precipitation by half saturation with&#10;ammonium sulphate solutio...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-56270"/>
            <a:ext cx="9144000" cy="6914270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6626" name="Picture 2" descr="4- Milk enzymes:&#10;1. Catalase.&#10;2. Peroxidase.&#10;3. Xanthin oxidase.&#10;4. Alkaline phosphatase.&#10;5. Amylase.&#10;6. Lipase.&#10;7. Aldehy...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1746" name="Picture 2" descr="Proteases&#10;The major protease in milk is plasmin.&#10;Some proteases are inactivated by heat and some are&#10;not. Protein degradat...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-56270"/>
            <a:ext cx="9144000" cy="6914270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3794" name="Picture 2" descr="Alkaline phosphatase is a heat sensitive enzyme&#10;in milk that is used as indicator of pasteurization.&#10;If milk is properly p...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4818" name="Picture 2" descr=" The milk fat exists as small globules or&#10;droplets dispersed in the milk serum,&#10; Their diameters range from 0,1 to 20 µm...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-10482" y="-315416"/>
            <a:ext cx="9144000" cy="6858000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7650" name="Picture 2" descr="• Human's and cow's milk contain the same amount 3.5 gm/dl but&#10;buffalo's milk is a little higher 7 gm/dl.&#10;• Easily separat...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5842" name="Picture 2" descr="Principle fatty acids in milk&#10; 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-56272"/>
            <a:ext cx="9036496" cy="6914271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8674" name="Picture 2" descr="1- Minerals:&#10;• Human milk contain less mineral elements (0.4%) than cow's milk (0.8%).&#10;• Milk rich in Ca and P which are p...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9698" name="Picture 2" descr="2- Vitamins:&#10;• Milk is deficient in:&#10;• Vitamin C. ( form – Ascorbic acid 1.5mg in 100ml cow milk)&#10;• Vitamin D.&#10;• Vitamin K...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IN" dirty="0"/>
              <a:t>Major and Minor Constituents of milk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0" y="1556792"/>
            <a:ext cx="9144000" cy="5301208"/>
          </a:xfrm>
        </p:spPr>
        <p:txBody>
          <a:bodyPr/>
          <a:lstStyle/>
          <a:p>
            <a:r>
              <a:rPr lang="en-US" dirty="0"/>
              <a:t>The </a:t>
            </a:r>
            <a:r>
              <a:rPr lang="en-US" b="1" dirty="0"/>
              <a:t>major constituents of milk</a:t>
            </a:r>
            <a:r>
              <a:rPr lang="en-US" dirty="0"/>
              <a:t> are Water, Fat, Protein, Lactose, Ash or Mineral matter. </a:t>
            </a:r>
          </a:p>
          <a:p>
            <a:endParaRPr lang="en-IN" dirty="0"/>
          </a:p>
          <a:p>
            <a:r>
              <a:rPr lang="en-US" dirty="0"/>
              <a:t>The </a:t>
            </a:r>
            <a:r>
              <a:rPr lang="en-US" b="1" dirty="0"/>
              <a:t>minor constituents of milk</a:t>
            </a:r>
            <a:r>
              <a:rPr lang="en-US" dirty="0"/>
              <a:t> are phospholipids, sterols, vitamins, enzymes, pigments etc</a:t>
            </a:r>
          </a:p>
        </p:txBody>
      </p:sp>
    </p:spTree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8914" name="AutoShape 2" descr="• Density and Specific gravity&#10;– Cow milk SG 1.028 to 1.030&#10;– Buffalo milk 1.030 to 1.032&#10;– Skimmed milk 1.035 to 1.037&#10;• ..."/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pic>
        <p:nvPicPr>
          <p:cNvPr id="38916" name="Picture 4" descr="• Density and Specific gravity&#10;– Cow milk SG 1.028 to 1.030&#10;– Buffalo milk 1.030 to 1.032&#10;– Skimmed milk 1.035 to 1.037&#10;• ...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9144000" cy="6957392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E625EF8-CF68-4464-AC90-1B6186C56E8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57200" y="2132856"/>
            <a:ext cx="8229600" cy="1800200"/>
          </a:xfrm>
        </p:spPr>
        <p:txBody>
          <a:bodyPr>
            <a:normAutofit/>
          </a:bodyPr>
          <a:lstStyle/>
          <a:p>
            <a:r>
              <a:rPr lang="en-IN" sz="9600" dirty="0">
                <a:solidFill>
                  <a:srgbClr val="FF0000"/>
                </a:solidFill>
                <a:latin typeface="Algerian" panose="04020705040A02060702" pitchFamily="82" charset="0"/>
              </a:rPr>
              <a:t>Thanks</a:t>
            </a:r>
          </a:p>
        </p:txBody>
      </p:sp>
    </p:spTree>
    <p:extLst>
      <p:ext uri="{BB962C8B-B14F-4D97-AF65-F5344CB8AC3E}">
        <p14:creationId xmlns:p14="http://schemas.microsoft.com/office/powerpoint/2010/main" val="1430637314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150</TotalTime>
  <Words>78</Words>
  <Application>Microsoft Office PowerPoint</Application>
  <PresentationFormat>On-screen Show (4:3)</PresentationFormat>
  <Paragraphs>12</Paragraphs>
  <Slides>21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21</vt:i4>
      </vt:variant>
    </vt:vector>
  </HeadingPairs>
  <TitlesOfParts>
    <vt:vector size="25" baseType="lpstr">
      <vt:lpstr>Algerian</vt:lpstr>
      <vt:lpstr>Arial</vt:lpstr>
      <vt:lpstr>Calibri</vt:lpstr>
      <vt:lpstr>Office Theme</vt:lpstr>
      <vt:lpstr>Market Milk Processing and Dairy Plant Practices LPT- 608                   (Unit- II)</vt:lpstr>
      <vt:lpstr>Composition of Milk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Major and Minor Constituents of milk</vt:lpstr>
      <vt:lpstr>PowerPoint Presentation</vt:lpstr>
      <vt:lpstr>Thanks</vt:lpstr>
    </vt:vector>
  </TitlesOfParts>
  <Company>HP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Market Milk Processing and Dairy Plant Practices LPT- 608                   (Unit- II)</dc:title>
  <dc:creator>HP</dc:creator>
  <cp:lastModifiedBy>saket sharma</cp:lastModifiedBy>
  <cp:revision>13</cp:revision>
  <dcterms:created xsi:type="dcterms:W3CDTF">2020-05-22T00:41:27Z</dcterms:created>
  <dcterms:modified xsi:type="dcterms:W3CDTF">2020-05-24T10:19:20Z</dcterms:modified>
</cp:coreProperties>
</file>