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sldIdLst>
    <p:sldId id="256" r:id="rId2"/>
    <p:sldId id="257" r:id="rId3"/>
    <p:sldId id="258" r:id="rId4"/>
    <p:sldId id="268" r:id="rId5"/>
    <p:sldId id="259" r:id="rId6"/>
    <p:sldId id="260" r:id="rId7"/>
    <p:sldId id="261" r:id="rId8"/>
    <p:sldId id="262" r:id="rId9"/>
    <p:sldId id="270" r:id="rId10"/>
    <p:sldId id="269"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350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13765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35869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5584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92814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40723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5/24/2020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57241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083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177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916976-5D93-46E4-A98A-FAD63E4D0EA8}"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895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315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029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687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5/24/2020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599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5/24/2020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207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5/24/2020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970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092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5/24/2020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9082839"/>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healthline.com/nutrition/how-to-read-food-labe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line.com/nutrition/best-milk-substitutes" TargetMode="External"/><Relationship Id="rId2" Type="http://schemas.openxmlformats.org/officeDocument/2006/relationships/hyperlink" Target="https://www.healthline.com/nutrition/halo-top-ice-crea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8CD2-074C-4A07-827B-C07CA7A199F1}"/>
              </a:ext>
            </a:extLst>
          </p:cNvPr>
          <p:cNvSpPr>
            <a:spLocks noGrp="1"/>
          </p:cNvSpPr>
          <p:nvPr>
            <p:ph type="ctrTitle"/>
          </p:nvPr>
        </p:nvSpPr>
        <p:spPr>
          <a:xfrm>
            <a:off x="956930" y="4805916"/>
            <a:ext cx="3444949" cy="1299602"/>
          </a:xfrm>
        </p:spPr>
        <p:txBody>
          <a:bodyPr>
            <a:normAutofit fontScale="90000"/>
          </a:bodyPr>
          <a:lstStyle/>
          <a:p>
            <a:pPr algn="l"/>
            <a:r>
              <a:rPr lang="en-US" sz="2000" dirty="0">
                <a:solidFill>
                  <a:srgbClr val="FFFF00"/>
                </a:solidFill>
                <a:effectLst/>
                <a:latin typeface="Times New Roman" panose="02020603050405020304" pitchFamily="18" charset="0"/>
                <a:cs typeface="Times New Roman" panose="02020603050405020304" pitchFamily="18" charset="0"/>
              </a:rPr>
              <a:t>Department :   Dairy Technology</a:t>
            </a:r>
            <a:br>
              <a:rPr lang="en-US" sz="2000" dirty="0">
                <a:solidFill>
                  <a:srgbClr val="FFFF00"/>
                </a:solidFill>
                <a:effectLst/>
                <a:latin typeface="Times New Roman" panose="02020603050405020304" pitchFamily="18" charset="0"/>
                <a:cs typeface="Times New Roman" panose="02020603050405020304" pitchFamily="18" charset="0"/>
              </a:rPr>
            </a:br>
            <a:r>
              <a:rPr lang="en-US" sz="2000" dirty="0">
                <a:solidFill>
                  <a:srgbClr val="FFFF00"/>
                </a:solidFill>
                <a:effectLst/>
                <a:latin typeface="Times New Roman" panose="02020603050405020304" pitchFamily="18" charset="0"/>
                <a:cs typeface="Times New Roman" panose="02020603050405020304" pitchFamily="18" charset="0"/>
              </a:rPr>
              <a:t>Course Title :   Ice Cream  &amp;  Frozen  Desserts</a:t>
            </a:r>
            <a:br>
              <a:rPr lang="en-US" sz="2000" dirty="0">
                <a:solidFill>
                  <a:srgbClr val="FFFF00"/>
                </a:solidFill>
                <a:effectLst/>
                <a:latin typeface="Times New Roman" panose="02020603050405020304" pitchFamily="18" charset="0"/>
                <a:cs typeface="Times New Roman" panose="02020603050405020304" pitchFamily="18" charset="0"/>
              </a:rPr>
            </a:br>
            <a:r>
              <a:rPr lang="en-US" sz="2000" dirty="0">
                <a:solidFill>
                  <a:srgbClr val="FFFF00"/>
                </a:solidFill>
                <a:effectLst/>
                <a:latin typeface="Times New Roman" panose="02020603050405020304" pitchFamily="18" charset="0"/>
                <a:cs typeface="Times New Roman" panose="02020603050405020304" pitchFamily="18" charset="0"/>
              </a:rPr>
              <a:t>Course No. :    DTT -222</a:t>
            </a:r>
            <a:br>
              <a:rPr lang="en-US" sz="2000" dirty="0">
                <a:solidFill>
                  <a:srgbClr val="FFFF00"/>
                </a:solidFill>
                <a:effectLst/>
                <a:latin typeface="Times New Roman" panose="02020603050405020304" pitchFamily="18" charset="0"/>
                <a:cs typeface="Times New Roman" panose="02020603050405020304" pitchFamily="18" charset="0"/>
              </a:rPr>
            </a:br>
            <a:r>
              <a:rPr lang="en-US" sz="2000" dirty="0">
                <a:solidFill>
                  <a:srgbClr val="FFFF00"/>
                </a:solidFill>
                <a:effectLst/>
                <a:latin typeface="Times New Roman" panose="02020603050405020304" pitchFamily="18" charset="0"/>
                <a:cs typeface="Times New Roman" panose="02020603050405020304" pitchFamily="18" charset="0"/>
              </a:rPr>
              <a:t>Course Teacher:     Dr.  Bipin   Kumar    Singh</a:t>
            </a:r>
            <a:endParaRPr lang="en-IN" sz="2000" dirty="0"/>
          </a:p>
        </p:txBody>
      </p:sp>
      <p:sp>
        <p:nvSpPr>
          <p:cNvPr id="3" name="Subtitle 2">
            <a:extLst>
              <a:ext uri="{FF2B5EF4-FFF2-40B4-BE49-F238E27FC236}">
                <a16:creationId xmlns:a16="http://schemas.microsoft.com/office/drawing/2014/main" id="{781BCA30-9F29-4633-8731-1FB3D7024A55}"/>
              </a:ext>
            </a:extLst>
          </p:cNvPr>
          <p:cNvSpPr>
            <a:spLocks noGrp="1"/>
          </p:cNvSpPr>
          <p:nvPr>
            <p:ph type="subTitle" idx="1"/>
          </p:nvPr>
        </p:nvSpPr>
        <p:spPr>
          <a:xfrm>
            <a:off x="2209799" y="595424"/>
            <a:ext cx="9144000" cy="765544"/>
          </a:xfrm>
        </p:spPr>
        <p:txBody>
          <a:bodyPr>
            <a:noAutofit/>
          </a:bodyPr>
          <a:lstStyle/>
          <a:p>
            <a:pPr algn="l"/>
            <a:r>
              <a:rPr lang="en-US" sz="2800" dirty="0"/>
              <a:t>LOW CALORIE, REDUCED FAT, DIABETIC AND DIETETIC ICE CREAM AND FROZEN DESSERTS</a:t>
            </a:r>
            <a:endParaRPr lang="en-IN" sz="2800" dirty="0"/>
          </a:p>
        </p:txBody>
      </p:sp>
      <p:pic>
        <p:nvPicPr>
          <p:cNvPr id="4" name="Picture 3">
            <a:extLst>
              <a:ext uri="{FF2B5EF4-FFF2-40B4-BE49-F238E27FC236}">
                <a16:creationId xmlns:a16="http://schemas.microsoft.com/office/drawing/2014/main" id="{FE9057C0-C37E-419E-B1AC-B386F8EE5CB5}"/>
              </a:ext>
            </a:extLst>
          </p:cNvPr>
          <p:cNvPicPr>
            <a:picLocks/>
          </p:cNvPicPr>
          <p:nvPr/>
        </p:nvPicPr>
        <p:blipFill>
          <a:blip r:embed="rId2"/>
          <a:stretch>
            <a:fillRect/>
          </a:stretch>
        </p:blipFill>
        <p:spPr>
          <a:xfrm>
            <a:off x="5238044" y="1584250"/>
            <a:ext cx="6115755" cy="3221665"/>
          </a:xfrm>
          <a:prstGeom prst="rect">
            <a:avLst/>
          </a:prstGeom>
        </p:spPr>
      </p:pic>
      <p:pic>
        <p:nvPicPr>
          <p:cNvPr id="1026" name="Picture 2" descr="See the source image">
            <a:extLst>
              <a:ext uri="{FF2B5EF4-FFF2-40B4-BE49-F238E27FC236}">
                <a16:creationId xmlns:a16="http://schemas.microsoft.com/office/drawing/2014/main" id="{598DCD4F-702D-412B-92F9-F2D2BC169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32" y="1463639"/>
            <a:ext cx="3657598" cy="294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9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E764-7E4A-4BE1-849E-EC8888830F0D}"/>
              </a:ext>
            </a:extLst>
          </p:cNvPr>
          <p:cNvSpPr>
            <a:spLocks noGrp="1"/>
          </p:cNvSpPr>
          <p:nvPr>
            <p:ph type="title"/>
          </p:nvPr>
        </p:nvSpPr>
        <p:spPr>
          <a:xfrm>
            <a:off x="645740" y="0"/>
            <a:ext cx="9404723" cy="885470"/>
          </a:xfrm>
        </p:spPr>
        <p:txBody>
          <a:bodyPr/>
          <a:lstStyle/>
          <a:p>
            <a:pPr algn="ctr"/>
            <a:r>
              <a:rPr lang="en-US" dirty="0"/>
              <a:t> </a:t>
            </a:r>
            <a:r>
              <a:rPr lang="en-US" sz="2800" dirty="0"/>
              <a:t>Composition of diabetic and dietetic products</a:t>
            </a:r>
            <a:endParaRPr lang="en-IN" sz="2800" dirty="0"/>
          </a:p>
        </p:txBody>
      </p:sp>
      <p:graphicFrame>
        <p:nvGraphicFramePr>
          <p:cNvPr id="4" name="Content Placeholder 3">
            <a:extLst>
              <a:ext uri="{FF2B5EF4-FFF2-40B4-BE49-F238E27FC236}">
                <a16:creationId xmlns:a16="http://schemas.microsoft.com/office/drawing/2014/main" id="{62796FF9-83F4-4422-B7DC-612C85393557}"/>
              </a:ext>
            </a:extLst>
          </p:cNvPr>
          <p:cNvGraphicFramePr>
            <a:graphicFrameLocks noGrp="1"/>
          </p:cNvGraphicFramePr>
          <p:nvPr>
            <p:ph idx="1"/>
            <p:extLst>
              <p:ext uri="{D42A27DB-BD31-4B8C-83A1-F6EECF244321}">
                <p14:modId xmlns:p14="http://schemas.microsoft.com/office/powerpoint/2010/main" val="365231862"/>
              </p:ext>
            </p:extLst>
          </p:nvPr>
        </p:nvGraphicFramePr>
        <p:xfrm>
          <a:off x="1103313" y="1063256"/>
          <a:ext cx="8947149" cy="4909274"/>
        </p:xfrm>
        <a:graphic>
          <a:graphicData uri="http://schemas.openxmlformats.org/drawingml/2006/table">
            <a:tbl>
              <a:tblPr firstRow="1" bandRow="1">
                <a:tableStyleId>{5C22544A-7EE6-4342-B048-85BDC9FD1C3A}</a:tableStyleId>
              </a:tblPr>
              <a:tblGrid>
                <a:gridCol w="1770389">
                  <a:extLst>
                    <a:ext uri="{9D8B030D-6E8A-4147-A177-3AD203B41FA5}">
                      <a16:colId xmlns:a16="http://schemas.microsoft.com/office/drawing/2014/main" val="190702948"/>
                    </a:ext>
                  </a:extLst>
                </a:gridCol>
                <a:gridCol w="1794190">
                  <a:extLst>
                    <a:ext uri="{9D8B030D-6E8A-4147-A177-3AD203B41FA5}">
                      <a16:colId xmlns:a16="http://schemas.microsoft.com/office/drawing/2014/main" val="79573044"/>
                    </a:ext>
                  </a:extLst>
                </a:gridCol>
                <a:gridCol w="1794190">
                  <a:extLst>
                    <a:ext uri="{9D8B030D-6E8A-4147-A177-3AD203B41FA5}">
                      <a16:colId xmlns:a16="http://schemas.microsoft.com/office/drawing/2014/main" val="1217230493"/>
                    </a:ext>
                  </a:extLst>
                </a:gridCol>
                <a:gridCol w="1794190">
                  <a:extLst>
                    <a:ext uri="{9D8B030D-6E8A-4147-A177-3AD203B41FA5}">
                      <a16:colId xmlns:a16="http://schemas.microsoft.com/office/drawing/2014/main" val="4115011246"/>
                    </a:ext>
                  </a:extLst>
                </a:gridCol>
                <a:gridCol w="1794190">
                  <a:extLst>
                    <a:ext uri="{9D8B030D-6E8A-4147-A177-3AD203B41FA5}">
                      <a16:colId xmlns:a16="http://schemas.microsoft.com/office/drawing/2014/main" val="3939526144"/>
                    </a:ext>
                  </a:extLst>
                </a:gridCol>
              </a:tblGrid>
              <a:tr h="981855">
                <a:tc>
                  <a:txBody>
                    <a:bodyPr/>
                    <a:lstStyle/>
                    <a:p>
                      <a:r>
                        <a:rPr lang="en-IN" dirty="0"/>
                        <a:t>Constituents</a:t>
                      </a:r>
                    </a:p>
                  </a:txBody>
                  <a:tcPr/>
                </a:tc>
                <a:tc>
                  <a:txBody>
                    <a:bodyPr/>
                    <a:lstStyle/>
                    <a:p>
                      <a:r>
                        <a:rPr lang="en-IN" dirty="0" err="1"/>
                        <a:t>Dibetic</a:t>
                      </a:r>
                      <a:r>
                        <a:rPr lang="en-IN" dirty="0"/>
                        <a:t> medium fat product</a:t>
                      </a:r>
                    </a:p>
                  </a:txBody>
                  <a:tcPr/>
                </a:tc>
                <a:tc>
                  <a:txBody>
                    <a:bodyPr/>
                    <a:lstStyle/>
                    <a:p>
                      <a:r>
                        <a:rPr lang="en-IN" dirty="0" err="1"/>
                        <a:t>Dibetic</a:t>
                      </a:r>
                      <a:r>
                        <a:rPr lang="en-IN" dirty="0"/>
                        <a:t> full fat product</a:t>
                      </a:r>
                    </a:p>
                  </a:txBody>
                  <a:tcPr/>
                </a:tc>
                <a:tc>
                  <a:txBody>
                    <a:bodyPr/>
                    <a:lstStyle/>
                    <a:p>
                      <a:r>
                        <a:rPr lang="en-IN" dirty="0"/>
                        <a:t>Dietetic product</a:t>
                      </a:r>
                    </a:p>
                  </a:txBody>
                  <a:tcPr/>
                </a:tc>
                <a:tc>
                  <a:txBody>
                    <a:bodyPr/>
                    <a:lstStyle/>
                    <a:p>
                      <a:r>
                        <a:rPr lang="en-IN" dirty="0"/>
                        <a:t>Low -fat high product</a:t>
                      </a:r>
                    </a:p>
                  </a:txBody>
                  <a:tcPr/>
                </a:tc>
                <a:extLst>
                  <a:ext uri="{0D108BD9-81ED-4DB2-BD59-A6C34878D82A}">
                    <a16:rowId xmlns:a16="http://schemas.microsoft.com/office/drawing/2014/main" val="1224446385"/>
                  </a:ext>
                </a:extLst>
              </a:tr>
              <a:tr h="392742">
                <a:tc>
                  <a:txBody>
                    <a:bodyPr/>
                    <a:lstStyle/>
                    <a:p>
                      <a:r>
                        <a:rPr lang="en-IN" dirty="0"/>
                        <a:t>fat</a:t>
                      </a:r>
                    </a:p>
                  </a:txBody>
                  <a:tcPr/>
                </a:tc>
                <a:tc>
                  <a:txBody>
                    <a:bodyPr/>
                    <a:lstStyle/>
                    <a:p>
                      <a:r>
                        <a:rPr lang="en-IN" dirty="0"/>
                        <a:t>6.0</a:t>
                      </a:r>
                    </a:p>
                  </a:txBody>
                  <a:tcPr/>
                </a:tc>
                <a:tc>
                  <a:txBody>
                    <a:bodyPr/>
                    <a:lstStyle/>
                    <a:p>
                      <a:r>
                        <a:rPr lang="en-IN" dirty="0"/>
                        <a:t>10.0</a:t>
                      </a:r>
                    </a:p>
                  </a:txBody>
                  <a:tcPr/>
                </a:tc>
                <a:tc>
                  <a:txBody>
                    <a:bodyPr/>
                    <a:lstStyle/>
                    <a:p>
                      <a:r>
                        <a:rPr lang="en-IN" dirty="0"/>
                        <a:t>3.0</a:t>
                      </a:r>
                    </a:p>
                  </a:txBody>
                  <a:tcPr/>
                </a:tc>
                <a:tc>
                  <a:txBody>
                    <a:bodyPr/>
                    <a:lstStyle/>
                    <a:p>
                      <a:r>
                        <a:rPr lang="en-IN" dirty="0"/>
                        <a:t>2.00</a:t>
                      </a:r>
                    </a:p>
                  </a:txBody>
                  <a:tcPr/>
                </a:tc>
                <a:extLst>
                  <a:ext uri="{0D108BD9-81ED-4DB2-BD59-A6C34878D82A}">
                    <a16:rowId xmlns:a16="http://schemas.microsoft.com/office/drawing/2014/main" val="2246958530"/>
                  </a:ext>
                </a:extLst>
              </a:tr>
              <a:tr h="392742">
                <a:tc>
                  <a:txBody>
                    <a:bodyPr/>
                    <a:lstStyle/>
                    <a:p>
                      <a:r>
                        <a:rPr lang="en-IN" dirty="0"/>
                        <a:t>MSNF</a:t>
                      </a:r>
                    </a:p>
                  </a:txBody>
                  <a:tcPr/>
                </a:tc>
                <a:tc>
                  <a:txBody>
                    <a:bodyPr/>
                    <a:lstStyle/>
                    <a:p>
                      <a:r>
                        <a:rPr lang="en-IN" dirty="0"/>
                        <a:t>10.5</a:t>
                      </a:r>
                    </a:p>
                  </a:txBody>
                  <a:tcPr/>
                </a:tc>
                <a:tc>
                  <a:txBody>
                    <a:bodyPr/>
                    <a:lstStyle/>
                    <a:p>
                      <a:r>
                        <a:rPr lang="en-IN" dirty="0"/>
                        <a:t>9.0</a:t>
                      </a:r>
                    </a:p>
                  </a:txBody>
                  <a:tcPr/>
                </a:tc>
                <a:tc>
                  <a:txBody>
                    <a:bodyPr/>
                    <a:lstStyle/>
                    <a:p>
                      <a:r>
                        <a:rPr lang="en-IN" dirty="0"/>
                        <a:t>12.00</a:t>
                      </a:r>
                    </a:p>
                  </a:txBody>
                  <a:tcPr/>
                </a:tc>
                <a:tc>
                  <a:txBody>
                    <a:bodyPr/>
                    <a:lstStyle/>
                    <a:p>
                      <a:r>
                        <a:rPr lang="en-IN" dirty="0"/>
                        <a:t>13.50</a:t>
                      </a:r>
                    </a:p>
                  </a:txBody>
                  <a:tcPr/>
                </a:tc>
                <a:extLst>
                  <a:ext uri="{0D108BD9-81ED-4DB2-BD59-A6C34878D82A}">
                    <a16:rowId xmlns:a16="http://schemas.microsoft.com/office/drawing/2014/main" val="2875522218"/>
                  </a:ext>
                </a:extLst>
              </a:tr>
              <a:tr h="392742">
                <a:tc>
                  <a:txBody>
                    <a:bodyPr/>
                    <a:lstStyle/>
                    <a:p>
                      <a:r>
                        <a:rPr lang="en-IN" dirty="0"/>
                        <a:t>sucrose</a:t>
                      </a:r>
                    </a:p>
                  </a:txBody>
                  <a:tcPr/>
                </a:tc>
                <a:tc>
                  <a:txBody>
                    <a:bodyPr/>
                    <a:lstStyle/>
                    <a:p>
                      <a:r>
                        <a:rPr lang="en-IN" dirty="0"/>
                        <a:t>-</a:t>
                      </a:r>
                    </a:p>
                  </a:txBody>
                  <a:tcPr/>
                </a:tc>
                <a:tc>
                  <a:txBody>
                    <a:bodyPr/>
                    <a:lstStyle/>
                    <a:p>
                      <a:r>
                        <a:rPr lang="en-IN" dirty="0"/>
                        <a:t>-</a:t>
                      </a:r>
                    </a:p>
                  </a:txBody>
                  <a:tcPr/>
                </a:tc>
                <a:tc>
                  <a:txBody>
                    <a:bodyPr/>
                    <a:lstStyle/>
                    <a:p>
                      <a:r>
                        <a:rPr lang="en-IN" dirty="0"/>
                        <a:t>13.00</a:t>
                      </a:r>
                    </a:p>
                  </a:txBody>
                  <a:tcPr/>
                </a:tc>
                <a:tc>
                  <a:txBody>
                    <a:bodyPr/>
                    <a:lstStyle/>
                    <a:p>
                      <a:r>
                        <a:rPr lang="en-IN" dirty="0"/>
                        <a:t>13.00</a:t>
                      </a:r>
                    </a:p>
                  </a:txBody>
                  <a:tcPr/>
                </a:tc>
                <a:extLst>
                  <a:ext uri="{0D108BD9-81ED-4DB2-BD59-A6C34878D82A}">
                    <a16:rowId xmlns:a16="http://schemas.microsoft.com/office/drawing/2014/main" val="1579018830"/>
                  </a:ext>
                </a:extLst>
              </a:tr>
              <a:tr h="687298">
                <a:tc>
                  <a:txBody>
                    <a:bodyPr/>
                    <a:lstStyle/>
                    <a:p>
                      <a:r>
                        <a:rPr lang="en-IN" dirty="0"/>
                        <a:t>Mannitol(95%ts)</a:t>
                      </a:r>
                    </a:p>
                  </a:txBody>
                  <a:tcPr/>
                </a:tc>
                <a:tc>
                  <a:txBody>
                    <a:bodyPr/>
                    <a:lstStyle/>
                    <a:p>
                      <a:r>
                        <a:rPr lang="en-IN" dirty="0"/>
                        <a:t>8.0</a:t>
                      </a:r>
                    </a:p>
                  </a:txBody>
                  <a:tcPr/>
                </a:tc>
                <a:tc>
                  <a:txBody>
                    <a:bodyPr/>
                    <a:lstStyle/>
                    <a:p>
                      <a:r>
                        <a:rPr lang="en-IN" dirty="0"/>
                        <a:t>8.0</a:t>
                      </a:r>
                    </a:p>
                  </a:txBody>
                  <a:tcPr/>
                </a:tc>
                <a:tc>
                  <a:txBody>
                    <a:bodyPr/>
                    <a:lstStyle/>
                    <a:p>
                      <a:r>
                        <a:rPr lang="en-IN" dirty="0"/>
                        <a:t>-</a:t>
                      </a:r>
                    </a:p>
                  </a:txBody>
                  <a:tcPr/>
                </a:tc>
                <a:tc>
                  <a:txBody>
                    <a:bodyPr/>
                    <a:lstStyle/>
                    <a:p>
                      <a:r>
                        <a:rPr lang="en-IN" dirty="0"/>
                        <a:t>-</a:t>
                      </a:r>
                    </a:p>
                  </a:txBody>
                  <a:tcPr/>
                </a:tc>
                <a:extLst>
                  <a:ext uri="{0D108BD9-81ED-4DB2-BD59-A6C34878D82A}">
                    <a16:rowId xmlns:a16="http://schemas.microsoft.com/office/drawing/2014/main" val="4249928789"/>
                  </a:ext>
                </a:extLst>
              </a:tr>
              <a:tr h="392742">
                <a:tc>
                  <a:txBody>
                    <a:bodyPr/>
                    <a:lstStyle/>
                    <a:p>
                      <a:r>
                        <a:rPr lang="en-IN" dirty="0" err="1"/>
                        <a:t>Sorbo</a:t>
                      </a:r>
                      <a:r>
                        <a:rPr lang="en-IN" dirty="0"/>
                        <a:t>(70%ts)</a:t>
                      </a:r>
                    </a:p>
                  </a:txBody>
                  <a:tcPr/>
                </a:tc>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869246502"/>
                  </a:ext>
                </a:extLst>
              </a:tr>
              <a:tr h="687298">
                <a:tc>
                  <a:txBody>
                    <a:bodyPr/>
                    <a:lstStyle/>
                    <a:p>
                      <a:r>
                        <a:rPr lang="en-IN" dirty="0" err="1"/>
                        <a:t>Sucaryl</a:t>
                      </a:r>
                      <a:r>
                        <a:rPr lang="en-IN" dirty="0"/>
                        <a:t>(Na or cl)</a:t>
                      </a:r>
                    </a:p>
                  </a:txBody>
                  <a:tcPr/>
                </a:tc>
                <a:tc>
                  <a:txBody>
                    <a:bodyPr/>
                    <a:lstStyle/>
                    <a:p>
                      <a:r>
                        <a:rPr lang="en-IN" dirty="0"/>
                        <a:t>0.016-0.021</a:t>
                      </a:r>
                    </a:p>
                  </a:txBody>
                  <a:tcPr/>
                </a:tc>
                <a:tc>
                  <a:txBody>
                    <a:bodyPr/>
                    <a:lstStyle/>
                    <a:p>
                      <a:r>
                        <a:rPr lang="en-IN" dirty="0"/>
                        <a:t>-</a:t>
                      </a:r>
                    </a:p>
                  </a:txBody>
                  <a:tcPr/>
                </a:tc>
                <a:tc>
                  <a:txBody>
                    <a:bodyPr/>
                    <a:lstStyle/>
                    <a:p>
                      <a:r>
                        <a:rPr lang="en-IN" dirty="0"/>
                        <a:t>-</a:t>
                      </a:r>
                    </a:p>
                  </a:txBody>
                  <a:tcPr/>
                </a:tc>
                <a:tc>
                  <a:txBody>
                    <a:bodyPr/>
                    <a:lstStyle/>
                    <a:p>
                      <a:r>
                        <a:rPr lang="en-IN" dirty="0"/>
                        <a:t>-</a:t>
                      </a:r>
                    </a:p>
                  </a:txBody>
                  <a:tcPr/>
                </a:tc>
                <a:extLst>
                  <a:ext uri="{0D108BD9-81ED-4DB2-BD59-A6C34878D82A}">
                    <a16:rowId xmlns:a16="http://schemas.microsoft.com/office/drawing/2014/main" val="2317969725"/>
                  </a:ext>
                </a:extLst>
              </a:tr>
              <a:tr h="981855">
                <a:tc>
                  <a:txBody>
                    <a:bodyPr/>
                    <a:lstStyle/>
                    <a:p>
                      <a:r>
                        <a:rPr lang="en-IN" dirty="0"/>
                        <a:t>High protein base or diabetic base</a:t>
                      </a:r>
                    </a:p>
                  </a:txBody>
                  <a:tcPr/>
                </a:tc>
                <a:tc>
                  <a:txBody>
                    <a:bodyPr/>
                    <a:lstStyle/>
                    <a:p>
                      <a:r>
                        <a:rPr lang="en-IN" dirty="0"/>
                        <a:t>3.0</a:t>
                      </a:r>
                    </a:p>
                  </a:txBody>
                  <a:tcPr/>
                </a:tc>
                <a:tc>
                  <a:txBody>
                    <a:bodyPr/>
                    <a:lstStyle/>
                    <a:p>
                      <a:r>
                        <a:rPr lang="en-IN" dirty="0"/>
                        <a:t>3.0</a:t>
                      </a:r>
                    </a:p>
                  </a:txBody>
                  <a:tcPr/>
                </a:tc>
                <a:tc>
                  <a:txBody>
                    <a:bodyPr/>
                    <a:lstStyle/>
                    <a:p>
                      <a:r>
                        <a:rPr lang="en-IN" dirty="0"/>
                        <a:t>3.0</a:t>
                      </a:r>
                    </a:p>
                  </a:txBody>
                  <a:tcPr/>
                </a:tc>
                <a:tc>
                  <a:txBody>
                    <a:bodyPr/>
                    <a:lstStyle/>
                    <a:p>
                      <a:r>
                        <a:rPr lang="en-IN" dirty="0"/>
                        <a:t>3.0</a:t>
                      </a:r>
                    </a:p>
                  </a:txBody>
                  <a:tcPr/>
                </a:tc>
                <a:extLst>
                  <a:ext uri="{0D108BD9-81ED-4DB2-BD59-A6C34878D82A}">
                    <a16:rowId xmlns:a16="http://schemas.microsoft.com/office/drawing/2014/main" val="2478399938"/>
                  </a:ext>
                </a:extLst>
              </a:tr>
            </a:tbl>
          </a:graphicData>
        </a:graphic>
      </p:graphicFrame>
      <p:graphicFrame>
        <p:nvGraphicFramePr>
          <p:cNvPr id="5" name="Table 4">
            <a:extLst>
              <a:ext uri="{FF2B5EF4-FFF2-40B4-BE49-F238E27FC236}">
                <a16:creationId xmlns:a16="http://schemas.microsoft.com/office/drawing/2014/main" id="{E96153B9-992D-4780-9064-ADBDEC9A1E79}"/>
              </a:ext>
            </a:extLst>
          </p:cNvPr>
          <p:cNvGraphicFramePr>
            <a:graphicFrameLocks noGrp="1"/>
          </p:cNvGraphicFramePr>
          <p:nvPr>
            <p:extLst>
              <p:ext uri="{D42A27DB-BD31-4B8C-83A1-F6EECF244321}">
                <p14:modId xmlns:p14="http://schemas.microsoft.com/office/powerpoint/2010/main" val="1390511477"/>
              </p:ext>
            </p:extLst>
          </p:nvPr>
        </p:nvGraphicFramePr>
        <p:xfrm>
          <a:off x="1103313" y="5972530"/>
          <a:ext cx="8947150" cy="746599"/>
        </p:xfrm>
        <a:graphic>
          <a:graphicData uri="http://schemas.openxmlformats.org/drawingml/2006/table">
            <a:tbl>
              <a:tblPr firstRow="1" bandRow="1">
                <a:tableStyleId>{5C22544A-7EE6-4342-B048-85BDC9FD1C3A}</a:tableStyleId>
              </a:tblPr>
              <a:tblGrid>
                <a:gridCol w="1789430">
                  <a:extLst>
                    <a:ext uri="{9D8B030D-6E8A-4147-A177-3AD203B41FA5}">
                      <a16:colId xmlns:a16="http://schemas.microsoft.com/office/drawing/2014/main" val="3330208780"/>
                    </a:ext>
                  </a:extLst>
                </a:gridCol>
                <a:gridCol w="1789430">
                  <a:extLst>
                    <a:ext uri="{9D8B030D-6E8A-4147-A177-3AD203B41FA5}">
                      <a16:colId xmlns:a16="http://schemas.microsoft.com/office/drawing/2014/main" val="4012954346"/>
                    </a:ext>
                  </a:extLst>
                </a:gridCol>
                <a:gridCol w="1789430">
                  <a:extLst>
                    <a:ext uri="{9D8B030D-6E8A-4147-A177-3AD203B41FA5}">
                      <a16:colId xmlns:a16="http://schemas.microsoft.com/office/drawing/2014/main" val="3441285307"/>
                    </a:ext>
                  </a:extLst>
                </a:gridCol>
                <a:gridCol w="1789430">
                  <a:extLst>
                    <a:ext uri="{9D8B030D-6E8A-4147-A177-3AD203B41FA5}">
                      <a16:colId xmlns:a16="http://schemas.microsoft.com/office/drawing/2014/main" val="1288763646"/>
                    </a:ext>
                  </a:extLst>
                </a:gridCol>
                <a:gridCol w="1789430">
                  <a:extLst>
                    <a:ext uri="{9D8B030D-6E8A-4147-A177-3AD203B41FA5}">
                      <a16:colId xmlns:a16="http://schemas.microsoft.com/office/drawing/2014/main" val="1790348128"/>
                    </a:ext>
                  </a:extLst>
                </a:gridCol>
              </a:tblGrid>
              <a:tr h="230991">
                <a:tc>
                  <a:txBody>
                    <a:bodyPr/>
                    <a:lstStyle/>
                    <a:p>
                      <a:r>
                        <a:rPr lang="en-IN" dirty="0"/>
                        <a:t>stabilizer</a:t>
                      </a:r>
                    </a:p>
                  </a:txBody>
                  <a:tcPr/>
                </a:tc>
                <a:tc>
                  <a:txBody>
                    <a:bodyPr/>
                    <a:lstStyle/>
                    <a:p>
                      <a:r>
                        <a:rPr lang="en-IN" dirty="0"/>
                        <a:t>0.3</a:t>
                      </a:r>
                    </a:p>
                  </a:txBody>
                  <a:tcPr/>
                </a:tc>
                <a:tc>
                  <a:txBody>
                    <a:bodyPr/>
                    <a:lstStyle/>
                    <a:p>
                      <a:r>
                        <a:rPr lang="en-IN" dirty="0"/>
                        <a:t>0.3</a:t>
                      </a:r>
                    </a:p>
                  </a:txBody>
                  <a:tcPr/>
                </a:tc>
                <a:tc>
                  <a:txBody>
                    <a:bodyPr/>
                    <a:lstStyle/>
                    <a:p>
                      <a:r>
                        <a:rPr lang="en-IN" dirty="0"/>
                        <a:t>0.35</a:t>
                      </a:r>
                    </a:p>
                  </a:txBody>
                  <a:tcPr/>
                </a:tc>
                <a:tc>
                  <a:txBody>
                    <a:bodyPr/>
                    <a:lstStyle/>
                    <a:p>
                      <a:r>
                        <a:rPr lang="en-IN" dirty="0"/>
                        <a:t>0.35</a:t>
                      </a:r>
                    </a:p>
                  </a:txBody>
                  <a:tcPr/>
                </a:tc>
                <a:extLst>
                  <a:ext uri="{0D108BD9-81ED-4DB2-BD59-A6C34878D82A}">
                    <a16:rowId xmlns:a16="http://schemas.microsoft.com/office/drawing/2014/main" val="733774889"/>
                  </a:ext>
                </a:extLst>
              </a:tr>
              <a:tr h="380839">
                <a:tc>
                  <a:txBody>
                    <a:bodyPr/>
                    <a:lstStyle/>
                    <a:p>
                      <a:r>
                        <a:rPr lang="en-IN" dirty="0"/>
                        <a:t>TS</a:t>
                      </a:r>
                    </a:p>
                  </a:txBody>
                  <a:tcPr/>
                </a:tc>
                <a:tc>
                  <a:txBody>
                    <a:bodyPr/>
                    <a:lstStyle/>
                    <a:p>
                      <a:r>
                        <a:rPr lang="en-IN" dirty="0"/>
                        <a:t>33.0</a:t>
                      </a:r>
                    </a:p>
                  </a:txBody>
                  <a:tcPr/>
                </a:tc>
                <a:tc>
                  <a:txBody>
                    <a:bodyPr/>
                    <a:lstStyle/>
                    <a:p>
                      <a:r>
                        <a:rPr lang="en-IN" dirty="0"/>
                        <a:t>25.5</a:t>
                      </a:r>
                    </a:p>
                  </a:txBody>
                  <a:tcPr/>
                </a:tc>
                <a:tc>
                  <a:txBody>
                    <a:bodyPr/>
                    <a:lstStyle/>
                    <a:p>
                      <a:r>
                        <a:rPr lang="en-IN" dirty="0"/>
                        <a:t>31.35</a:t>
                      </a:r>
                    </a:p>
                  </a:txBody>
                  <a:tcPr/>
                </a:tc>
                <a:tc>
                  <a:txBody>
                    <a:bodyPr/>
                    <a:lstStyle/>
                    <a:p>
                      <a:r>
                        <a:rPr lang="en-IN" dirty="0"/>
                        <a:t>31.85</a:t>
                      </a:r>
                    </a:p>
                  </a:txBody>
                  <a:tcPr/>
                </a:tc>
                <a:extLst>
                  <a:ext uri="{0D108BD9-81ED-4DB2-BD59-A6C34878D82A}">
                    <a16:rowId xmlns:a16="http://schemas.microsoft.com/office/drawing/2014/main" val="3465681971"/>
                  </a:ext>
                </a:extLst>
              </a:tr>
            </a:tbl>
          </a:graphicData>
        </a:graphic>
      </p:graphicFrame>
    </p:spTree>
    <p:extLst>
      <p:ext uri="{BB962C8B-B14F-4D97-AF65-F5344CB8AC3E}">
        <p14:creationId xmlns:p14="http://schemas.microsoft.com/office/powerpoint/2010/main" val="108058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E952-B80D-4FB1-9EA6-CECF78BDB85F}"/>
              </a:ext>
            </a:extLst>
          </p:cNvPr>
          <p:cNvSpPr>
            <a:spLocks noGrp="1"/>
          </p:cNvSpPr>
          <p:nvPr>
            <p:ph type="title"/>
          </p:nvPr>
        </p:nvSpPr>
        <p:spPr/>
        <p:txBody>
          <a:bodyPr>
            <a:normAutofit/>
          </a:bodyPr>
          <a:lstStyle/>
          <a:p>
            <a:pPr algn="just"/>
            <a:r>
              <a:rPr lang="en-US" sz="2400" dirty="0"/>
              <a:t>Best to </a:t>
            </a:r>
            <a:r>
              <a:rPr lang="en-US" sz="2400"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read labels</a:t>
            </a:r>
            <a:r>
              <a:rPr lang="en-US" sz="2400" dirty="0"/>
              <a:t> when shopping for low-calorie ice cream and review the following</a:t>
            </a:r>
            <a:endParaRPr lang="en-IN" sz="2400" dirty="0"/>
          </a:p>
        </p:txBody>
      </p:sp>
      <p:sp>
        <p:nvSpPr>
          <p:cNvPr id="3" name="Content Placeholder 2">
            <a:extLst>
              <a:ext uri="{FF2B5EF4-FFF2-40B4-BE49-F238E27FC236}">
                <a16:creationId xmlns:a16="http://schemas.microsoft.com/office/drawing/2014/main" id="{F3D82B7A-63B5-465C-8CF7-EBC49F3F97D2}"/>
              </a:ext>
            </a:extLst>
          </p:cNvPr>
          <p:cNvSpPr>
            <a:spLocks noGrp="1"/>
          </p:cNvSpPr>
          <p:nvPr>
            <p:ph idx="1"/>
          </p:nvPr>
        </p:nvSpPr>
        <p:spPr/>
        <p:txBody>
          <a:bodyPr>
            <a:normAutofit fontScale="92500" lnSpcReduction="20000"/>
          </a:bodyPr>
          <a:lstStyle/>
          <a:p>
            <a:pPr algn="just"/>
            <a:r>
              <a:rPr lang="en-US" b="1" dirty="0"/>
              <a:t>Ingredient lists.</a:t>
            </a:r>
            <a:r>
              <a:rPr lang="en-US" dirty="0"/>
              <a:t> A longer list generally means the product is highly processed. As ingredients are listed in order of quantity, closely examine those at the beginning.</a:t>
            </a:r>
          </a:p>
          <a:p>
            <a:pPr algn="just"/>
            <a:r>
              <a:rPr lang="en-US" b="1" dirty="0"/>
              <a:t>Calories.</a:t>
            </a:r>
            <a:r>
              <a:rPr lang="en-US" dirty="0"/>
              <a:t> Though most low-calorie ice creams deliver under 150 calories per serving, the calorie content depends on the brand and ingredients used.</a:t>
            </a:r>
          </a:p>
          <a:p>
            <a:pPr algn="just"/>
            <a:r>
              <a:rPr lang="en-US" b="1" dirty="0"/>
              <a:t>Serving size. </a:t>
            </a:r>
            <a:r>
              <a:rPr lang="en-US" dirty="0"/>
              <a:t>Serving size can be deceptive, as a small serving will naturally contain fewer calories. There are normally several servings in a single package.</a:t>
            </a:r>
          </a:p>
          <a:p>
            <a:pPr algn="just"/>
            <a:r>
              <a:rPr lang="en-US" b="1" dirty="0"/>
              <a:t>Added sugar.</a:t>
            </a:r>
            <a:r>
              <a:rPr lang="en-US" dirty="0"/>
              <a:t> Eating too much added sugar is linked to numerous diseases. As such, try to avoid ice creams with more than 16 grams per serving .</a:t>
            </a:r>
          </a:p>
          <a:p>
            <a:pPr algn="just"/>
            <a:r>
              <a:rPr lang="en-US" b="1" dirty="0"/>
              <a:t>Saturated fat.</a:t>
            </a:r>
            <a:r>
              <a:rPr lang="en-US" dirty="0"/>
              <a:t> Evidence suggests that limiting saturated fat intake — especially from sugary, fatty foods like ice cream — may reduce your risk of heart disease. Look for alternatives with 3–5 grams per serving.</a:t>
            </a:r>
          </a:p>
          <a:p>
            <a:endParaRPr lang="en-IN" dirty="0"/>
          </a:p>
        </p:txBody>
      </p:sp>
    </p:spTree>
    <p:extLst>
      <p:ext uri="{BB962C8B-B14F-4D97-AF65-F5344CB8AC3E}">
        <p14:creationId xmlns:p14="http://schemas.microsoft.com/office/powerpoint/2010/main" val="184204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593A-358C-408E-B629-CAA111A08661}"/>
              </a:ext>
            </a:extLst>
          </p:cNvPr>
          <p:cNvSpPr>
            <a:spLocks noGrp="1"/>
          </p:cNvSpPr>
          <p:nvPr>
            <p:ph type="title"/>
          </p:nvPr>
        </p:nvSpPr>
        <p:spPr/>
        <p:txBody>
          <a:bodyPr>
            <a:normAutofit/>
          </a:bodyPr>
          <a:lstStyle/>
          <a:p>
            <a:pPr algn="ctr"/>
            <a:r>
              <a:rPr lang="en-US" sz="2800" b="1" dirty="0"/>
              <a:t>Healthiest low-calorie ice cream options</a:t>
            </a:r>
            <a:endParaRPr lang="en-IN" sz="2800" dirty="0"/>
          </a:p>
        </p:txBody>
      </p:sp>
      <p:sp>
        <p:nvSpPr>
          <p:cNvPr id="3" name="Content Placeholder 2">
            <a:extLst>
              <a:ext uri="{FF2B5EF4-FFF2-40B4-BE49-F238E27FC236}">
                <a16:creationId xmlns:a16="http://schemas.microsoft.com/office/drawing/2014/main" id="{60E0F44C-5C5D-44DD-84AF-AFD727DB6091}"/>
              </a:ext>
            </a:extLst>
          </p:cNvPr>
          <p:cNvSpPr>
            <a:spLocks noGrp="1"/>
          </p:cNvSpPr>
          <p:nvPr>
            <p:ph idx="1"/>
          </p:nvPr>
        </p:nvSpPr>
        <p:spPr>
          <a:xfrm>
            <a:off x="1120000" y="1594884"/>
            <a:ext cx="10233800" cy="4582079"/>
          </a:xfrm>
        </p:spPr>
        <p:txBody>
          <a:bodyPr>
            <a:normAutofit/>
          </a:bodyPr>
          <a:lstStyle/>
          <a:p>
            <a:pPr algn="just"/>
            <a:r>
              <a:rPr lang="en-US" dirty="0"/>
              <a:t>Some healthier brands of low-calorie ice cream include:</a:t>
            </a:r>
          </a:p>
          <a:p>
            <a:pPr algn="just"/>
            <a:r>
              <a:rPr lang="en-US" b="1" dirty="0"/>
              <a:t>Halo Top.</a:t>
            </a:r>
            <a:r>
              <a:rPr lang="en-US" dirty="0"/>
              <a:t> This brand offers 25 flavors, only 70 calories per serving, and lower fat and higher protein contents than regular ice cream. You can find </a:t>
            </a:r>
            <a:r>
              <a:rPr lang="en-US" dirty="0">
                <a:hlinkClick r:id="rId2"/>
              </a:rPr>
              <a:t>Halo Top</a:t>
            </a:r>
            <a:r>
              <a:rPr lang="en-US" dirty="0"/>
              <a:t> in both dairy and dairy-free bars and pints.</a:t>
            </a:r>
          </a:p>
          <a:p>
            <a:pPr algn="just"/>
            <a:r>
              <a:rPr lang="en-US" b="1" dirty="0"/>
              <a:t>So Delicious Dairy Free.</a:t>
            </a:r>
            <a:r>
              <a:rPr lang="en-US" dirty="0"/>
              <a:t> Made from either oat, cashew, coconut, soy, or almond milk, these ice creams contain many organic ingredients. They’re also </a:t>
            </a:r>
            <a:r>
              <a:rPr lang="en-US" dirty="0">
                <a:hlinkClick r:id="rId3"/>
              </a:rPr>
              <a:t>vegan</a:t>
            </a:r>
            <a:r>
              <a:rPr lang="en-US" dirty="0"/>
              <a:t> and gluten-free.</a:t>
            </a:r>
          </a:p>
          <a:p>
            <a:pPr algn="just"/>
            <a:r>
              <a:rPr lang="en-US" b="1" dirty="0" err="1"/>
              <a:t>Yasso</a:t>
            </a:r>
            <a:r>
              <a:rPr lang="en-US" b="1" dirty="0"/>
              <a:t>.</a:t>
            </a:r>
            <a:r>
              <a:rPr lang="en-US" dirty="0"/>
              <a:t> This low-fat alternative is made from Greek yogurt, which increases its protein content. Some flavors are gluten-free.</a:t>
            </a:r>
          </a:p>
          <a:p>
            <a:pPr algn="just"/>
            <a:r>
              <a:rPr lang="en-US" b="1" dirty="0"/>
              <a:t>Chilly Cow. </a:t>
            </a:r>
            <a:r>
              <a:rPr lang="en-US" dirty="0"/>
              <a:t>This brand uses ultra-filtered milk and offers a whopping 12 grams of protein per serving while remaining low in calories and sugar. However, it’s high in carbs.</a:t>
            </a:r>
          </a:p>
          <a:p>
            <a:endParaRPr lang="en-IN" dirty="0"/>
          </a:p>
        </p:txBody>
      </p:sp>
    </p:spTree>
    <p:extLst>
      <p:ext uri="{BB962C8B-B14F-4D97-AF65-F5344CB8AC3E}">
        <p14:creationId xmlns:p14="http://schemas.microsoft.com/office/powerpoint/2010/main" val="323936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C113-5F79-4FD0-90A8-73DE8ED794D4}"/>
              </a:ext>
            </a:extLst>
          </p:cNvPr>
          <p:cNvSpPr>
            <a:spLocks noGrp="1"/>
          </p:cNvSpPr>
          <p:nvPr>
            <p:ph type="title"/>
          </p:nvPr>
        </p:nvSpPr>
        <p:spPr>
          <a:xfrm>
            <a:off x="838200" y="365126"/>
            <a:ext cx="10515600" cy="868252"/>
          </a:xfrm>
        </p:spPr>
        <p:txBody>
          <a:bodyPr>
            <a:normAutofit/>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43995885-7ACB-4CFA-83E9-11EC3551E610}"/>
              </a:ext>
            </a:extLst>
          </p:cNvPr>
          <p:cNvSpPr>
            <a:spLocks noGrp="1"/>
          </p:cNvSpPr>
          <p:nvPr>
            <p:ph idx="1"/>
          </p:nvPr>
        </p:nvSpPr>
        <p:spPr>
          <a:xfrm>
            <a:off x="1120000" y="1382233"/>
            <a:ext cx="10233800" cy="4794730"/>
          </a:xfrm>
        </p:spPr>
        <p:txBody>
          <a:bodyPr>
            <a:normAutofit/>
          </a:bodyPr>
          <a:lstStyle/>
          <a:p>
            <a:pPr algn="just"/>
            <a:r>
              <a:rPr lang="en-US" b="1" dirty="0"/>
              <a:t>Arctic Zero.</a:t>
            </a:r>
            <a:r>
              <a:rPr lang="en-US" dirty="0"/>
              <a:t> This brand offers nondairy, lactose-free, and light pints with only 40–90 calories per serving. They’re also free of sugar alcohols.</a:t>
            </a:r>
          </a:p>
          <a:p>
            <a:pPr algn="just"/>
            <a:r>
              <a:rPr lang="en-US" b="1" dirty="0" err="1"/>
              <a:t>Cado</a:t>
            </a:r>
            <a:r>
              <a:rPr lang="en-US" b="1" dirty="0"/>
              <a:t>.</a:t>
            </a:r>
            <a:r>
              <a:rPr lang="en-US" dirty="0"/>
              <a:t> This avocado-based ice cream is a dairy-free and paleo-friendly option with several organic ingredients.</a:t>
            </a:r>
          </a:p>
          <a:p>
            <a:pPr algn="just"/>
            <a:r>
              <a:rPr lang="en-US" b="1" dirty="0"/>
              <a:t>Enlightened.</a:t>
            </a:r>
            <a:r>
              <a:rPr lang="en-US" dirty="0"/>
              <a:t> This high-protein, low-fat brand offers about 80–100 calories per serving. It also produces dairy-free versions.</a:t>
            </a:r>
          </a:p>
          <a:p>
            <a:pPr algn="just"/>
            <a:r>
              <a:rPr lang="en-US" b="1" dirty="0"/>
              <a:t>Breyers Delights.</a:t>
            </a:r>
            <a:r>
              <a:rPr lang="en-US" dirty="0"/>
              <a:t> This high-protein option is available in multiple flavors.</a:t>
            </a:r>
          </a:p>
          <a:p>
            <a:pPr algn="just"/>
            <a:r>
              <a:rPr lang="en-US" b="1" dirty="0"/>
              <a:t>Ben &amp; Jerry’s Moo-Phoria Light Ice Cream.</a:t>
            </a:r>
            <a:r>
              <a:rPr lang="en-US" dirty="0"/>
              <a:t> This product is low in fat but boasts 140–160 calories per serving, making it higher in calories than many other options on this list.</a:t>
            </a:r>
          </a:p>
          <a:p>
            <a:endParaRPr lang="en-IN" dirty="0"/>
          </a:p>
        </p:txBody>
      </p:sp>
    </p:spTree>
    <p:extLst>
      <p:ext uri="{BB962C8B-B14F-4D97-AF65-F5344CB8AC3E}">
        <p14:creationId xmlns:p14="http://schemas.microsoft.com/office/powerpoint/2010/main" val="301847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thanks">
            <a:extLst>
              <a:ext uri="{FF2B5EF4-FFF2-40B4-BE49-F238E27FC236}">
                <a16:creationId xmlns:a16="http://schemas.microsoft.com/office/drawing/2014/main" id="{51CEFFBB-B24D-4E7D-84FE-28897CC8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19" y="1350335"/>
            <a:ext cx="6305107" cy="389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0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E3C1-F536-48EC-9E98-B0099AB6C67E}"/>
              </a:ext>
            </a:extLst>
          </p:cNvPr>
          <p:cNvSpPr>
            <a:spLocks noGrp="1"/>
          </p:cNvSpPr>
          <p:nvPr>
            <p:ph type="title"/>
          </p:nvPr>
        </p:nvSpPr>
        <p:spPr/>
        <p:txBody>
          <a:bodyPr>
            <a:normAutofit/>
          </a:bodyPr>
          <a:lstStyle/>
          <a:p>
            <a:pPr algn="ctr"/>
            <a:r>
              <a:rPr lang="en-IN" sz="2800" dirty="0"/>
              <a:t>Introduction</a:t>
            </a:r>
          </a:p>
        </p:txBody>
      </p:sp>
      <p:sp>
        <p:nvSpPr>
          <p:cNvPr id="3" name="Content Placeholder 2">
            <a:extLst>
              <a:ext uri="{FF2B5EF4-FFF2-40B4-BE49-F238E27FC236}">
                <a16:creationId xmlns:a16="http://schemas.microsoft.com/office/drawing/2014/main" id="{792F61E8-8A13-4CC6-B180-45E17ABEF963}"/>
              </a:ext>
            </a:extLst>
          </p:cNvPr>
          <p:cNvSpPr>
            <a:spLocks noGrp="1"/>
          </p:cNvSpPr>
          <p:nvPr>
            <p:ph idx="1"/>
          </p:nvPr>
        </p:nvSpPr>
        <p:spPr/>
        <p:txBody>
          <a:bodyPr>
            <a:normAutofit/>
          </a:bodyPr>
          <a:lstStyle/>
          <a:p>
            <a:pPr algn="just"/>
            <a:r>
              <a:rPr lang="en-US" dirty="0"/>
              <a:t>Ice cream is a sweetened frozen food typically eaten as a snack or dessert. It may be made from dairy milk or cream and is </a:t>
            </a:r>
            <a:r>
              <a:rPr lang="en-US" dirty="0" err="1"/>
              <a:t>flavoured</a:t>
            </a:r>
            <a:r>
              <a:rPr lang="en-US" dirty="0"/>
              <a:t> with a sweetener, either sugar or an alternative, and any spice, such as cocoa or vanilla. </a:t>
            </a:r>
            <a:r>
              <a:rPr lang="en-US" dirty="0" err="1"/>
              <a:t>Colourings</a:t>
            </a:r>
            <a:r>
              <a:rPr lang="en-US" dirty="0"/>
              <a:t> are usually added, in addition to stabilizers. The mixture is stirred to incorporate air spaces and cooled below the freezing point of water to prevent detectable ice crystals from forming. The result is a smooth, semi-solid foam that is solid at very low temperatures</a:t>
            </a:r>
            <a:r>
              <a:rPr lang="en-US"/>
              <a:t>. </a:t>
            </a:r>
            <a:endParaRPr lang="en-US" dirty="0"/>
          </a:p>
          <a:p>
            <a:pPr algn="just"/>
            <a:r>
              <a:rPr lang="en-US" dirty="0"/>
              <a:t>Low-calorie ice creams can be made with </a:t>
            </a:r>
            <a:r>
              <a:rPr lang="en-US" b="1" dirty="0"/>
              <a:t>low-fat dairy, artificial sweeteners, and/or milk alternatives</a:t>
            </a:r>
            <a:r>
              <a:rPr lang="en-US" dirty="0"/>
              <a:t> to cut down on the number of calories. However, that doesn’t necessarily make these desserts healthier. Some low-calorie ice creams may be highly processed, while others contain more sugar than regular ice cream.</a:t>
            </a:r>
            <a:endParaRPr lang="en-IN" dirty="0"/>
          </a:p>
        </p:txBody>
      </p:sp>
    </p:spTree>
    <p:extLst>
      <p:ext uri="{BB962C8B-B14F-4D97-AF65-F5344CB8AC3E}">
        <p14:creationId xmlns:p14="http://schemas.microsoft.com/office/powerpoint/2010/main" val="188948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C608-53A4-4508-8388-08B769BB19CA}"/>
              </a:ext>
            </a:extLst>
          </p:cNvPr>
          <p:cNvSpPr>
            <a:spLocks noGrp="1"/>
          </p:cNvSpPr>
          <p:nvPr>
            <p:ph type="title"/>
          </p:nvPr>
        </p:nvSpPr>
        <p:spPr/>
        <p:txBody>
          <a:bodyPr>
            <a:normAutofit/>
          </a:bodyPr>
          <a:lstStyle/>
          <a:p>
            <a:pPr algn="ctr"/>
            <a:r>
              <a:rPr lang="en-US" sz="2800" dirty="0"/>
              <a:t>Low </a:t>
            </a:r>
            <a:r>
              <a:rPr lang="en-US" sz="2800" dirty="0" err="1"/>
              <a:t>Calorie,Diabetic</a:t>
            </a:r>
            <a:r>
              <a:rPr lang="en-US" sz="2800" dirty="0"/>
              <a:t> and Dietetic Ice Cream and Frozen Desserts</a:t>
            </a:r>
            <a:endParaRPr lang="en-IN" sz="2800" dirty="0"/>
          </a:p>
        </p:txBody>
      </p:sp>
      <p:sp>
        <p:nvSpPr>
          <p:cNvPr id="3" name="Content Placeholder 2">
            <a:extLst>
              <a:ext uri="{FF2B5EF4-FFF2-40B4-BE49-F238E27FC236}">
                <a16:creationId xmlns:a16="http://schemas.microsoft.com/office/drawing/2014/main" id="{A7FE6D1B-3E30-4567-8CA6-D8DEC82ED9DF}"/>
              </a:ext>
            </a:extLst>
          </p:cNvPr>
          <p:cNvSpPr>
            <a:spLocks noGrp="1"/>
          </p:cNvSpPr>
          <p:nvPr>
            <p:ph idx="1"/>
          </p:nvPr>
        </p:nvSpPr>
        <p:spPr/>
        <p:txBody>
          <a:bodyPr/>
          <a:lstStyle/>
          <a:p>
            <a:r>
              <a:rPr lang="en-US" dirty="0"/>
              <a:t>Low fat ice cream (i.e. ice milk) may be frozen hard, or sold in the form of a soft serve product, as practiced in the US. </a:t>
            </a:r>
          </a:p>
          <a:p>
            <a:r>
              <a:rPr lang="en-US" dirty="0"/>
              <a:t>Two more products with even lower fat contents are also marketed: </a:t>
            </a:r>
          </a:p>
          <a:p>
            <a:r>
              <a:rPr lang="en-US" dirty="0"/>
              <a:t>a) Low– fat with not more than 3.0 g of fat per serving and</a:t>
            </a:r>
          </a:p>
          <a:p>
            <a:r>
              <a:rPr lang="en-US" dirty="0"/>
              <a:t> b) Non– fat with less than 0.5 g of fat per serving. </a:t>
            </a:r>
          </a:p>
          <a:p>
            <a:pPr marL="0" indent="0">
              <a:buNone/>
            </a:pPr>
            <a:r>
              <a:rPr lang="en-US" dirty="0"/>
              <a:t>Low fat ice creams are manufactured with fat substitutes like protein mimetics (e.g. </a:t>
            </a:r>
            <a:r>
              <a:rPr lang="en-US" dirty="0" err="1"/>
              <a:t>Simplesse</a:t>
            </a:r>
            <a:r>
              <a:rPr lang="en-US" dirty="0"/>
              <a:t>) carbohydrates(sucrose polyester) etc. </a:t>
            </a:r>
            <a:endParaRPr lang="en-IN" dirty="0"/>
          </a:p>
        </p:txBody>
      </p:sp>
    </p:spTree>
    <p:extLst>
      <p:ext uri="{BB962C8B-B14F-4D97-AF65-F5344CB8AC3E}">
        <p14:creationId xmlns:p14="http://schemas.microsoft.com/office/powerpoint/2010/main" val="226592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3083-F370-49C2-A580-BE88D6D86684}"/>
              </a:ext>
            </a:extLst>
          </p:cNvPr>
          <p:cNvSpPr>
            <a:spLocks noGrp="1"/>
          </p:cNvSpPr>
          <p:nvPr>
            <p:ph type="title"/>
          </p:nvPr>
        </p:nvSpPr>
        <p:spPr>
          <a:xfrm>
            <a:off x="646111" y="452718"/>
            <a:ext cx="10996540" cy="1009258"/>
          </a:xfrm>
        </p:spPr>
        <p:txBody>
          <a:bodyPr>
            <a:normAutofit/>
          </a:bodyPr>
          <a:lstStyle/>
          <a:p>
            <a:pPr algn="ctr"/>
            <a:r>
              <a:rPr lang="en-US" sz="2800" dirty="0"/>
              <a:t>New standards of identity for ice cream and related products</a:t>
            </a:r>
            <a:endParaRPr lang="en-IN" sz="2800" dirty="0"/>
          </a:p>
        </p:txBody>
      </p:sp>
      <p:sp>
        <p:nvSpPr>
          <p:cNvPr id="3" name="Content Placeholder 2">
            <a:extLst>
              <a:ext uri="{FF2B5EF4-FFF2-40B4-BE49-F238E27FC236}">
                <a16:creationId xmlns:a16="http://schemas.microsoft.com/office/drawing/2014/main" id="{335E58C9-4EB3-42CA-A703-35FFA11C168D}"/>
              </a:ext>
            </a:extLst>
          </p:cNvPr>
          <p:cNvSpPr>
            <a:spLocks noGrp="1"/>
          </p:cNvSpPr>
          <p:nvPr>
            <p:ph idx="1"/>
          </p:nvPr>
        </p:nvSpPr>
        <p:spPr>
          <a:xfrm>
            <a:off x="1120000" y="1690688"/>
            <a:ext cx="10233800" cy="4486275"/>
          </a:xfrm>
          <a:noFill/>
          <a:ln>
            <a:noFill/>
          </a:ln>
        </p:spPr>
        <p:style>
          <a:lnRef idx="0">
            <a:scrgbClr r="0" g="0" b="0"/>
          </a:lnRef>
          <a:fillRef idx="0">
            <a:scrgbClr r="0" g="0" b="0"/>
          </a:fillRef>
          <a:effectRef idx="0">
            <a:scrgbClr r="0" g="0" b="0"/>
          </a:effectRef>
          <a:fontRef idx="minor">
            <a:schemeClr val="accent1"/>
          </a:fontRef>
        </p:style>
        <p:txBody>
          <a:bodyPr/>
          <a:lstStyle/>
          <a:p>
            <a:r>
              <a:rPr lang="en-IN" dirty="0"/>
              <a:t> </a:t>
            </a:r>
          </a:p>
          <a:p>
            <a:endParaRPr lang="en-IN" dirty="0"/>
          </a:p>
        </p:txBody>
      </p:sp>
      <p:sp>
        <p:nvSpPr>
          <p:cNvPr id="4" name="Rectangle 3">
            <a:extLst>
              <a:ext uri="{FF2B5EF4-FFF2-40B4-BE49-F238E27FC236}">
                <a16:creationId xmlns:a16="http://schemas.microsoft.com/office/drawing/2014/main" id="{3F4EC741-8D56-45B4-ACF5-86136F6A303B}"/>
              </a:ext>
            </a:extLst>
          </p:cNvPr>
          <p:cNvSpPr/>
          <p:nvPr/>
        </p:nvSpPr>
        <p:spPr>
          <a:xfrm>
            <a:off x="3434316" y="2732567"/>
            <a:ext cx="5752214" cy="696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Ice cream                                          10%</a:t>
            </a:r>
          </a:p>
        </p:txBody>
      </p:sp>
      <p:sp>
        <p:nvSpPr>
          <p:cNvPr id="5" name="Rectangle 4">
            <a:extLst>
              <a:ext uri="{FF2B5EF4-FFF2-40B4-BE49-F238E27FC236}">
                <a16:creationId xmlns:a16="http://schemas.microsoft.com/office/drawing/2014/main" id="{BF6A467B-B4A3-4AD3-BACF-393FCF236476}"/>
              </a:ext>
            </a:extLst>
          </p:cNvPr>
          <p:cNvSpPr/>
          <p:nvPr/>
        </p:nvSpPr>
        <p:spPr>
          <a:xfrm>
            <a:off x="3434316" y="3429000"/>
            <a:ext cx="5752214" cy="696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Reduced fat or light                           2-7%</a:t>
            </a:r>
          </a:p>
        </p:txBody>
      </p:sp>
      <p:sp>
        <p:nvSpPr>
          <p:cNvPr id="6" name="Rectangle 5">
            <a:extLst>
              <a:ext uri="{FF2B5EF4-FFF2-40B4-BE49-F238E27FC236}">
                <a16:creationId xmlns:a16="http://schemas.microsoft.com/office/drawing/2014/main" id="{1B3D8042-BFC9-43C7-BCBB-4B93222C4FEF}"/>
              </a:ext>
            </a:extLst>
          </p:cNvPr>
          <p:cNvSpPr/>
          <p:nvPr/>
        </p:nvSpPr>
        <p:spPr>
          <a:xfrm>
            <a:off x="3434316" y="4125433"/>
            <a:ext cx="5752214" cy="606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Low- fat                                           0.5-2%</a:t>
            </a:r>
          </a:p>
        </p:txBody>
      </p:sp>
      <p:sp>
        <p:nvSpPr>
          <p:cNvPr id="8" name="Rectangle 7">
            <a:extLst>
              <a:ext uri="{FF2B5EF4-FFF2-40B4-BE49-F238E27FC236}">
                <a16:creationId xmlns:a16="http://schemas.microsoft.com/office/drawing/2014/main" id="{1B44C9F6-E212-4E89-8444-E7812B9C19BD}"/>
              </a:ext>
            </a:extLst>
          </p:cNvPr>
          <p:cNvSpPr/>
          <p:nvPr/>
        </p:nvSpPr>
        <p:spPr>
          <a:xfrm>
            <a:off x="3434316" y="2158409"/>
            <a:ext cx="5752214" cy="574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Product                               fat content</a:t>
            </a:r>
          </a:p>
        </p:txBody>
      </p:sp>
      <p:sp>
        <p:nvSpPr>
          <p:cNvPr id="9" name="Rectangle 8">
            <a:extLst>
              <a:ext uri="{FF2B5EF4-FFF2-40B4-BE49-F238E27FC236}">
                <a16:creationId xmlns:a16="http://schemas.microsoft.com/office/drawing/2014/main" id="{68553F21-F998-4227-AAB9-2D522FDE460F}"/>
              </a:ext>
            </a:extLst>
          </p:cNvPr>
          <p:cNvSpPr/>
          <p:nvPr/>
        </p:nvSpPr>
        <p:spPr>
          <a:xfrm>
            <a:off x="3434316" y="4731488"/>
            <a:ext cx="5752214" cy="696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Non- fat                                             &lt; 0.05</a:t>
            </a:r>
          </a:p>
        </p:txBody>
      </p:sp>
      <p:cxnSp>
        <p:nvCxnSpPr>
          <p:cNvPr id="11" name="Straight Connector 10">
            <a:extLst>
              <a:ext uri="{FF2B5EF4-FFF2-40B4-BE49-F238E27FC236}">
                <a16:creationId xmlns:a16="http://schemas.microsoft.com/office/drawing/2014/main" id="{9BE6DC43-9AA4-4FD6-B283-061AFE2D4230}"/>
              </a:ext>
            </a:extLst>
          </p:cNvPr>
          <p:cNvCxnSpPr/>
          <p:nvPr/>
        </p:nvCxnSpPr>
        <p:spPr>
          <a:xfrm>
            <a:off x="6772940" y="2158409"/>
            <a:ext cx="138223" cy="326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F6043E-7A3A-4DDD-B3BA-E6237F1A877B}"/>
              </a:ext>
            </a:extLst>
          </p:cNvPr>
          <p:cNvCxnSpPr/>
          <p:nvPr/>
        </p:nvCxnSpPr>
        <p:spPr>
          <a:xfrm>
            <a:off x="6507126" y="2158409"/>
            <a:ext cx="0" cy="31791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2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D88A-5DBC-439A-844B-69E7005C7B71}"/>
              </a:ext>
            </a:extLst>
          </p:cNvPr>
          <p:cNvSpPr>
            <a:spLocks noGrp="1"/>
          </p:cNvSpPr>
          <p:nvPr>
            <p:ph type="title"/>
          </p:nvPr>
        </p:nvSpPr>
        <p:spPr/>
        <p:txBody>
          <a:bodyPr>
            <a:normAutofit/>
          </a:bodyPr>
          <a:lstStyle/>
          <a:p>
            <a:pPr algn="ctr"/>
            <a:r>
              <a:rPr lang="en-US" sz="2800" dirty="0"/>
              <a:t>Probiotic Ice Cream and Frozen Desserts</a:t>
            </a:r>
            <a:endParaRPr lang="en-IN" sz="2800" dirty="0"/>
          </a:p>
        </p:txBody>
      </p:sp>
      <p:sp>
        <p:nvSpPr>
          <p:cNvPr id="3" name="Content Placeholder 2">
            <a:extLst>
              <a:ext uri="{FF2B5EF4-FFF2-40B4-BE49-F238E27FC236}">
                <a16:creationId xmlns:a16="http://schemas.microsoft.com/office/drawing/2014/main" id="{6F6BC30C-7125-4F79-9986-9E32CB5002CA}"/>
              </a:ext>
            </a:extLst>
          </p:cNvPr>
          <p:cNvSpPr>
            <a:spLocks noGrp="1"/>
          </p:cNvSpPr>
          <p:nvPr>
            <p:ph idx="1"/>
          </p:nvPr>
        </p:nvSpPr>
        <p:spPr>
          <a:xfrm>
            <a:off x="1103312" y="1265274"/>
            <a:ext cx="8946541" cy="4983125"/>
          </a:xfrm>
        </p:spPr>
        <p:txBody>
          <a:bodyPr>
            <a:normAutofit/>
          </a:bodyPr>
          <a:lstStyle/>
          <a:p>
            <a:pPr algn="just"/>
            <a:r>
              <a:rPr lang="en-US" dirty="0"/>
              <a:t>In line with the probiotic yoghurt, probiotic ice cream and frozen desserts have been introduced and well accepted by the health conscious consumers. In such products the basic ice cream mix remains the same, however about 1.5 to 2.0% of an established probiotic microorganism (</a:t>
            </a:r>
            <a:r>
              <a:rPr lang="en-US" dirty="0" err="1"/>
              <a:t>Bifidobacteriumbifidum</a:t>
            </a:r>
            <a:r>
              <a:rPr lang="en-US" dirty="0"/>
              <a:t>, Lactobacillus </a:t>
            </a:r>
            <a:r>
              <a:rPr lang="en-US" dirty="0" err="1"/>
              <a:t>acidophilus,Lactobacillus</a:t>
            </a:r>
            <a:r>
              <a:rPr lang="en-US" dirty="0"/>
              <a:t> </a:t>
            </a:r>
            <a:r>
              <a:rPr lang="en-US" dirty="0" err="1"/>
              <a:t>rheuteri</a:t>
            </a:r>
            <a:r>
              <a:rPr lang="en-US" dirty="0"/>
              <a:t>, </a:t>
            </a:r>
            <a:r>
              <a:rPr lang="en-US" dirty="0" err="1"/>
              <a:t>etc</a:t>
            </a:r>
            <a:r>
              <a:rPr lang="en-US" dirty="0"/>
              <a:t>) with or without a prebiotic (oligofructose, inulin </a:t>
            </a:r>
            <a:r>
              <a:rPr lang="en-US" dirty="0" err="1"/>
              <a:t>etc</a:t>
            </a:r>
            <a:r>
              <a:rPr lang="en-US" dirty="0"/>
              <a:t>) is inoculated in the ice cream mix (preferably without sugar which can be added at a later stage) incubated for few hours, aged and frozen as for regular ice cream. Such product is implicated to improve gut health, retard the level of triglycerides and cholesterol in human subjects. Such product is already launched by AMUL.</a:t>
            </a:r>
            <a:endParaRPr lang="en-IN" dirty="0"/>
          </a:p>
        </p:txBody>
      </p:sp>
    </p:spTree>
    <p:extLst>
      <p:ext uri="{BB962C8B-B14F-4D97-AF65-F5344CB8AC3E}">
        <p14:creationId xmlns:p14="http://schemas.microsoft.com/office/powerpoint/2010/main" val="126165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7686-BA94-4E6F-A027-AEF070D27A24}"/>
              </a:ext>
            </a:extLst>
          </p:cNvPr>
          <p:cNvSpPr>
            <a:spLocks noGrp="1"/>
          </p:cNvSpPr>
          <p:nvPr>
            <p:ph type="title"/>
          </p:nvPr>
        </p:nvSpPr>
        <p:spPr/>
        <p:txBody>
          <a:bodyPr>
            <a:normAutofit/>
          </a:bodyPr>
          <a:lstStyle/>
          <a:p>
            <a:pPr algn="ctr"/>
            <a:r>
              <a:rPr lang="en-IN" sz="2800" dirty="0"/>
              <a:t>Intense </a:t>
            </a:r>
            <a:r>
              <a:rPr lang="en-IN" sz="2800" dirty="0" err="1"/>
              <a:t>Sweetners</a:t>
            </a:r>
            <a:r>
              <a:rPr lang="en-IN" sz="2800" dirty="0"/>
              <a:t>/Artificial </a:t>
            </a:r>
            <a:r>
              <a:rPr lang="en-IN" sz="2800" dirty="0" err="1"/>
              <a:t>Sweetners</a:t>
            </a:r>
            <a:r>
              <a:rPr lang="en-IN" sz="2800" dirty="0"/>
              <a:t>/Sugar Substitutes</a:t>
            </a:r>
          </a:p>
        </p:txBody>
      </p:sp>
      <p:sp>
        <p:nvSpPr>
          <p:cNvPr id="3" name="Content Placeholder 2">
            <a:extLst>
              <a:ext uri="{FF2B5EF4-FFF2-40B4-BE49-F238E27FC236}">
                <a16:creationId xmlns:a16="http://schemas.microsoft.com/office/drawing/2014/main" id="{386426EC-11E3-4027-AFC3-F3139D72EBC7}"/>
              </a:ext>
            </a:extLst>
          </p:cNvPr>
          <p:cNvSpPr>
            <a:spLocks noGrp="1"/>
          </p:cNvSpPr>
          <p:nvPr>
            <p:ph idx="1"/>
          </p:nvPr>
        </p:nvSpPr>
        <p:spPr>
          <a:xfrm>
            <a:off x="1103312" y="1318438"/>
            <a:ext cx="8946541" cy="4929962"/>
          </a:xfrm>
        </p:spPr>
        <p:txBody>
          <a:bodyPr>
            <a:normAutofit fontScale="85000" lnSpcReduction="20000"/>
          </a:bodyPr>
          <a:lstStyle/>
          <a:p>
            <a:pPr algn="just"/>
            <a:r>
              <a:rPr lang="en-US" dirty="0"/>
              <a:t>Sugar substitutes may be either caloric or non – caloric, depending on their metabolism in the body. High – intensity nutritive or calorie sugar substitutes do not contribute significant calories to the products they sweeten because very small quantities of the substance are required to impart sweetener.</a:t>
            </a:r>
          </a:p>
          <a:p>
            <a:pPr algn="just"/>
            <a:r>
              <a:rPr lang="en-US" dirty="0"/>
              <a:t>Mannitol</a:t>
            </a:r>
          </a:p>
          <a:p>
            <a:pPr algn="just"/>
            <a:r>
              <a:rPr lang="en-US" dirty="0"/>
              <a:t>Sorbitol</a:t>
            </a:r>
          </a:p>
          <a:p>
            <a:pPr algn="just"/>
            <a:r>
              <a:rPr lang="en-US" dirty="0"/>
              <a:t>Xylitol</a:t>
            </a:r>
          </a:p>
          <a:p>
            <a:pPr algn="just"/>
            <a:r>
              <a:rPr lang="en-US" dirty="0"/>
              <a:t>Iso-malt</a:t>
            </a:r>
          </a:p>
          <a:p>
            <a:pPr algn="just"/>
            <a:r>
              <a:rPr lang="en-US" dirty="0"/>
              <a:t>Lactitol</a:t>
            </a:r>
          </a:p>
          <a:p>
            <a:pPr algn="just"/>
            <a:r>
              <a:rPr lang="en-US" dirty="0"/>
              <a:t>L-sugar</a:t>
            </a:r>
          </a:p>
          <a:p>
            <a:pPr algn="just"/>
            <a:r>
              <a:rPr lang="en-US" dirty="0"/>
              <a:t>Maltitol</a:t>
            </a:r>
          </a:p>
          <a:p>
            <a:pPr algn="just"/>
            <a:r>
              <a:rPr lang="en-US" dirty="0"/>
              <a:t>Saccharin</a:t>
            </a:r>
          </a:p>
          <a:p>
            <a:pPr algn="just"/>
            <a:r>
              <a:rPr lang="en-US" dirty="0"/>
              <a:t>Aspartame</a:t>
            </a:r>
          </a:p>
          <a:p>
            <a:pPr algn="just"/>
            <a:r>
              <a:rPr lang="en-US" dirty="0"/>
              <a:t>Cyclamate</a:t>
            </a:r>
          </a:p>
          <a:p>
            <a:pPr algn="just"/>
            <a:r>
              <a:rPr lang="en-US" dirty="0"/>
              <a:t>Sucralose</a:t>
            </a:r>
          </a:p>
          <a:p>
            <a:pPr algn="just"/>
            <a:endParaRPr lang="en-US" dirty="0"/>
          </a:p>
          <a:p>
            <a:pPr algn="just"/>
            <a:endParaRPr lang="en-IN" dirty="0"/>
          </a:p>
        </p:txBody>
      </p:sp>
    </p:spTree>
    <p:extLst>
      <p:ext uri="{BB962C8B-B14F-4D97-AF65-F5344CB8AC3E}">
        <p14:creationId xmlns:p14="http://schemas.microsoft.com/office/powerpoint/2010/main" val="62963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35B0-D1CE-48C2-90F3-D49B1AE51A87}"/>
              </a:ext>
            </a:extLst>
          </p:cNvPr>
          <p:cNvSpPr>
            <a:spLocks noGrp="1"/>
          </p:cNvSpPr>
          <p:nvPr>
            <p:ph type="title"/>
          </p:nvPr>
        </p:nvSpPr>
        <p:spPr/>
        <p:txBody>
          <a:bodyPr>
            <a:normAutofit/>
          </a:bodyPr>
          <a:lstStyle/>
          <a:p>
            <a:pPr algn="ctr"/>
            <a:r>
              <a:rPr lang="en-IN" sz="2800" dirty="0"/>
              <a:t>Fat substitutes</a:t>
            </a:r>
          </a:p>
        </p:txBody>
      </p:sp>
      <p:sp>
        <p:nvSpPr>
          <p:cNvPr id="3" name="Content Placeholder 2">
            <a:extLst>
              <a:ext uri="{FF2B5EF4-FFF2-40B4-BE49-F238E27FC236}">
                <a16:creationId xmlns:a16="http://schemas.microsoft.com/office/drawing/2014/main" id="{76B88F47-76F2-43D2-BB8C-2F83E943F2FF}"/>
              </a:ext>
            </a:extLst>
          </p:cNvPr>
          <p:cNvSpPr>
            <a:spLocks noGrp="1"/>
          </p:cNvSpPr>
          <p:nvPr>
            <p:ph idx="1"/>
          </p:nvPr>
        </p:nvSpPr>
        <p:spPr>
          <a:xfrm>
            <a:off x="1103312" y="1371600"/>
            <a:ext cx="8946541" cy="4876799"/>
          </a:xfrm>
        </p:spPr>
        <p:txBody>
          <a:bodyPr>
            <a:normAutofit/>
          </a:bodyPr>
          <a:lstStyle/>
          <a:p>
            <a:r>
              <a:rPr lang="en-IN" dirty="0"/>
              <a:t>Fat substitutes or fat replaces can be classified into 3 groups </a:t>
            </a:r>
          </a:p>
          <a:p>
            <a:r>
              <a:rPr lang="en-IN" dirty="0"/>
              <a:t>(1) Protein based substitutes – </a:t>
            </a:r>
            <a:r>
              <a:rPr lang="en-IN" dirty="0" err="1"/>
              <a:t>eg</a:t>
            </a:r>
            <a:r>
              <a:rPr lang="en-IN" dirty="0"/>
              <a:t>: </a:t>
            </a:r>
            <a:r>
              <a:rPr lang="en-IN" dirty="0" err="1"/>
              <a:t>Simplesse</a:t>
            </a:r>
            <a:endParaRPr lang="en-IN" dirty="0"/>
          </a:p>
          <a:p>
            <a:r>
              <a:rPr lang="en-IN" dirty="0"/>
              <a:t> (2) Oil compounds</a:t>
            </a:r>
          </a:p>
          <a:p>
            <a:r>
              <a:rPr lang="en-IN" dirty="0"/>
              <a:t> (3) Carbohydrate based substitutes </a:t>
            </a:r>
          </a:p>
          <a:p>
            <a:pPr marL="0" indent="0">
              <a:buNone/>
            </a:pPr>
            <a:r>
              <a:rPr lang="en-IN" dirty="0"/>
              <a:t>Some of the fat substitutes that can be used in low– calorie foods are a) Sucrose polyesters </a:t>
            </a:r>
          </a:p>
          <a:p>
            <a:pPr marL="0" indent="0">
              <a:buNone/>
            </a:pPr>
            <a:r>
              <a:rPr lang="en-IN" dirty="0"/>
              <a:t>b) </a:t>
            </a:r>
            <a:r>
              <a:rPr lang="en-IN" dirty="0" err="1"/>
              <a:t>Syntheti</a:t>
            </a:r>
            <a:r>
              <a:rPr lang="en-IN" dirty="0"/>
              <a:t> coil compounds</a:t>
            </a:r>
          </a:p>
          <a:p>
            <a:pPr marL="0" indent="0">
              <a:buNone/>
            </a:pPr>
            <a:r>
              <a:rPr lang="en-IN" dirty="0"/>
              <a:t> </a:t>
            </a:r>
            <a:r>
              <a:rPr lang="en-IN" dirty="0" err="1"/>
              <a:t>eg</a:t>
            </a:r>
            <a:r>
              <a:rPr lang="en-IN" dirty="0"/>
              <a:t>: Trial </a:t>
            </a:r>
            <a:r>
              <a:rPr lang="en-IN" dirty="0" err="1"/>
              <a:t>poxytricaballylate</a:t>
            </a:r>
            <a:r>
              <a:rPr lang="en-IN" dirty="0"/>
              <a:t> (TATCA)</a:t>
            </a:r>
          </a:p>
          <a:p>
            <a:pPr marL="0" indent="0">
              <a:buNone/>
            </a:pPr>
            <a:r>
              <a:rPr lang="en-IN" dirty="0"/>
              <a:t> Esterified </a:t>
            </a:r>
            <a:r>
              <a:rPr lang="en-IN" dirty="0" err="1"/>
              <a:t>propoxylated</a:t>
            </a:r>
            <a:r>
              <a:rPr lang="en-IN" dirty="0"/>
              <a:t> glycerol (EPG) </a:t>
            </a:r>
          </a:p>
          <a:p>
            <a:pPr marL="0" indent="0">
              <a:buNone/>
            </a:pPr>
            <a:r>
              <a:rPr lang="en-IN" dirty="0"/>
              <a:t>Raffinose polyesters (RPE’s) </a:t>
            </a:r>
          </a:p>
          <a:p>
            <a:pPr marL="0" indent="0">
              <a:buNone/>
            </a:pPr>
            <a:r>
              <a:rPr lang="en-IN" dirty="0" err="1"/>
              <a:t>Olestrin</a:t>
            </a:r>
            <a:r>
              <a:rPr lang="en-IN" dirty="0"/>
              <a:t> and </a:t>
            </a:r>
            <a:r>
              <a:rPr lang="en-IN" dirty="0" err="1"/>
              <a:t>Prolestra</a:t>
            </a:r>
            <a:r>
              <a:rPr lang="en-IN" dirty="0"/>
              <a:t> </a:t>
            </a:r>
          </a:p>
          <a:p>
            <a:pPr marL="0" indent="0">
              <a:buNone/>
            </a:pPr>
            <a:endParaRPr lang="en-IN" dirty="0"/>
          </a:p>
        </p:txBody>
      </p:sp>
    </p:spTree>
    <p:extLst>
      <p:ext uri="{BB962C8B-B14F-4D97-AF65-F5344CB8AC3E}">
        <p14:creationId xmlns:p14="http://schemas.microsoft.com/office/powerpoint/2010/main" val="154977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1ABB-C7FD-434A-96DF-0DF05E3FD1E0}"/>
              </a:ext>
            </a:extLst>
          </p:cNvPr>
          <p:cNvSpPr>
            <a:spLocks noGrp="1"/>
          </p:cNvSpPr>
          <p:nvPr>
            <p:ph type="title"/>
          </p:nvPr>
        </p:nvSpPr>
        <p:spPr>
          <a:xfrm>
            <a:off x="646111" y="452718"/>
            <a:ext cx="10677563" cy="1400530"/>
          </a:xfrm>
        </p:spPr>
        <p:txBody>
          <a:bodyPr>
            <a:normAutofit/>
          </a:bodyPr>
          <a:lstStyle/>
          <a:p>
            <a:pPr algn="ctr"/>
            <a:r>
              <a:rPr lang="en-US" sz="2800" dirty="0"/>
              <a:t>Formulas For Diabetic and Dietetic Frozen Foods</a:t>
            </a:r>
            <a:endParaRPr lang="en-IN" sz="2800" dirty="0"/>
          </a:p>
        </p:txBody>
      </p:sp>
      <p:sp>
        <p:nvSpPr>
          <p:cNvPr id="3" name="Content Placeholder 2">
            <a:extLst>
              <a:ext uri="{FF2B5EF4-FFF2-40B4-BE49-F238E27FC236}">
                <a16:creationId xmlns:a16="http://schemas.microsoft.com/office/drawing/2014/main" id="{D51EB2D2-AC81-4AC1-B226-1A6E13DBB3EA}"/>
              </a:ext>
            </a:extLst>
          </p:cNvPr>
          <p:cNvSpPr>
            <a:spLocks noGrp="1"/>
          </p:cNvSpPr>
          <p:nvPr>
            <p:ph idx="1"/>
          </p:nvPr>
        </p:nvSpPr>
        <p:spPr/>
        <p:txBody>
          <a:bodyPr/>
          <a:lstStyle/>
          <a:p>
            <a:pPr algn="just"/>
            <a:r>
              <a:rPr lang="en-IN" dirty="0"/>
              <a:t>The ideal fat level for diabetic frozen dairy foods is 6per cent. The ideal butterfat content for dietetic frozen dairy foods is 3-4per cent and should be made free from substitute sweeteners. Sugar substitutes for diabetic frozen dairy foods include </a:t>
            </a:r>
            <a:r>
              <a:rPr lang="en-IN" dirty="0" err="1"/>
              <a:t>hexahydric</a:t>
            </a:r>
            <a:r>
              <a:rPr lang="en-IN" dirty="0"/>
              <a:t> alcohols, </a:t>
            </a:r>
            <a:r>
              <a:rPr lang="en-IN" dirty="0" err="1"/>
              <a:t>sucaryl</a:t>
            </a:r>
            <a:r>
              <a:rPr lang="en-IN" dirty="0"/>
              <a:t> (sodium and calcium), and saccharine. </a:t>
            </a:r>
          </a:p>
          <a:p>
            <a:pPr algn="just"/>
            <a:r>
              <a:rPr lang="en-US" dirty="0"/>
              <a:t>The </a:t>
            </a:r>
            <a:r>
              <a:rPr lang="en-US" dirty="0" err="1"/>
              <a:t>hexahydric</a:t>
            </a:r>
            <a:r>
              <a:rPr lang="en-US" dirty="0"/>
              <a:t> alcohols are classified as sugar alcohols and are made commercially principally from corn sugar and are available as </a:t>
            </a:r>
            <a:r>
              <a:rPr lang="en-US" dirty="0" err="1"/>
              <a:t>Sorbo</a:t>
            </a:r>
            <a:r>
              <a:rPr lang="en-US" dirty="0"/>
              <a:t> (70 per cent of sorbitol and 30% Mannitol). Mannitol has 2 kcal/g and </a:t>
            </a:r>
            <a:r>
              <a:rPr lang="en-US" dirty="0" err="1"/>
              <a:t>Sorbo</a:t>
            </a:r>
            <a:r>
              <a:rPr lang="en-US" dirty="0"/>
              <a:t> has 2.8 kcal/g as compared to 4 kcal/g for sugar. The </a:t>
            </a:r>
            <a:r>
              <a:rPr lang="en-US" dirty="0" err="1"/>
              <a:t>hexahydric</a:t>
            </a:r>
            <a:r>
              <a:rPr lang="en-US" dirty="0"/>
              <a:t> alcohols have about half the sweetening value of sucrose and they affect the freezing point and contribute to the TS as do sugars. </a:t>
            </a:r>
            <a:endParaRPr lang="en-IN" dirty="0"/>
          </a:p>
        </p:txBody>
      </p:sp>
    </p:spTree>
    <p:extLst>
      <p:ext uri="{BB962C8B-B14F-4D97-AF65-F5344CB8AC3E}">
        <p14:creationId xmlns:p14="http://schemas.microsoft.com/office/powerpoint/2010/main" val="360326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899E-EF6E-42B6-8E69-E0F9D82232E5}"/>
              </a:ext>
            </a:extLst>
          </p:cNvPr>
          <p:cNvSpPr>
            <a:spLocks noGrp="1"/>
          </p:cNvSpPr>
          <p:nvPr>
            <p:ph type="title"/>
          </p:nvPr>
        </p:nvSpPr>
        <p:spPr>
          <a:xfrm>
            <a:off x="1350335" y="452718"/>
            <a:ext cx="8700499" cy="674333"/>
          </a:xfrm>
        </p:spPr>
        <p:txBody>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61994FAD-4807-4EC1-AE1D-AA85A23A5B7C}"/>
              </a:ext>
            </a:extLst>
          </p:cNvPr>
          <p:cNvSpPr>
            <a:spLocks noGrp="1"/>
          </p:cNvSpPr>
          <p:nvPr>
            <p:ph idx="1"/>
          </p:nvPr>
        </p:nvSpPr>
        <p:spPr>
          <a:xfrm>
            <a:off x="1103312" y="1265274"/>
            <a:ext cx="8946541" cy="4983125"/>
          </a:xfrm>
        </p:spPr>
        <p:txBody>
          <a:bodyPr/>
          <a:lstStyle/>
          <a:p>
            <a:pPr algn="just"/>
            <a:r>
              <a:rPr lang="en-US" dirty="0" err="1"/>
              <a:t>Sucaryl</a:t>
            </a:r>
            <a:r>
              <a:rPr lang="en-US" dirty="0"/>
              <a:t> products are non caloric sweetening agents and do not affect the freezing point. </a:t>
            </a:r>
            <a:r>
              <a:rPr lang="en-US" dirty="0" err="1"/>
              <a:t>Sucaryl</a:t>
            </a:r>
            <a:r>
              <a:rPr lang="en-US" dirty="0"/>
              <a:t> sodium is most often used within the rate of 0.8 per cent as it can be added at higher concentration than </a:t>
            </a:r>
            <a:r>
              <a:rPr lang="en-US" dirty="0" err="1"/>
              <a:t>sucaryl</a:t>
            </a:r>
            <a:r>
              <a:rPr lang="en-US" dirty="0"/>
              <a:t> calcium within the rate of 0.5 per cent without affecting the flavor. </a:t>
            </a:r>
            <a:r>
              <a:rPr lang="en-US" dirty="0" err="1"/>
              <a:t>Sucaryl</a:t>
            </a:r>
            <a:r>
              <a:rPr lang="en-US" dirty="0"/>
              <a:t> has a relative sweetness value approximately 30-50 times that of sucrose. Saccharine is a non-caloric sweetening agent. It is excessively sweet and cannot be used in amounts to affect the freezing point or TS. It has a relative sweetness of 300-500 times the sweetness of sucrose. It is used at the approximate rate of 31 g per 100 kg of mix. Diabetic base products are available commercially to build solids when substitute sweeteners are used.</a:t>
            </a:r>
            <a:endParaRPr lang="en-IN" dirty="0"/>
          </a:p>
        </p:txBody>
      </p:sp>
    </p:spTree>
    <p:extLst>
      <p:ext uri="{BB962C8B-B14F-4D97-AF65-F5344CB8AC3E}">
        <p14:creationId xmlns:p14="http://schemas.microsoft.com/office/powerpoint/2010/main" val="2110980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246</TotalTime>
  <Words>1440</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Ion</vt:lpstr>
      <vt:lpstr>Department :   Dairy Technology Course Title :   Ice Cream  &amp;  Frozen  Desserts Course No. :    DTT -222 Course Teacher:     Dr.  Bipin   Kumar    Singh</vt:lpstr>
      <vt:lpstr>Introduction</vt:lpstr>
      <vt:lpstr>Low Calorie,Diabetic and Dietetic Ice Cream and Frozen Desserts</vt:lpstr>
      <vt:lpstr>New standards of identity for ice cream and related products</vt:lpstr>
      <vt:lpstr>Probiotic Ice Cream and Frozen Desserts</vt:lpstr>
      <vt:lpstr>Intense Sweetners/Artificial Sweetners/Sugar Substitutes</vt:lpstr>
      <vt:lpstr>Fat substitutes</vt:lpstr>
      <vt:lpstr>Formulas For Diabetic and Dietetic Frozen Foods</vt:lpstr>
      <vt:lpstr>Contd…</vt:lpstr>
      <vt:lpstr> Composition of diabetic and dietetic products</vt:lpstr>
      <vt:lpstr>Best to read labels when shopping for low-calorie ice cream and review the following</vt:lpstr>
      <vt:lpstr>Healthiest low-calorie ice cream options</vt:lpstr>
      <vt:lpstr>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   Dairy Technology Course Title :   Ice Cream  &amp;  Frozen  Desserts Course No. :    DTT -222 Course Teacher:     Dr.  Bipin   Kumar    Singh</dc:title>
  <dc:creator>DR.VK SINGH</dc:creator>
  <cp:lastModifiedBy>DR.VK SINGH</cp:lastModifiedBy>
  <cp:revision>77</cp:revision>
  <dcterms:created xsi:type="dcterms:W3CDTF">2020-05-23T11:09:20Z</dcterms:created>
  <dcterms:modified xsi:type="dcterms:W3CDTF">2020-05-24T06:48:19Z</dcterms:modified>
</cp:coreProperties>
</file>