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4" r:id="rId1"/>
  </p:sldMasterIdLst>
  <p:sldIdLst>
    <p:sldId id="256" r:id="rId2"/>
    <p:sldId id="258" r:id="rId3"/>
    <p:sldId id="259" r:id="rId4"/>
    <p:sldId id="260" r:id="rId5"/>
    <p:sldId id="261" r:id="rId6"/>
    <p:sldId id="402" r:id="rId7"/>
    <p:sldId id="262" r:id="rId8"/>
    <p:sldId id="401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403" r:id="rId37"/>
    <p:sldId id="404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1" r:id="rId49"/>
    <p:sldId id="312" r:id="rId50"/>
    <p:sldId id="313" r:id="rId51"/>
    <p:sldId id="314" r:id="rId52"/>
    <p:sldId id="405" r:id="rId53"/>
    <p:sldId id="317" r:id="rId54"/>
    <p:sldId id="318" r:id="rId55"/>
    <p:sldId id="320" r:id="rId56"/>
    <p:sldId id="321" r:id="rId57"/>
    <p:sldId id="324" r:id="rId58"/>
    <p:sldId id="325" r:id="rId59"/>
    <p:sldId id="329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40" r:id="rId6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2514600"/>
            <a:ext cx="60648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u="none" spc="-5" dirty="0">
                <a:solidFill>
                  <a:srgbClr val="FFFFFF"/>
                </a:solidFill>
                <a:latin typeface="Times New Roman"/>
                <a:cs typeface="Times New Roman"/>
              </a:rPr>
              <a:t>DNA</a:t>
            </a:r>
            <a:r>
              <a:rPr sz="5400" b="0" u="none" spc="-3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400" b="0" u="none" spc="-55" dirty="0">
                <a:solidFill>
                  <a:srgbClr val="FFFFFF"/>
                </a:solidFill>
                <a:latin typeface="Times New Roman"/>
                <a:cs typeface="Times New Roman"/>
              </a:rPr>
              <a:t>REPLICATION</a:t>
            </a:r>
            <a:endParaRPr sz="5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5222875"/>
            <a:chOff x="-828" y="0"/>
            <a:chExt cx="9145905" cy="5222875"/>
          </a:xfrm>
        </p:grpSpPr>
        <p:sp>
          <p:nvSpPr>
            <p:cNvPr id="3" name="object 3"/>
            <p:cNvSpPr/>
            <p:nvPr/>
          </p:nvSpPr>
          <p:spPr>
            <a:xfrm>
              <a:off x="6324599" y="381000"/>
              <a:ext cx="699516" cy="1600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199" y="3505200"/>
              <a:ext cx="3363467" cy="1717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86399" y="1981200"/>
              <a:ext cx="2133600" cy="16581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85260" y="464819"/>
              <a:ext cx="1967484" cy="7894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85260" y="891539"/>
              <a:ext cx="1255776" cy="7894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9531" y="1393901"/>
            <a:ext cx="2942590" cy="2313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5000" spc="-15" dirty="0">
                <a:solidFill>
                  <a:srgbClr val="DBF5F8"/>
                </a:solidFill>
                <a:latin typeface="Carlito"/>
                <a:cs typeface="Carlito"/>
              </a:rPr>
              <a:t>Three  rounds </a:t>
            </a:r>
            <a:r>
              <a:rPr sz="5000" spc="-5" dirty="0">
                <a:solidFill>
                  <a:srgbClr val="DBF5F8"/>
                </a:solidFill>
                <a:latin typeface="Carlito"/>
                <a:cs typeface="Carlito"/>
              </a:rPr>
              <a:t>of  </a:t>
            </a:r>
            <a:r>
              <a:rPr sz="5000" spc="-65" dirty="0">
                <a:solidFill>
                  <a:srgbClr val="DBF5F8"/>
                </a:solidFill>
                <a:latin typeface="Carlito"/>
                <a:cs typeface="Carlito"/>
              </a:rPr>
              <a:t>r</a:t>
            </a:r>
            <a:r>
              <a:rPr sz="5000" dirty="0">
                <a:solidFill>
                  <a:srgbClr val="DBF5F8"/>
                </a:solidFill>
                <a:latin typeface="Carlito"/>
                <a:cs typeface="Carlito"/>
              </a:rPr>
              <a:t>epli</a:t>
            </a:r>
            <a:r>
              <a:rPr sz="5000" spc="-50" dirty="0">
                <a:solidFill>
                  <a:srgbClr val="DBF5F8"/>
                </a:solidFill>
                <a:latin typeface="Carlito"/>
                <a:cs typeface="Carlito"/>
              </a:rPr>
              <a:t>ca</a:t>
            </a:r>
            <a:r>
              <a:rPr sz="5000" dirty="0">
                <a:solidFill>
                  <a:srgbClr val="DBF5F8"/>
                </a:solidFill>
                <a:latin typeface="Carlito"/>
                <a:cs typeface="Carlito"/>
              </a:rPr>
              <a:t>tion: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48200" y="5334000"/>
            <a:ext cx="4154424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94175" y="543813"/>
            <a:ext cx="14376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Orig</a:t>
            </a:r>
            <a:r>
              <a:rPr sz="2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8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nal  </a:t>
            </a:r>
            <a:r>
              <a:rPr sz="28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DNA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51859" y="2141220"/>
            <a:ext cx="2106295" cy="789940"/>
            <a:chOff x="3451859" y="2141220"/>
            <a:chExt cx="2106295" cy="789940"/>
          </a:xfrm>
        </p:grpSpPr>
        <p:sp>
          <p:nvSpPr>
            <p:cNvPr id="12" name="object 12"/>
            <p:cNvSpPr/>
            <p:nvPr/>
          </p:nvSpPr>
          <p:spPr>
            <a:xfrm>
              <a:off x="3451859" y="2141220"/>
              <a:ext cx="598932" cy="7894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51503" y="2179320"/>
              <a:ext cx="522731" cy="5410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61815" y="2141220"/>
              <a:ext cx="1696212" cy="7894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635375" y="2220594"/>
            <a:ext cx="17138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775" b="1" spc="-75" baseline="25525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775" b="1" spc="165" baseline="255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Round: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94660" y="3893820"/>
            <a:ext cx="1696720" cy="1216660"/>
            <a:chOff x="2994660" y="3893820"/>
            <a:chExt cx="1696720" cy="1216660"/>
          </a:xfrm>
        </p:grpSpPr>
        <p:sp>
          <p:nvSpPr>
            <p:cNvPr id="17" name="object 17"/>
            <p:cNvSpPr/>
            <p:nvPr/>
          </p:nvSpPr>
          <p:spPr>
            <a:xfrm>
              <a:off x="2994660" y="3893820"/>
              <a:ext cx="641603" cy="7894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6976" y="3931920"/>
              <a:ext cx="627888" cy="5410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94660" y="4320540"/>
              <a:ext cx="1696212" cy="7894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178175" y="3759479"/>
            <a:ext cx="130365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5000"/>
              </a:lnSpc>
              <a:spcBef>
                <a:spcPts val="100"/>
              </a:spcBef>
            </a:pPr>
            <a:r>
              <a:rPr sz="4200" b="1" spc="127" baseline="-1686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85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nd  </a:t>
            </a:r>
            <a:r>
              <a:rPr sz="28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b="1" spc="225" dirty="0">
                <a:solidFill>
                  <a:srgbClr val="FFFFFF"/>
                </a:solidFill>
                <a:latin typeface="Times New Roman"/>
                <a:cs typeface="Times New Roman"/>
              </a:rPr>
              <a:t>ou</a:t>
            </a:r>
            <a:r>
              <a:rPr sz="2800" b="1" spc="229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d: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689860" y="5494020"/>
            <a:ext cx="1696720" cy="1216660"/>
            <a:chOff x="2689860" y="5494020"/>
            <a:chExt cx="1696720" cy="1216660"/>
          </a:xfrm>
        </p:grpSpPr>
        <p:sp>
          <p:nvSpPr>
            <p:cNvPr id="22" name="object 22"/>
            <p:cNvSpPr/>
            <p:nvPr/>
          </p:nvSpPr>
          <p:spPr>
            <a:xfrm>
              <a:off x="2689860" y="5494020"/>
              <a:ext cx="630936" cy="7894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21508" y="5532120"/>
              <a:ext cx="576071" cy="5410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89860" y="5920740"/>
              <a:ext cx="1696212" cy="7894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872994" y="5360009"/>
            <a:ext cx="130556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5000"/>
              </a:lnSpc>
              <a:spcBef>
                <a:spcPts val="100"/>
              </a:spcBef>
            </a:pPr>
            <a:r>
              <a:rPr sz="4200" b="1" spc="-30" baseline="-1686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8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rd  </a:t>
            </a:r>
            <a:r>
              <a:rPr sz="28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ound: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391400" y="569976"/>
            <a:ext cx="1205865" cy="570230"/>
            <a:chOff x="7391400" y="569976"/>
            <a:chExt cx="1205865" cy="570230"/>
          </a:xfrm>
        </p:grpSpPr>
        <p:sp>
          <p:nvSpPr>
            <p:cNvPr id="27" name="object 27"/>
            <p:cNvSpPr/>
            <p:nvPr/>
          </p:nvSpPr>
          <p:spPr>
            <a:xfrm>
              <a:off x="7391400" y="667512"/>
              <a:ext cx="1205865" cy="335280"/>
            </a:xfrm>
            <a:custGeom>
              <a:avLst/>
              <a:gdLst/>
              <a:ahLst/>
              <a:cxnLst/>
              <a:rect l="l" t="t" r="r" b="b"/>
              <a:pathLst>
                <a:path w="1205865" h="335280">
                  <a:moveTo>
                    <a:pt x="1205483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1205483" y="335279"/>
                  </a:lnTo>
                  <a:lnTo>
                    <a:pt x="120548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39228" y="569976"/>
              <a:ext cx="1004316" cy="5699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391400" y="667512"/>
            <a:ext cx="1205865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9245">
              <a:lnSpc>
                <a:spcPts val="2230"/>
              </a:lnSpc>
            </a:pPr>
            <a:r>
              <a:rPr sz="2000" b="1" dirty="0">
                <a:latin typeface="Arial"/>
                <a:cs typeface="Arial"/>
              </a:rPr>
              <a:t>0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min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661147" y="2395727"/>
            <a:ext cx="1224280" cy="570230"/>
            <a:chOff x="7661147" y="2395727"/>
            <a:chExt cx="1224280" cy="570230"/>
          </a:xfrm>
        </p:grpSpPr>
        <p:sp>
          <p:nvSpPr>
            <p:cNvPr id="31" name="object 31"/>
            <p:cNvSpPr/>
            <p:nvPr/>
          </p:nvSpPr>
          <p:spPr>
            <a:xfrm>
              <a:off x="7661147" y="2493263"/>
              <a:ext cx="1207135" cy="337185"/>
            </a:xfrm>
            <a:custGeom>
              <a:avLst/>
              <a:gdLst/>
              <a:ahLst/>
              <a:cxnLst/>
              <a:rect l="l" t="t" r="r" b="b"/>
              <a:pathLst>
                <a:path w="1207134" h="337185">
                  <a:moveTo>
                    <a:pt x="1207007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1207007" y="336803"/>
                  </a:lnTo>
                  <a:lnTo>
                    <a:pt x="120700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40395" y="2395727"/>
              <a:ext cx="1144524" cy="5699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661147" y="2493264"/>
            <a:ext cx="1207135" cy="337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>
              <a:lnSpc>
                <a:spcPts val="2235"/>
              </a:lnSpc>
            </a:pPr>
            <a:r>
              <a:rPr sz="2000" b="1" dirty="0">
                <a:latin typeface="Arial"/>
                <a:cs typeface="Arial"/>
              </a:rPr>
              <a:t>20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min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994904" y="4050791"/>
            <a:ext cx="1149350" cy="570230"/>
            <a:chOff x="7994904" y="4050791"/>
            <a:chExt cx="1149350" cy="570230"/>
          </a:xfrm>
        </p:grpSpPr>
        <p:sp>
          <p:nvSpPr>
            <p:cNvPr id="35" name="object 35"/>
            <p:cNvSpPr/>
            <p:nvPr/>
          </p:nvSpPr>
          <p:spPr>
            <a:xfrm>
              <a:off x="7994904" y="4149851"/>
              <a:ext cx="1149350" cy="335280"/>
            </a:xfrm>
            <a:custGeom>
              <a:avLst/>
              <a:gdLst/>
              <a:ahLst/>
              <a:cxnLst/>
              <a:rect l="l" t="t" r="r" b="b"/>
              <a:pathLst>
                <a:path w="1149350" h="335279">
                  <a:moveTo>
                    <a:pt x="0" y="335280"/>
                  </a:moveTo>
                  <a:lnTo>
                    <a:pt x="1149096" y="335280"/>
                  </a:lnTo>
                  <a:lnTo>
                    <a:pt x="1149096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072628" y="4050791"/>
              <a:ext cx="1071372" cy="5699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220836" y="4115561"/>
            <a:ext cx="8286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40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min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82396" y="5251703"/>
            <a:ext cx="1369060" cy="1173480"/>
            <a:chOff x="882396" y="5251703"/>
            <a:chExt cx="1369060" cy="1173480"/>
          </a:xfrm>
        </p:grpSpPr>
        <p:sp>
          <p:nvSpPr>
            <p:cNvPr id="39" name="object 39"/>
            <p:cNvSpPr/>
            <p:nvPr/>
          </p:nvSpPr>
          <p:spPr>
            <a:xfrm>
              <a:off x="914400" y="5413247"/>
              <a:ext cx="1205865" cy="821690"/>
            </a:xfrm>
            <a:custGeom>
              <a:avLst/>
              <a:gdLst/>
              <a:ahLst/>
              <a:cxnLst/>
              <a:rect l="l" t="t" r="r" b="b"/>
              <a:pathLst>
                <a:path w="1205864" h="821689">
                  <a:moveTo>
                    <a:pt x="1205484" y="0"/>
                  </a:moveTo>
                  <a:lnTo>
                    <a:pt x="0" y="0"/>
                  </a:lnTo>
                  <a:lnTo>
                    <a:pt x="0" y="821435"/>
                  </a:lnTo>
                  <a:lnTo>
                    <a:pt x="1205484" y="821435"/>
                  </a:lnTo>
                  <a:lnTo>
                    <a:pt x="12054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17092" y="5251703"/>
              <a:ext cx="693420" cy="81991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22832" y="5251703"/>
              <a:ext cx="792480" cy="8199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2396" y="5605271"/>
              <a:ext cx="1368552" cy="81991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100124" y="5349036"/>
            <a:ext cx="906780" cy="821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130"/>
              </a:lnSpc>
              <a:spcBef>
                <a:spcPts val="100"/>
              </a:spcBef>
            </a:pPr>
            <a:r>
              <a:rPr sz="2900" b="1" dirty="0">
                <a:solidFill>
                  <a:srgbClr val="C00000"/>
                </a:solidFill>
                <a:latin typeface="Arial"/>
                <a:cs typeface="Arial"/>
              </a:rPr>
              <a:t>60</a:t>
            </a:r>
            <a:endParaRPr sz="2900">
              <a:latin typeface="Arial"/>
              <a:cs typeface="Arial"/>
            </a:endParaRPr>
          </a:p>
          <a:p>
            <a:pPr algn="ctr">
              <a:lnSpc>
                <a:spcPts val="3130"/>
              </a:lnSpc>
            </a:pPr>
            <a:r>
              <a:rPr sz="2900" b="1" dirty="0">
                <a:solidFill>
                  <a:srgbClr val="C00000"/>
                </a:solidFill>
                <a:latin typeface="Arial"/>
                <a:cs typeface="Arial"/>
              </a:rPr>
              <a:t>min?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477000"/>
            <a:chOff x="-828" y="0"/>
            <a:chExt cx="9145905" cy="6477000"/>
          </a:xfrm>
        </p:grpSpPr>
        <p:sp>
          <p:nvSpPr>
            <p:cNvPr id="3" name="object 3"/>
            <p:cNvSpPr/>
            <p:nvPr/>
          </p:nvSpPr>
          <p:spPr>
            <a:xfrm>
              <a:off x="1676400" y="533400"/>
              <a:ext cx="3733800" cy="5943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93307" y="2667000"/>
              <a:ext cx="2296667" cy="457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93308" y="2971799"/>
              <a:ext cx="2895600" cy="152400"/>
            </a:xfrm>
            <a:custGeom>
              <a:avLst/>
              <a:gdLst/>
              <a:ahLst/>
              <a:cxnLst/>
              <a:rect l="l" t="t" r="r" b="b"/>
              <a:pathLst>
                <a:path w="2895600" h="152400">
                  <a:moveTo>
                    <a:pt x="3048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152400"/>
                  </a:lnTo>
                  <a:lnTo>
                    <a:pt x="304800" y="152400"/>
                  </a:lnTo>
                  <a:lnTo>
                    <a:pt x="304800" y="76200"/>
                  </a:lnTo>
                  <a:lnTo>
                    <a:pt x="304800" y="0"/>
                  </a:lnTo>
                  <a:close/>
                </a:path>
                <a:path w="2895600" h="152400">
                  <a:moveTo>
                    <a:pt x="1600200" y="0"/>
                  </a:moveTo>
                  <a:lnTo>
                    <a:pt x="609587" y="0"/>
                  </a:lnTo>
                  <a:lnTo>
                    <a:pt x="609587" y="76200"/>
                  </a:lnTo>
                  <a:lnTo>
                    <a:pt x="1600200" y="76200"/>
                  </a:lnTo>
                  <a:lnTo>
                    <a:pt x="1600200" y="0"/>
                  </a:lnTo>
                  <a:close/>
                </a:path>
                <a:path w="2895600" h="152400">
                  <a:moveTo>
                    <a:pt x="2895600" y="0"/>
                  </a:moveTo>
                  <a:lnTo>
                    <a:pt x="1905000" y="0"/>
                  </a:lnTo>
                  <a:lnTo>
                    <a:pt x="1905000" y="76200"/>
                  </a:lnTo>
                  <a:lnTo>
                    <a:pt x="1905000" y="152400"/>
                  </a:lnTo>
                  <a:lnTo>
                    <a:pt x="2895600" y="152400"/>
                  </a:lnTo>
                  <a:lnTo>
                    <a:pt x="2895600" y="76200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93307" y="228600"/>
              <a:ext cx="2296667" cy="236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93307" y="3505200"/>
              <a:ext cx="1142999" cy="2438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98107" y="35814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36308" y="3505200"/>
              <a:ext cx="1153668" cy="2514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93508" y="35814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21908" y="3048000"/>
            <a:ext cx="1752600" cy="533400"/>
          </a:xfrm>
          <a:prstGeom prst="rect">
            <a:avLst/>
          </a:prstGeom>
          <a:solidFill>
            <a:srgbClr val="0E6EC5"/>
          </a:solidFill>
          <a:ln w="9144">
            <a:solidFill>
              <a:srgbClr val="FFFFF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89865" marR="182880" indent="324485">
              <a:lnSpc>
                <a:spcPct val="100000"/>
              </a:lnSpc>
              <a:spcBef>
                <a:spcPts val="320"/>
              </a:spcBef>
            </a:pPr>
            <a:r>
              <a:rPr sz="1400" b="1" spc="-5" dirty="0">
                <a:latin typeface="Arial"/>
                <a:cs typeface="Arial"/>
              </a:rPr>
              <a:t>Identical  base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sequences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32175" y="168656"/>
            <a:ext cx="6559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000" u="none" spc="-19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000" u="none" spc="-95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2000" u="none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u="none" spc="-160" dirty="0">
                <a:solidFill>
                  <a:srgbClr val="FFFFFF"/>
                </a:solidFill>
                <a:latin typeface="Arial"/>
                <a:cs typeface="Arial"/>
              </a:rPr>
              <a:t>3’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4394" y="5351475"/>
            <a:ext cx="198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60" dirty="0">
                <a:solidFill>
                  <a:srgbClr val="FFFFFF"/>
                </a:solidFill>
                <a:latin typeface="Arial"/>
                <a:cs typeface="Arial"/>
              </a:rPr>
              <a:t>3’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74594" y="5351475"/>
            <a:ext cx="2025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45" dirty="0">
                <a:solidFill>
                  <a:srgbClr val="800000"/>
                </a:solidFill>
                <a:latin typeface="Arial"/>
                <a:cs typeface="Arial"/>
              </a:rPr>
              <a:t>5’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36975" y="3293186"/>
            <a:ext cx="2019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45" dirty="0">
                <a:solidFill>
                  <a:srgbClr val="800000"/>
                </a:solidFill>
                <a:latin typeface="Arial"/>
                <a:cs typeface="Arial"/>
              </a:rPr>
              <a:t>5’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27375" y="3598545"/>
            <a:ext cx="198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60" dirty="0">
                <a:solidFill>
                  <a:srgbClr val="800000"/>
                </a:solidFill>
                <a:latin typeface="Arial"/>
                <a:cs typeface="Arial"/>
              </a:rPr>
              <a:t>3’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84575" y="5275326"/>
            <a:ext cx="198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60" dirty="0">
                <a:solidFill>
                  <a:srgbClr val="800000"/>
                </a:solidFill>
                <a:latin typeface="Arial"/>
                <a:cs typeface="Arial"/>
              </a:rPr>
              <a:t>3’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461517"/>
            <a:ext cx="82372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u="none" dirty="0">
                <a:latin typeface="Times New Roman"/>
                <a:cs typeface="Times New Roman"/>
              </a:rPr>
              <a:t>Semiconservative</a:t>
            </a:r>
            <a:r>
              <a:rPr sz="5400" b="0" u="none" spc="-30" dirty="0">
                <a:latin typeface="Times New Roman"/>
                <a:cs typeface="Times New Roman"/>
              </a:rPr>
              <a:t> </a:t>
            </a:r>
            <a:r>
              <a:rPr sz="5400" b="0" u="none" spc="-5" dirty="0">
                <a:latin typeface="Times New Roman"/>
                <a:cs typeface="Times New Roman"/>
              </a:rPr>
              <a:t>Replication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4054" y="1934336"/>
            <a:ext cx="7553959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3265" algn="just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Half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of the parental DNA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molecule  is conserved in each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new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double helix, 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paired with a newly synthesized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complementary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strand. This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is called  semiconservative</a:t>
            </a:r>
            <a:r>
              <a:rPr sz="3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replication.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64947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/>
              <a:t>Direction </a:t>
            </a:r>
            <a:r>
              <a:rPr sz="3600" u="none" dirty="0"/>
              <a:t>of the DNA</a:t>
            </a:r>
            <a:r>
              <a:rPr sz="3600" u="none" spc="-210" dirty="0"/>
              <a:t> </a:t>
            </a:r>
            <a:r>
              <a:rPr sz="3600" u="none" spc="-5" dirty="0"/>
              <a:t>Replication</a:t>
            </a:r>
          </a:p>
        </p:txBody>
      </p:sp>
      <p:sp>
        <p:nvSpPr>
          <p:cNvPr id="7" name="object 7"/>
          <p:cNvSpPr/>
          <p:nvPr/>
        </p:nvSpPr>
        <p:spPr>
          <a:xfrm>
            <a:off x="2118360" y="890016"/>
            <a:ext cx="4876799" cy="2538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7400" y="3733800"/>
            <a:ext cx="4876800" cy="2694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718564"/>
            <a:ext cx="7320915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5080" indent="-363220">
              <a:lnSpc>
                <a:spcPct val="100000"/>
              </a:lnSpc>
              <a:spcBef>
                <a:spcPts val="100"/>
              </a:spcBef>
              <a:buChar char="•"/>
              <a:tabLst>
                <a:tab pos="375285" algn="l"/>
                <a:tab pos="375920" algn="l"/>
              </a:tabLst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Replication starts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from unwinding</a:t>
            </a:r>
            <a:r>
              <a:rPr sz="3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the  dsDNA at a particular point (called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origin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/ </a:t>
            </a:r>
            <a:r>
              <a:rPr sz="3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ori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site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), followed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by the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synthesis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on each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strand.</a:t>
            </a:r>
            <a:endParaRPr sz="3600">
              <a:latin typeface="Times New Roman"/>
              <a:cs typeface="Times New Roman"/>
            </a:endParaRPr>
          </a:p>
          <a:p>
            <a:pPr marL="375285" marR="344805" indent="-363220">
              <a:lnSpc>
                <a:spcPct val="100000"/>
              </a:lnSpc>
              <a:spcBef>
                <a:spcPts val="2160"/>
              </a:spcBef>
              <a:buChar char="•"/>
              <a:tabLst>
                <a:tab pos="375285" algn="l"/>
                <a:tab pos="375920" algn="l"/>
                <a:tab pos="3411220" algn="l"/>
              </a:tabLst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The parental dsDNA and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3600" spc="-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newly  formed dsDNA form a </a:t>
            </a:r>
            <a:r>
              <a:rPr sz="3600" spc="-60" dirty="0">
                <a:solidFill>
                  <a:srgbClr val="FFFFFF"/>
                </a:solidFill>
                <a:latin typeface="Times New Roman"/>
                <a:cs typeface="Times New Roman"/>
              </a:rPr>
              <a:t>Y-shape 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structure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called	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Replication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 fork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5652" y="347218"/>
            <a:ext cx="59956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spc="-5" dirty="0"/>
              <a:t>Bidirectional</a:t>
            </a:r>
            <a:r>
              <a:rPr sz="4400" u="none" spc="-80" dirty="0"/>
              <a:t> </a:t>
            </a:r>
            <a:r>
              <a:rPr sz="4400" u="none" dirty="0"/>
              <a:t>Replication</a:t>
            </a:r>
            <a:endParaRPr sz="4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99" y="381000"/>
            <a:ext cx="81534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625" y="564896"/>
            <a:ext cx="758761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u="none" spc="-5" dirty="0">
                <a:solidFill>
                  <a:srgbClr val="FFFFFF"/>
                </a:solidFill>
              </a:rPr>
              <a:t>Replication Enzymes &amp;</a:t>
            </a:r>
            <a:r>
              <a:rPr sz="4300" u="none" spc="55" dirty="0">
                <a:solidFill>
                  <a:srgbClr val="FFFFFF"/>
                </a:solidFill>
              </a:rPr>
              <a:t> </a:t>
            </a:r>
            <a:r>
              <a:rPr sz="4300" u="none" spc="-15" dirty="0">
                <a:solidFill>
                  <a:srgbClr val="FFFFFF"/>
                </a:solidFill>
              </a:rPr>
              <a:t>Proteins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458825" y="1540890"/>
            <a:ext cx="7626984" cy="467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3400" spc="-15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155" dirty="0">
                <a:solidFill>
                  <a:srgbClr val="FFFF00"/>
                </a:solidFill>
                <a:latin typeface="Times New Roman"/>
                <a:cs typeface="Times New Roman"/>
              </a:rPr>
              <a:t>DNA </a:t>
            </a:r>
            <a:r>
              <a:rPr sz="3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Polymerase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Matches the</a:t>
            </a:r>
            <a:r>
              <a:rPr sz="3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95" dirty="0">
                <a:solidFill>
                  <a:srgbClr val="FFFFFF"/>
                </a:solidFill>
                <a:latin typeface="Times New Roman"/>
                <a:cs typeface="Times New Roman"/>
              </a:rPr>
              <a:t>correct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nucleotides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then joins /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polymerizes  adjacent nucleotides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36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lang="en-US" sz="36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in 5’ to 3’ direction</a:t>
            </a:r>
            <a:r>
              <a:rPr sz="36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600" dirty="0">
              <a:latin typeface="Times New Roman"/>
              <a:cs typeface="Times New Roman"/>
            </a:endParaRPr>
          </a:p>
          <a:p>
            <a:pPr marL="287020" marR="44450" indent="-274320">
              <a:lnSpc>
                <a:spcPct val="100000"/>
              </a:lnSpc>
              <a:spcBef>
                <a:spcPts val="865"/>
              </a:spcBef>
            </a:pPr>
            <a:r>
              <a:rPr sz="3400" spc="-7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70" dirty="0">
                <a:solidFill>
                  <a:srgbClr val="FFFF00"/>
                </a:solidFill>
                <a:latin typeface="Times New Roman"/>
                <a:cs typeface="Times New Roman"/>
              </a:rPr>
              <a:t>Helicase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Unwinds the DNA and</a:t>
            </a:r>
            <a:r>
              <a:rPr sz="36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45" dirty="0">
                <a:solidFill>
                  <a:srgbClr val="FFFFFF"/>
                </a:solidFill>
                <a:latin typeface="Times New Roman"/>
                <a:cs typeface="Times New Roman"/>
              </a:rPr>
              <a:t>melts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it.</a:t>
            </a:r>
            <a:endParaRPr sz="3600" dirty="0">
              <a:latin typeface="Times New Roman"/>
              <a:cs typeface="Times New Roman"/>
            </a:endParaRPr>
          </a:p>
          <a:p>
            <a:pPr marL="287020" marR="347345" indent="-274320">
              <a:lnSpc>
                <a:spcPct val="100000"/>
              </a:lnSpc>
              <a:spcBef>
                <a:spcPts val="865"/>
              </a:spcBef>
            </a:pPr>
            <a:r>
              <a:rPr sz="3400" spc="-8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80" dirty="0">
                <a:solidFill>
                  <a:srgbClr val="FFFF00"/>
                </a:solidFill>
                <a:latin typeface="Times New Roman"/>
                <a:cs typeface="Times New Roman"/>
              </a:rPr>
              <a:t>Primase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Provides an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RNA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primer</a:t>
            </a:r>
            <a:r>
              <a:rPr sz="36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330" dirty="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start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 polymerization.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825" y="421640"/>
            <a:ext cx="8513445" cy="6001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3400" spc="-9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90" dirty="0">
                <a:solidFill>
                  <a:srgbClr val="FFFF00"/>
                </a:solidFill>
                <a:latin typeface="Times New Roman"/>
                <a:cs typeface="Times New Roman"/>
              </a:rPr>
              <a:t>Single </a:t>
            </a:r>
            <a:r>
              <a:rPr sz="3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Strand Binding </a:t>
            </a:r>
            <a:r>
              <a:rPr sz="36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Proteins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Keep the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DNA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single stranded after it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3600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melted 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 helicase</a:t>
            </a:r>
            <a:endParaRPr sz="3600" dirty="0">
              <a:latin typeface="Times New Roman"/>
              <a:cs typeface="Times New Roman"/>
            </a:endParaRPr>
          </a:p>
          <a:p>
            <a:pPr marL="287020" marR="1145540" indent="-274320">
              <a:lnSpc>
                <a:spcPct val="100000"/>
              </a:lnSpc>
              <a:spcBef>
                <a:spcPts val="865"/>
              </a:spcBef>
            </a:pPr>
            <a:r>
              <a:rPr sz="3400" spc="-90" dirty="0" smtClean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lang="en-US" sz="3600" b="1" spc="-9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Topoisomerase</a:t>
            </a:r>
            <a:r>
              <a:rPr sz="3600" b="1" spc="-9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A topisomerase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600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90" dirty="0">
                <a:solidFill>
                  <a:srgbClr val="FFFFFF"/>
                </a:solidFill>
                <a:latin typeface="Times New Roman"/>
                <a:cs typeface="Times New Roman"/>
              </a:rPr>
              <a:t>Relieves 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torsional strain in the DNA</a:t>
            </a:r>
            <a:r>
              <a:rPr sz="3600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molecule.</a:t>
            </a:r>
            <a:endParaRPr sz="3600" dirty="0">
              <a:latin typeface="Times New Roman"/>
              <a:cs typeface="Times New Roman"/>
            </a:endParaRPr>
          </a:p>
          <a:p>
            <a:pPr marL="13335" marR="1500505">
              <a:lnSpc>
                <a:spcPct val="100000"/>
              </a:lnSpc>
              <a:spcBef>
                <a:spcPts val="1960"/>
              </a:spcBef>
              <a:buFont typeface="Arial"/>
              <a:buChar char="•"/>
              <a:tabLst>
                <a:tab pos="288290" algn="l"/>
              </a:tabLst>
            </a:pPr>
            <a:r>
              <a:rPr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Ligase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Joins adjacent DNA</a:t>
            </a:r>
            <a:r>
              <a:rPr sz="36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strands  together (fixes</a:t>
            </a:r>
            <a:r>
              <a:rPr sz="3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“nicks”)</a:t>
            </a:r>
            <a:endParaRPr sz="3600" dirty="0">
              <a:latin typeface="Times New Roman"/>
              <a:cs typeface="Times New Roman"/>
            </a:endParaRPr>
          </a:p>
          <a:p>
            <a:pPr marL="287020" marR="227965" indent="-274320">
              <a:lnSpc>
                <a:spcPct val="100000"/>
              </a:lnSpc>
              <a:spcBef>
                <a:spcPts val="635"/>
              </a:spcBef>
            </a:pPr>
            <a:r>
              <a:rPr sz="3400" spc="-9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90" dirty="0">
                <a:solidFill>
                  <a:srgbClr val="FFFF00"/>
                </a:solidFill>
                <a:latin typeface="Times New Roman"/>
                <a:cs typeface="Times New Roman"/>
              </a:rPr>
              <a:t>Telomerase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Finishes </a:t>
            </a:r>
            <a:r>
              <a:rPr sz="3600" spc="-25" dirty="0">
                <a:solidFill>
                  <a:srgbClr val="FFFFFF"/>
                </a:solidFill>
                <a:latin typeface="Times New Roman"/>
                <a:cs typeface="Times New Roman"/>
              </a:rPr>
              <a:t>off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the ends of </a:t>
            </a:r>
            <a:r>
              <a:rPr sz="3600" spc="-215" dirty="0">
                <a:solidFill>
                  <a:srgbClr val="FFFFFF"/>
                </a:solidFill>
                <a:latin typeface="Times New Roman"/>
                <a:cs typeface="Times New Roman"/>
              </a:rPr>
              <a:t>DNA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strands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Eukaryotes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00" y="364352"/>
            <a:ext cx="869823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805" algn="ctr">
              <a:lnSpc>
                <a:spcPct val="100000"/>
              </a:lnSpc>
              <a:spcBef>
                <a:spcPts val="95"/>
              </a:spcBef>
            </a:pPr>
            <a:r>
              <a:rPr sz="3000" u="none" spc="-5" dirty="0"/>
              <a:t>Enzymes and </a:t>
            </a:r>
            <a:r>
              <a:rPr sz="3000" u="none" spc="-10" dirty="0"/>
              <a:t>proteins </a:t>
            </a:r>
            <a:r>
              <a:rPr sz="3000" u="none" spc="-5" dirty="0"/>
              <a:t>of</a:t>
            </a:r>
            <a:r>
              <a:rPr sz="3000" u="none" spc="20" dirty="0"/>
              <a:t> </a:t>
            </a:r>
            <a:r>
              <a:rPr sz="3000" u="none" spc="-5" dirty="0" smtClean="0"/>
              <a:t>DNA </a:t>
            </a:r>
            <a:r>
              <a:rPr sz="3000" spc="-5" dirty="0" smtClean="0">
                <a:uFill>
                  <a:solidFill>
                    <a:srgbClr val="FFFFFF"/>
                  </a:solidFill>
                </a:uFill>
              </a:rPr>
              <a:t>Replication</a:t>
            </a:r>
            <a:r>
              <a:rPr sz="3000" spc="-5" dirty="0">
                <a:uFill>
                  <a:solidFill>
                    <a:srgbClr val="FFFFFF"/>
                  </a:solidFill>
                </a:uFill>
              </a:rPr>
              <a:t>	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231140" y="6534404"/>
            <a:ext cx="2527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(DNA</a:t>
            </a:r>
            <a:r>
              <a:rPr sz="20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Topoisomerse)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2400" y="1059094"/>
          <a:ext cx="8672194" cy="5430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1170"/>
                <a:gridCol w="1419225"/>
                <a:gridCol w="974089"/>
                <a:gridCol w="3267710"/>
              </a:tblGrid>
              <a:tr h="754465">
                <a:tc>
                  <a:txBody>
                    <a:bodyPr/>
                    <a:lstStyle/>
                    <a:p>
                      <a:pPr marL="977265">
                        <a:lnSpc>
                          <a:spcPts val="2620"/>
                        </a:lnSpc>
                      </a:pPr>
                      <a:r>
                        <a:rPr sz="24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Protein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2620"/>
                        </a:lnSpc>
                      </a:pPr>
                      <a:r>
                        <a:rPr sz="2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400" b="1" spc="-7" baseline="-20833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ts val="2620"/>
                        </a:lnSpc>
                      </a:pPr>
                      <a:r>
                        <a:rPr sz="24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Sub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units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52195">
                        <a:lnSpc>
                          <a:spcPts val="2620"/>
                        </a:lnSpc>
                      </a:pPr>
                      <a:r>
                        <a:rPr sz="2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Function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70793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Dna A</a:t>
                      </a:r>
                      <a:r>
                        <a:rPr sz="2000" b="1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protein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FFFFFF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50,000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FFFFFF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R="34036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FFFFFF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Recognizes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ori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sequences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FFFFFF"/>
                      </a:solidFill>
                      <a:prstDash val="solid"/>
                    </a:lnT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Dna B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protein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300,000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  <a:tc>
                  <a:txBody>
                    <a:bodyPr/>
                    <a:lstStyle/>
                    <a:p>
                      <a:pPr marR="34036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Unwinds/opens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dsDNA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</a:tr>
              <a:tr h="38086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(DNA</a:t>
                      </a: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Helicase)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70143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Dna C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protein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29,000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  <a:tc>
                  <a:txBody>
                    <a:bodyPr/>
                    <a:lstStyle/>
                    <a:p>
                      <a:pPr marR="34036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Assists Dna B to bind</a:t>
                      </a: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2000" b="1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ori-site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</a:tr>
              <a:tr h="70123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DNA</a:t>
                      </a:r>
                      <a:r>
                        <a:rPr sz="20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polymerases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97155" marR="6794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Synthesizes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new 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DNA</a:t>
                      </a:r>
                      <a:r>
                        <a:rPr sz="20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strands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</a:tr>
              <a:tr h="38119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Dna G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protein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60,000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  <a:tc>
                  <a:txBody>
                    <a:bodyPr/>
                    <a:lstStyle/>
                    <a:p>
                      <a:pPr marR="34036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Synthesize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RNA</a:t>
                      </a:r>
                      <a:r>
                        <a:rPr sz="20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primer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</a:tr>
              <a:tr h="38097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(DNA</a:t>
                      </a:r>
                      <a:r>
                        <a:rPr sz="20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Primase)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70119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Single Strand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Binding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Proteins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(SSB)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75,600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  <a:tc>
                  <a:txBody>
                    <a:bodyPr/>
                    <a:lstStyle/>
                    <a:p>
                      <a:pPr marR="34036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Binds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single-stranded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DNA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</a:tr>
              <a:tr h="340406">
                <a:tc>
                  <a:txBody>
                    <a:bodyPr/>
                    <a:lstStyle/>
                    <a:p>
                      <a:pPr marL="90805">
                        <a:lnSpc>
                          <a:spcPts val="2325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DNA</a:t>
                      </a:r>
                      <a:r>
                        <a:rPr sz="20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Gyrase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2325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400,000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  <a:tc>
                  <a:txBody>
                    <a:bodyPr/>
                    <a:lstStyle/>
                    <a:p>
                      <a:pPr marR="340360" algn="r">
                        <a:lnSpc>
                          <a:spcPts val="2325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2325"/>
                        </a:lnSpc>
                        <a:spcBef>
                          <a:spcPts val="254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Relieves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torsional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strain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noFill/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642228" y="6473444"/>
            <a:ext cx="2950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generated by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unwinding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622" y="885824"/>
            <a:ext cx="6043295" cy="4964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0205">
              <a:lnSpc>
                <a:spcPct val="100000"/>
              </a:lnSpc>
              <a:spcBef>
                <a:spcPts val="95"/>
              </a:spcBef>
            </a:pPr>
            <a:r>
              <a:rPr sz="4000" b="1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DNA</a:t>
            </a:r>
            <a:r>
              <a:rPr sz="4000" b="1" spc="-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spc="1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Polymerase-I</a:t>
            </a:r>
            <a:endParaRPr sz="4000" dirty="0">
              <a:latin typeface="Times New Roman"/>
              <a:cs typeface="Times New Roman"/>
            </a:endParaRPr>
          </a:p>
          <a:p>
            <a:pPr marL="287020" marR="273685" indent="-274320">
              <a:lnSpc>
                <a:spcPct val="100000"/>
              </a:lnSpc>
              <a:spcBef>
                <a:spcPts val="3484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sz="3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DNA- </a:t>
            </a:r>
            <a:r>
              <a:rPr sz="3000" b="1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dependent </a:t>
            </a:r>
            <a:r>
              <a:rPr sz="3000" b="1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DNA  </a:t>
            </a:r>
            <a:r>
              <a:rPr sz="3000" b="1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polymerase</a:t>
            </a:r>
            <a:r>
              <a:rPr sz="3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( DNA Pol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-I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) was  </a:t>
            </a:r>
            <a:r>
              <a:rPr sz="3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discovered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1958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by Arthur  Kornberg who </a:t>
            </a:r>
            <a:r>
              <a:rPr sz="3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received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Nobel  Prize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physiology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medicine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in  1959.</a:t>
            </a:r>
            <a:endParaRPr sz="3000" dirty="0">
              <a:latin typeface="Times New Roman"/>
              <a:cs typeface="Times New Roman"/>
            </a:endParaRPr>
          </a:p>
          <a:p>
            <a:pPr marL="287020" marR="579755" indent="-274320">
              <a:lnSpc>
                <a:spcPct val="100000"/>
              </a:lnSpc>
              <a:spcBef>
                <a:spcPts val="180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381000" algn="l"/>
                <a:tab pos="381635" algn="l"/>
                <a:tab pos="1375410" algn="l"/>
              </a:tabLst>
            </a:pPr>
            <a:r>
              <a:rPr dirty="0"/>
              <a:t>	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DNA	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Polymerase is </a:t>
            </a:r>
            <a:r>
              <a:rPr sz="3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considered 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Kornberg</a:t>
            </a:r>
            <a:r>
              <a:rPr sz="3000" b="1" spc="-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Enzyme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3200" y="1648967"/>
            <a:ext cx="2375916" cy="4255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0811" y="87248"/>
            <a:ext cx="72523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/>
              <a:t>DNA Polymerases of</a:t>
            </a:r>
            <a:r>
              <a:rPr sz="4000" u="none" spc="-229" dirty="0"/>
              <a:t> </a:t>
            </a:r>
            <a:r>
              <a:rPr sz="4000" u="none" spc="-10" dirty="0"/>
              <a:t>Prokaryotes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3870" y="2991738"/>
            <a:ext cx="9080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DNA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07207" y="3124200"/>
            <a:ext cx="1231392" cy="391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70375" y="2979547"/>
            <a:ext cx="8921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RNA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0" y="3124200"/>
            <a:ext cx="1295400" cy="391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85229" y="2981070"/>
            <a:ext cx="18796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6280" y="2551176"/>
            <a:ext cx="1321308" cy="1450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30220" y="1929765"/>
            <a:ext cx="1806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2400" spc="-10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ans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Georgia"/>
                <a:cs typeface="Georgia"/>
              </a:rPr>
              <a:t>pt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on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9828" y="1925269"/>
            <a:ext cx="15233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6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2400" spc="-10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slation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217" y="1929765"/>
            <a:ext cx="1525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Replication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32710" y="4522723"/>
            <a:ext cx="17456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8140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solidFill>
                  <a:srgbClr val="FFFFFF"/>
                </a:solidFill>
                <a:latin typeface="Georgia"/>
                <a:cs typeface="Georgia"/>
              </a:rPr>
              <a:t>Reverse 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ans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Georgia"/>
                <a:cs typeface="Georgia"/>
              </a:rPr>
              <a:t>pt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on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14600" y="381000"/>
            <a:ext cx="387934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dirty="0">
                <a:latin typeface="Times New Roman"/>
                <a:cs typeface="Times New Roman"/>
              </a:rPr>
              <a:t>Central</a:t>
            </a:r>
            <a:r>
              <a:rPr b="0" u="none" spc="-100" dirty="0">
                <a:latin typeface="Times New Roman"/>
                <a:cs typeface="Times New Roman"/>
              </a:rPr>
              <a:t> </a:t>
            </a:r>
            <a:r>
              <a:rPr b="0" u="none" dirty="0">
                <a:latin typeface="Times New Roman"/>
                <a:cs typeface="Times New Roman"/>
              </a:rPr>
              <a:t>dogma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2577150" y="3737648"/>
            <a:ext cx="1879600" cy="485775"/>
            <a:chOff x="2577150" y="3737648"/>
            <a:chExt cx="1879600" cy="485775"/>
          </a:xfrm>
        </p:grpSpPr>
        <p:sp>
          <p:nvSpPr>
            <p:cNvPr id="14" name="object 14"/>
            <p:cNvSpPr/>
            <p:nvPr/>
          </p:nvSpPr>
          <p:spPr>
            <a:xfrm>
              <a:off x="2583766" y="3744261"/>
              <a:ext cx="1865812" cy="4723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83764" y="3744261"/>
              <a:ext cx="1866264" cy="472440"/>
            </a:xfrm>
            <a:custGeom>
              <a:avLst/>
              <a:gdLst/>
              <a:ahLst/>
              <a:cxnLst/>
              <a:rect l="l" t="t" r="r" b="b"/>
              <a:pathLst>
                <a:path w="1866264" h="472439">
                  <a:moveTo>
                    <a:pt x="257707" y="75257"/>
                  </a:moveTo>
                  <a:lnTo>
                    <a:pt x="284912" y="104972"/>
                  </a:lnTo>
                  <a:lnTo>
                    <a:pt x="314695" y="133035"/>
                  </a:lnTo>
                  <a:lnTo>
                    <a:pt x="346907" y="159420"/>
                  </a:lnTo>
                  <a:lnTo>
                    <a:pt x="381402" y="184104"/>
                  </a:lnTo>
                  <a:lnTo>
                    <a:pt x="418033" y="207060"/>
                  </a:lnTo>
                  <a:lnTo>
                    <a:pt x="456654" y="228265"/>
                  </a:lnTo>
                  <a:lnTo>
                    <a:pt x="497116" y="247692"/>
                  </a:lnTo>
                  <a:lnTo>
                    <a:pt x="539273" y="265317"/>
                  </a:lnTo>
                  <a:lnTo>
                    <a:pt x="582979" y="281116"/>
                  </a:lnTo>
                  <a:lnTo>
                    <a:pt x="628086" y="295062"/>
                  </a:lnTo>
                  <a:lnTo>
                    <a:pt x="674447" y="307131"/>
                  </a:lnTo>
                  <a:lnTo>
                    <a:pt x="721915" y="317298"/>
                  </a:lnTo>
                  <a:lnTo>
                    <a:pt x="770344" y="325537"/>
                  </a:lnTo>
                  <a:lnTo>
                    <a:pt x="819587" y="331825"/>
                  </a:lnTo>
                  <a:lnTo>
                    <a:pt x="869496" y="336136"/>
                  </a:lnTo>
                  <a:lnTo>
                    <a:pt x="919924" y="338444"/>
                  </a:lnTo>
                  <a:lnTo>
                    <a:pt x="970725" y="338726"/>
                  </a:lnTo>
                  <a:lnTo>
                    <a:pt x="1021752" y="336955"/>
                  </a:lnTo>
                  <a:lnTo>
                    <a:pt x="1072858" y="333107"/>
                  </a:lnTo>
                  <a:lnTo>
                    <a:pt x="1123895" y="327157"/>
                  </a:lnTo>
                  <a:lnTo>
                    <a:pt x="1174717" y="319079"/>
                  </a:lnTo>
                  <a:lnTo>
                    <a:pt x="1225178" y="308850"/>
                  </a:lnTo>
                  <a:lnTo>
                    <a:pt x="1275129" y="296443"/>
                  </a:lnTo>
                  <a:lnTo>
                    <a:pt x="1324424" y="281834"/>
                  </a:lnTo>
                  <a:lnTo>
                    <a:pt x="1372916" y="264998"/>
                  </a:lnTo>
                  <a:lnTo>
                    <a:pt x="1424005" y="244333"/>
                  </a:lnTo>
                  <a:lnTo>
                    <a:pt x="1472597" y="221502"/>
                  </a:lnTo>
                  <a:lnTo>
                    <a:pt x="1518537" y="196614"/>
                  </a:lnTo>
                  <a:lnTo>
                    <a:pt x="1561671" y="169781"/>
                  </a:lnTo>
                  <a:lnTo>
                    <a:pt x="1601842" y="141112"/>
                  </a:lnTo>
                  <a:lnTo>
                    <a:pt x="1638897" y="110717"/>
                  </a:lnTo>
                  <a:lnTo>
                    <a:pt x="1672680" y="78706"/>
                  </a:lnTo>
                  <a:lnTo>
                    <a:pt x="1703036" y="45191"/>
                  </a:lnTo>
                  <a:lnTo>
                    <a:pt x="1729809" y="10279"/>
                  </a:lnTo>
                  <a:lnTo>
                    <a:pt x="1865814" y="47776"/>
                  </a:lnTo>
                  <a:lnTo>
                    <a:pt x="1842978" y="82682"/>
                  </a:lnTo>
                  <a:lnTo>
                    <a:pt x="1817710" y="116315"/>
                  </a:lnTo>
                  <a:lnTo>
                    <a:pt x="1790115" y="148643"/>
                  </a:lnTo>
                  <a:lnTo>
                    <a:pt x="1760300" y="179632"/>
                  </a:lnTo>
                  <a:lnTo>
                    <a:pt x="1728371" y="209253"/>
                  </a:lnTo>
                  <a:lnTo>
                    <a:pt x="1694436" y="237472"/>
                  </a:lnTo>
                  <a:lnTo>
                    <a:pt x="1658600" y="264258"/>
                  </a:lnTo>
                  <a:lnTo>
                    <a:pt x="1620970" y="289578"/>
                  </a:lnTo>
                  <a:lnTo>
                    <a:pt x="1581652" y="313401"/>
                  </a:lnTo>
                  <a:lnTo>
                    <a:pt x="1540753" y="335695"/>
                  </a:lnTo>
                  <a:lnTo>
                    <a:pt x="1498379" y="356428"/>
                  </a:lnTo>
                  <a:lnTo>
                    <a:pt x="1454637" y="375567"/>
                  </a:lnTo>
                  <a:lnTo>
                    <a:pt x="1409633" y="393082"/>
                  </a:lnTo>
                  <a:lnTo>
                    <a:pt x="1363474" y="408940"/>
                  </a:lnTo>
                  <a:lnTo>
                    <a:pt x="1316266" y="423108"/>
                  </a:lnTo>
                  <a:lnTo>
                    <a:pt x="1268115" y="435556"/>
                  </a:lnTo>
                  <a:lnTo>
                    <a:pt x="1219129" y="446251"/>
                  </a:lnTo>
                  <a:lnTo>
                    <a:pt x="1169412" y="455161"/>
                  </a:lnTo>
                  <a:lnTo>
                    <a:pt x="1119073" y="462254"/>
                  </a:lnTo>
                  <a:lnTo>
                    <a:pt x="1068217" y="467499"/>
                  </a:lnTo>
                  <a:lnTo>
                    <a:pt x="1016950" y="470863"/>
                  </a:lnTo>
                  <a:lnTo>
                    <a:pt x="965380" y="472314"/>
                  </a:lnTo>
                  <a:lnTo>
                    <a:pt x="913613" y="471821"/>
                  </a:lnTo>
                  <a:lnTo>
                    <a:pt x="861755" y="469351"/>
                  </a:lnTo>
                  <a:lnTo>
                    <a:pt x="809912" y="464873"/>
                  </a:lnTo>
                  <a:lnTo>
                    <a:pt x="758191" y="458354"/>
                  </a:lnTo>
                  <a:lnTo>
                    <a:pt x="706699" y="449763"/>
                  </a:lnTo>
                  <a:lnTo>
                    <a:pt x="655542" y="439067"/>
                  </a:lnTo>
                  <a:lnTo>
                    <a:pt x="604826" y="426236"/>
                  </a:lnTo>
                  <a:lnTo>
                    <a:pt x="553767" y="410915"/>
                  </a:lnTo>
                  <a:lnTo>
                    <a:pt x="504389" y="393592"/>
                  </a:lnTo>
                  <a:lnTo>
                    <a:pt x="456795" y="374332"/>
                  </a:lnTo>
                  <a:lnTo>
                    <a:pt x="411089" y="353201"/>
                  </a:lnTo>
                  <a:lnTo>
                    <a:pt x="367373" y="330263"/>
                  </a:lnTo>
                  <a:lnTo>
                    <a:pt x="325752" y="305583"/>
                  </a:lnTo>
                  <a:lnTo>
                    <a:pt x="286328" y="279226"/>
                  </a:lnTo>
                  <a:lnTo>
                    <a:pt x="249204" y="251257"/>
                  </a:lnTo>
                  <a:lnTo>
                    <a:pt x="214483" y="221742"/>
                  </a:lnTo>
                  <a:lnTo>
                    <a:pt x="182270" y="190745"/>
                  </a:lnTo>
                  <a:lnTo>
                    <a:pt x="152665" y="158331"/>
                  </a:lnTo>
                  <a:lnTo>
                    <a:pt x="125774" y="124565"/>
                  </a:lnTo>
                  <a:lnTo>
                    <a:pt x="0" y="171399"/>
                  </a:lnTo>
                  <a:lnTo>
                    <a:pt x="152903" y="0"/>
                  </a:lnTo>
                  <a:lnTo>
                    <a:pt x="384545" y="27923"/>
                  </a:lnTo>
                  <a:lnTo>
                    <a:pt x="257710" y="75257"/>
                  </a:lnTo>
                </a:path>
              </a:pathLst>
            </a:custGeom>
            <a:ln w="13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016" y="1189608"/>
            <a:ext cx="7219950" cy="4404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10100"/>
              </a:lnSpc>
              <a:spcBef>
                <a:spcPts val="95"/>
              </a:spcBef>
            </a:pPr>
            <a:r>
              <a:rPr sz="3400" spc="-14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Later,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DNA-Pol II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DNA-Pol </a:t>
            </a:r>
            <a:r>
              <a:rPr sz="3600" b="1" spc="-215" dirty="0">
                <a:solidFill>
                  <a:srgbClr val="FF0000"/>
                </a:solidFill>
                <a:latin typeface="Times New Roman"/>
                <a:cs typeface="Times New Roman"/>
              </a:rPr>
              <a:t>III  </a:t>
            </a:r>
            <a:r>
              <a:rPr sz="3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were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identified.</a:t>
            </a:r>
            <a:endParaRPr sz="3600" dirty="0">
              <a:latin typeface="Times New Roman"/>
              <a:cs typeface="Times New Roman"/>
            </a:endParaRPr>
          </a:p>
          <a:p>
            <a:pPr marL="287020" marR="588010" indent="-274320">
              <a:lnSpc>
                <a:spcPct val="110000"/>
              </a:lnSpc>
              <a:spcBef>
                <a:spcPts val="2160"/>
              </a:spcBef>
            </a:pPr>
            <a:r>
              <a:rPr sz="3400" spc="-15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of them possess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6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following 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biological </a:t>
            </a:r>
            <a:r>
              <a:rPr sz="3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activity.</a:t>
            </a:r>
            <a:endParaRPr sz="3600" dirty="0">
              <a:latin typeface="Times New Roman"/>
              <a:cs typeface="Times New Roman"/>
            </a:endParaRPr>
          </a:p>
          <a:p>
            <a:pPr marL="862965" indent="-457834">
              <a:lnSpc>
                <a:spcPct val="100000"/>
              </a:lnSpc>
              <a:spcBef>
                <a:spcPts val="2150"/>
              </a:spcBef>
              <a:buAutoNum type="arabicPeriod"/>
              <a:tabLst>
                <a:tab pos="863600" algn="l"/>
              </a:tabLst>
            </a:pPr>
            <a:r>
              <a:rPr lang="en-US" sz="3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5’ to 3’ Polymerase activity</a:t>
            </a:r>
          </a:p>
          <a:p>
            <a:pPr marL="862965" indent="-457834">
              <a:lnSpc>
                <a:spcPct val="100000"/>
              </a:lnSpc>
              <a:spcBef>
                <a:spcPts val="2150"/>
              </a:spcBef>
              <a:buAutoNum type="arabicPeriod"/>
              <a:tabLst>
                <a:tab pos="863600" algn="l"/>
              </a:tabLst>
            </a:pPr>
            <a:r>
              <a:rPr sz="36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Exonuclease</a:t>
            </a:r>
            <a:r>
              <a:rPr sz="3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activity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1219200"/>
            <a:ext cx="8305800" cy="4800600"/>
            <a:chOff x="304800" y="1219200"/>
            <a:chExt cx="8305800" cy="4800600"/>
          </a:xfrm>
        </p:grpSpPr>
        <p:sp>
          <p:nvSpPr>
            <p:cNvPr id="3" name="object 3"/>
            <p:cNvSpPr/>
            <p:nvPr/>
          </p:nvSpPr>
          <p:spPr>
            <a:xfrm>
              <a:off x="304800" y="1219200"/>
              <a:ext cx="8292083" cy="4800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11161" y="4420361"/>
              <a:ext cx="1586865" cy="1143000"/>
            </a:xfrm>
            <a:custGeom>
              <a:avLst/>
              <a:gdLst/>
              <a:ahLst/>
              <a:cxnLst/>
              <a:rect l="l" t="t" r="r" b="b"/>
              <a:pathLst>
                <a:path w="1586865" h="1143000">
                  <a:moveTo>
                    <a:pt x="0" y="571500"/>
                  </a:moveTo>
                  <a:lnTo>
                    <a:pt x="1991" y="530690"/>
                  </a:lnTo>
                  <a:lnTo>
                    <a:pt x="7876" y="490653"/>
                  </a:lnTo>
                  <a:lnTo>
                    <a:pt x="17520" y="451488"/>
                  </a:lnTo>
                  <a:lnTo>
                    <a:pt x="30789" y="413289"/>
                  </a:lnTo>
                  <a:lnTo>
                    <a:pt x="47549" y="376155"/>
                  </a:lnTo>
                  <a:lnTo>
                    <a:pt x="67665" y="340182"/>
                  </a:lnTo>
                  <a:lnTo>
                    <a:pt x="91005" y="305466"/>
                  </a:lnTo>
                  <a:lnTo>
                    <a:pt x="117432" y="272104"/>
                  </a:lnTo>
                  <a:lnTo>
                    <a:pt x="146814" y="240194"/>
                  </a:lnTo>
                  <a:lnTo>
                    <a:pt x="179017" y="209831"/>
                  </a:lnTo>
                  <a:lnTo>
                    <a:pt x="213905" y="181113"/>
                  </a:lnTo>
                  <a:lnTo>
                    <a:pt x="251345" y="154137"/>
                  </a:lnTo>
                  <a:lnTo>
                    <a:pt x="291203" y="128998"/>
                  </a:lnTo>
                  <a:lnTo>
                    <a:pt x="333344" y="105795"/>
                  </a:lnTo>
                  <a:lnTo>
                    <a:pt x="377635" y="84623"/>
                  </a:lnTo>
                  <a:lnTo>
                    <a:pt x="423941" y="65580"/>
                  </a:lnTo>
                  <a:lnTo>
                    <a:pt x="472128" y="48761"/>
                  </a:lnTo>
                  <a:lnTo>
                    <a:pt x="522062" y="34265"/>
                  </a:lnTo>
                  <a:lnTo>
                    <a:pt x="573609" y="22187"/>
                  </a:lnTo>
                  <a:lnTo>
                    <a:pt x="626634" y="12625"/>
                  </a:lnTo>
                  <a:lnTo>
                    <a:pt x="681004" y="5676"/>
                  </a:lnTo>
                  <a:lnTo>
                    <a:pt x="736585" y="1435"/>
                  </a:lnTo>
                  <a:lnTo>
                    <a:pt x="793242" y="0"/>
                  </a:lnTo>
                  <a:lnTo>
                    <a:pt x="849898" y="1435"/>
                  </a:lnTo>
                  <a:lnTo>
                    <a:pt x="905479" y="5676"/>
                  </a:lnTo>
                  <a:lnTo>
                    <a:pt x="959849" y="12625"/>
                  </a:lnTo>
                  <a:lnTo>
                    <a:pt x="1012874" y="22187"/>
                  </a:lnTo>
                  <a:lnTo>
                    <a:pt x="1064421" y="34265"/>
                  </a:lnTo>
                  <a:lnTo>
                    <a:pt x="1114355" y="48761"/>
                  </a:lnTo>
                  <a:lnTo>
                    <a:pt x="1162542" y="65580"/>
                  </a:lnTo>
                  <a:lnTo>
                    <a:pt x="1208848" y="84623"/>
                  </a:lnTo>
                  <a:lnTo>
                    <a:pt x="1253139" y="105795"/>
                  </a:lnTo>
                  <a:lnTo>
                    <a:pt x="1295280" y="128998"/>
                  </a:lnTo>
                  <a:lnTo>
                    <a:pt x="1335138" y="154137"/>
                  </a:lnTo>
                  <a:lnTo>
                    <a:pt x="1372578" y="181113"/>
                  </a:lnTo>
                  <a:lnTo>
                    <a:pt x="1407466" y="209831"/>
                  </a:lnTo>
                  <a:lnTo>
                    <a:pt x="1439669" y="240194"/>
                  </a:lnTo>
                  <a:lnTo>
                    <a:pt x="1469051" y="272104"/>
                  </a:lnTo>
                  <a:lnTo>
                    <a:pt x="1495478" y="305466"/>
                  </a:lnTo>
                  <a:lnTo>
                    <a:pt x="1518818" y="340182"/>
                  </a:lnTo>
                  <a:lnTo>
                    <a:pt x="1538934" y="376155"/>
                  </a:lnTo>
                  <a:lnTo>
                    <a:pt x="1555694" y="413289"/>
                  </a:lnTo>
                  <a:lnTo>
                    <a:pt x="1568963" y="451488"/>
                  </a:lnTo>
                  <a:lnTo>
                    <a:pt x="1578607" y="490653"/>
                  </a:lnTo>
                  <a:lnTo>
                    <a:pt x="1584492" y="530690"/>
                  </a:lnTo>
                  <a:lnTo>
                    <a:pt x="1586484" y="571500"/>
                  </a:lnTo>
                  <a:lnTo>
                    <a:pt x="1584492" y="612309"/>
                  </a:lnTo>
                  <a:lnTo>
                    <a:pt x="1578607" y="652346"/>
                  </a:lnTo>
                  <a:lnTo>
                    <a:pt x="1568963" y="691511"/>
                  </a:lnTo>
                  <a:lnTo>
                    <a:pt x="1555694" y="729710"/>
                  </a:lnTo>
                  <a:lnTo>
                    <a:pt x="1538934" y="766844"/>
                  </a:lnTo>
                  <a:lnTo>
                    <a:pt x="1518818" y="802817"/>
                  </a:lnTo>
                  <a:lnTo>
                    <a:pt x="1495478" y="837533"/>
                  </a:lnTo>
                  <a:lnTo>
                    <a:pt x="1469051" y="870895"/>
                  </a:lnTo>
                  <a:lnTo>
                    <a:pt x="1439669" y="902805"/>
                  </a:lnTo>
                  <a:lnTo>
                    <a:pt x="1407466" y="933168"/>
                  </a:lnTo>
                  <a:lnTo>
                    <a:pt x="1372578" y="961886"/>
                  </a:lnTo>
                  <a:lnTo>
                    <a:pt x="1335138" y="988862"/>
                  </a:lnTo>
                  <a:lnTo>
                    <a:pt x="1295280" y="1014001"/>
                  </a:lnTo>
                  <a:lnTo>
                    <a:pt x="1253139" y="1037204"/>
                  </a:lnTo>
                  <a:lnTo>
                    <a:pt x="1208848" y="1058376"/>
                  </a:lnTo>
                  <a:lnTo>
                    <a:pt x="1162542" y="1077419"/>
                  </a:lnTo>
                  <a:lnTo>
                    <a:pt x="1114355" y="1094238"/>
                  </a:lnTo>
                  <a:lnTo>
                    <a:pt x="1064421" y="1108734"/>
                  </a:lnTo>
                  <a:lnTo>
                    <a:pt x="1012874" y="1120812"/>
                  </a:lnTo>
                  <a:lnTo>
                    <a:pt x="959849" y="1130374"/>
                  </a:lnTo>
                  <a:lnTo>
                    <a:pt x="905479" y="1137323"/>
                  </a:lnTo>
                  <a:lnTo>
                    <a:pt x="849898" y="1141564"/>
                  </a:lnTo>
                  <a:lnTo>
                    <a:pt x="793242" y="1143000"/>
                  </a:lnTo>
                  <a:lnTo>
                    <a:pt x="736585" y="1141564"/>
                  </a:lnTo>
                  <a:lnTo>
                    <a:pt x="681004" y="1137323"/>
                  </a:lnTo>
                  <a:lnTo>
                    <a:pt x="626634" y="1130374"/>
                  </a:lnTo>
                  <a:lnTo>
                    <a:pt x="573609" y="1120812"/>
                  </a:lnTo>
                  <a:lnTo>
                    <a:pt x="522062" y="1108734"/>
                  </a:lnTo>
                  <a:lnTo>
                    <a:pt x="472128" y="1094238"/>
                  </a:lnTo>
                  <a:lnTo>
                    <a:pt x="423941" y="1077419"/>
                  </a:lnTo>
                  <a:lnTo>
                    <a:pt x="377635" y="1058376"/>
                  </a:lnTo>
                  <a:lnTo>
                    <a:pt x="333344" y="1037204"/>
                  </a:lnTo>
                  <a:lnTo>
                    <a:pt x="291203" y="1014001"/>
                  </a:lnTo>
                  <a:lnTo>
                    <a:pt x="251345" y="988862"/>
                  </a:lnTo>
                  <a:lnTo>
                    <a:pt x="213905" y="961886"/>
                  </a:lnTo>
                  <a:lnTo>
                    <a:pt x="179017" y="933168"/>
                  </a:lnTo>
                  <a:lnTo>
                    <a:pt x="146814" y="902805"/>
                  </a:lnTo>
                  <a:lnTo>
                    <a:pt x="117432" y="870895"/>
                  </a:lnTo>
                  <a:lnTo>
                    <a:pt x="91005" y="837533"/>
                  </a:lnTo>
                  <a:lnTo>
                    <a:pt x="67665" y="802817"/>
                  </a:lnTo>
                  <a:lnTo>
                    <a:pt x="47549" y="766844"/>
                  </a:lnTo>
                  <a:lnTo>
                    <a:pt x="30789" y="729710"/>
                  </a:lnTo>
                  <a:lnTo>
                    <a:pt x="17520" y="691511"/>
                  </a:lnTo>
                  <a:lnTo>
                    <a:pt x="7876" y="652346"/>
                  </a:lnTo>
                  <a:lnTo>
                    <a:pt x="1991" y="612309"/>
                  </a:lnTo>
                  <a:lnTo>
                    <a:pt x="0" y="5715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68361" y="1905762"/>
              <a:ext cx="685800" cy="609600"/>
            </a:xfrm>
            <a:custGeom>
              <a:avLst/>
              <a:gdLst/>
              <a:ahLst/>
              <a:cxnLst/>
              <a:rect l="l" t="t" r="r" b="b"/>
              <a:pathLst>
                <a:path w="685800" h="609600">
                  <a:moveTo>
                    <a:pt x="0" y="609600"/>
                  </a:moveTo>
                  <a:lnTo>
                    <a:pt x="685800" y="609600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4071" y="382270"/>
            <a:ext cx="875284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u="none" dirty="0">
                <a:solidFill>
                  <a:srgbClr val="C00000"/>
                </a:solidFill>
              </a:rPr>
              <a:t>Comparison of </a:t>
            </a:r>
            <a:r>
              <a:rPr sz="3800" i="1" u="none" dirty="0">
                <a:latin typeface="Times New Roman"/>
                <a:cs typeface="Times New Roman"/>
              </a:rPr>
              <a:t>DNA Polymerases </a:t>
            </a:r>
            <a:r>
              <a:rPr sz="3800" u="none" dirty="0">
                <a:solidFill>
                  <a:srgbClr val="C00000"/>
                </a:solidFill>
              </a:rPr>
              <a:t>of </a:t>
            </a:r>
            <a:r>
              <a:rPr sz="3800" i="1" u="none" dirty="0">
                <a:solidFill>
                  <a:srgbClr val="C00000"/>
                </a:solidFill>
                <a:latin typeface="Times New Roman"/>
                <a:cs typeface="Times New Roman"/>
              </a:rPr>
              <a:t>E.</a:t>
            </a:r>
            <a:r>
              <a:rPr sz="3800" i="1" u="none" spc="-3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800" i="1" u="none" dirty="0">
                <a:solidFill>
                  <a:srgbClr val="C00000"/>
                </a:solidFill>
                <a:latin typeface="Times New Roman"/>
                <a:cs typeface="Times New Roman"/>
              </a:rPr>
              <a:t>coli</a:t>
            </a:r>
            <a:endParaRPr sz="3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5104" y="3569208"/>
            <a:ext cx="440690" cy="802005"/>
            <a:chOff x="1975104" y="3569208"/>
            <a:chExt cx="440690" cy="802005"/>
          </a:xfrm>
        </p:grpSpPr>
        <p:sp>
          <p:nvSpPr>
            <p:cNvPr id="3" name="object 3"/>
            <p:cNvSpPr/>
            <p:nvPr/>
          </p:nvSpPr>
          <p:spPr>
            <a:xfrm>
              <a:off x="1979676" y="3573780"/>
              <a:ext cx="431800" cy="792480"/>
            </a:xfrm>
            <a:custGeom>
              <a:avLst/>
              <a:gdLst/>
              <a:ahLst/>
              <a:cxnLst/>
              <a:rect l="l" t="t" r="r" b="b"/>
              <a:pathLst>
                <a:path w="431800" h="792479">
                  <a:moveTo>
                    <a:pt x="169163" y="0"/>
                  </a:moveTo>
                  <a:lnTo>
                    <a:pt x="0" y="142748"/>
                  </a:lnTo>
                  <a:lnTo>
                    <a:pt x="151765" y="307467"/>
                  </a:lnTo>
                  <a:lnTo>
                    <a:pt x="100330" y="356108"/>
                  </a:lnTo>
                  <a:lnTo>
                    <a:pt x="244094" y="513207"/>
                  </a:lnTo>
                  <a:lnTo>
                    <a:pt x="199898" y="547243"/>
                  </a:lnTo>
                  <a:lnTo>
                    <a:pt x="431292" y="792480"/>
                  </a:lnTo>
                  <a:lnTo>
                    <a:pt x="294894" y="472440"/>
                  </a:lnTo>
                  <a:lnTo>
                    <a:pt x="330962" y="440563"/>
                  </a:lnTo>
                  <a:lnTo>
                    <a:pt x="220599" y="249428"/>
                  </a:lnTo>
                  <a:lnTo>
                    <a:pt x="256794" y="223012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79676" y="3573780"/>
              <a:ext cx="431800" cy="792480"/>
            </a:xfrm>
            <a:custGeom>
              <a:avLst/>
              <a:gdLst/>
              <a:ahLst/>
              <a:cxnLst/>
              <a:rect l="l" t="t" r="r" b="b"/>
              <a:pathLst>
                <a:path w="431800" h="792479">
                  <a:moveTo>
                    <a:pt x="169163" y="0"/>
                  </a:moveTo>
                  <a:lnTo>
                    <a:pt x="256794" y="223012"/>
                  </a:lnTo>
                  <a:lnTo>
                    <a:pt x="220599" y="249428"/>
                  </a:lnTo>
                  <a:lnTo>
                    <a:pt x="330962" y="440563"/>
                  </a:lnTo>
                  <a:lnTo>
                    <a:pt x="294894" y="472440"/>
                  </a:lnTo>
                  <a:lnTo>
                    <a:pt x="431292" y="792480"/>
                  </a:lnTo>
                  <a:lnTo>
                    <a:pt x="199898" y="547243"/>
                  </a:lnTo>
                  <a:lnTo>
                    <a:pt x="244094" y="513207"/>
                  </a:lnTo>
                  <a:lnTo>
                    <a:pt x="100330" y="356108"/>
                  </a:lnTo>
                  <a:lnTo>
                    <a:pt x="151765" y="307467"/>
                  </a:lnTo>
                  <a:lnTo>
                    <a:pt x="0" y="142748"/>
                  </a:lnTo>
                  <a:lnTo>
                    <a:pt x="169163" y="0"/>
                  </a:lnTo>
                  <a:close/>
                </a:path>
              </a:pathLst>
            </a:custGeom>
            <a:ln w="9144">
              <a:solidFill>
                <a:srgbClr val="CC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582411" y="4191761"/>
            <a:ext cx="114300" cy="685800"/>
          </a:xfrm>
          <a:custGeom>
            <a:avLst/>
            <a:gdLst/>
            <a:ahLst/>
            <a:cxnLst/>
            <a:rect l="l" t="t" r="r" b="b"/>
            <a:pathLst>
              <a:path w="114300" h="685800">
                <a:moveTo>
                  <a:pt x="76200" y="0"/>
                </a:moveTo>
                <a:lnTo>
                  <a:pt x="38100" y="0"/>
                </a:lnTo>
                <a:lnTo>
                  <a:pt x="38100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  <a:path w="114300" h="685800">
                <a:moveTo>
                  <a:pt x="76200" y="76200"/>
                </a:moveTo>
                <a:lnTo>
                  <a:pt x="38100" y="76200"/>
                </a:lnTo>
                <a:lnTo>
                  <a:pt x="38100" y="114300"/>
                </a:lnTo>
                <a:lnTo>
                  <a:pt x="76200" y="114300"/>
                </a:lnTo>
                <a:lnTo>
                  <a:pt x="76200" y="76200"/>
                </a:lnTo>
                <a:close/>
              </a:path>
              <a:path w="114300" h="685800">
                <a:moveTo>
                  <a:pt x="76200" y="152400"/>
                </a:moveTo>
                <a:lnTo>
                  <a:pt x="38100" y="152400"/>
                </a:lnTo>
                <a:lnTo>
                  <a:pt x="38100" y="190500"/>
                </a:lnTo>
                <a:lnTo>
                  <a:pt x="76200" y="190500"/>
                </a:lnTo>
                <a:lnTo>
                  <a:pt x="76200" y="152400"/>
                </a:lnTo>
                <a:close/>
              </a:path>
              <a:path w="114300" h="685800">
                <a:moveTo>
                  <a:pt x="76200" y="228600"/>
                </a:moveTo>
                <a:lnTo>
                  <a:pt x="38100" y="228600"/>
                </a:lnTo>
                <a:lnTo>
                  <a:pt x="38100" y="266700"/>
                </a:lnTo>
                <a:lnTo>
                  <a:pt x="76200" y="266700"/>
                </a:lnTo>
                <a:lnTo>
                  <a:pt x="76200" y="228600"/>
                </a:lnTo>
                <a:close/>
              </a:path>
              <a:path w="114300" h="685800">
                <a:moveTo>
                  <a:pt x="76200" y="304800"/>
                </a:moveTo>
                <a:lnTo>
                  <a:pt x="38100" y="304800"/>
                </a:lnTo>
                <a:lnTo>
                  <a:pt x="38100" y="342900"/>
                </a:lnTo>
                <a:lnTo>
                  <a:pt x="76200" y="342900"/>
                </a:lnTo>
                <a:lnTo>
                  <a:pt x="76200" y="304800"/>
                </a:lnTo>
                <a:close/>
              </a:path>
              <a:path w="114300" h="685800">
                <a:moveTo>
                  <a:pt x="76200" y="381000"/>
                </a:moveTo>
                <a:lnTo>
                  <a:pt x="38100" y="381000"/>
                </a:lnTo>
                <a:lnTo>
                  <a:pt x="38100" y="419100"/>
                </a:lnTo>
                <a:lnTo>
                  <a:pt x="76200" y="419100"/>
                </a:lnTo>
                <a:lnTo>
                  <a:pt x="76200" y="381000"/>
                </a:lnTo>
                <a:close/>
              </a:path>
              <a:path w="114300" h="685800">
                <a:moveTo>
                  <a:pt x="76200" y="457200"/>
                </a:moveTo>
                <a:lnTo>
                  <a:pt x="38100" y="457200"/>
                </a:lnTo>
                <a:lnTo>
                  <a:pt x="38100" y="495300"/>
                </a:lnTo>
                <a:lnTo>
                  <a:pt x="76200" y="495300"/>
                </a:lnTo>
                <a:lnTo>
                  <a:pt x="76200" y="457200"/>
                </a:lnTo>
                <a:close/>
              </a:path>
              <a:path w="114300" h="685800">
                <a:moveTo>
                  <a:pt x="114300" y="571500"/>
                </a:moveTo>
                <a:lnTo>
                  <a:pt x="0" y="571500"/>
                </a:lnTo>
                <a:lnTo>
                  <a:pt x="57150" y="685800"/>
                </a:lnTo>
                <a:lnTo>
                  <a:pt x="114300" y="571500"/>
                </a:lnTo>
                <a:close/>
              </a:path>
              <a:path w="114300" h="685800">
                <a:moveTo>
                  <a:pt x="76200" y="533400"/>
                </a:moveTo>
                <a:lnTo>
                  <a:pt x="38100" y="533400"/>
                </a:lnTo>
                <a:lnTo>
                  <a:pt x="38100" y="571500"/>
                </a:lnTo>
                <a:lnTo>
                  <a:pt x="76200" y="571500"/>
                </a:lnTo>
                <a:lnTo>
                  <a:pt x="76200" y="53340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05811" y="4191761"/>
            <a:ext cx="114300" cy="685800"/>
          </a:xfrm>
          <a:custGeom>
            <a:avLst/>
            <a:gdLst/>
            <a:ahLst/>
            <a:cxnLst/>
            <a:rect l="l" t="t" r="r" b="b"/>
            <a:pathLst>
              <a:path w="114300" h="685800">
                <a:moveTo>
                  <a:pt x="76200" y="0"/>
                </a:moveTo>
                <a:lnTo>
                  <a:pt x="38100" y="0"/>
                </a:lnTo>
                <a:lnTo>
                  <a:pt x="38100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  <a:path w="114300" h="685800">
                <a:moveTo>
                  <a:pt x="76200" y="76200"/>
                </a:moveTo>
                <a:lnTo>
                  <a:pt x="38100" y="76200"/>
                </a:lnTo>
                <a:lnTo>
                  <a:pt x="38100" y="114300"/>
                </a:lnTo>
                <a:lnTo>
                  <a:pt x="76200" y="114300"/>
                </a:lnTo>
                <a:lnTo>
                  <a:pt x="76200" y="76200"/>
                </a:lnTo>
                <a:close/>
              </a:path>
              <a:path w="114300" h="685800">
                <a:moveTo>
                  <a:pt x="76200" y="152400"/>
                </a:moveTo>
                <a:lnTo>
                  <a:pt x="38100" y="152400"/>
                </a:lnTo>
                <a:lnTo>
                  <a:pt x="38100" y="190500"/>
                </a:lnTo>
                <a:lnTo>
                  <a:pt x="76200" y="190500"/>
                </a:lnTo>
                <a:lnTo>
                  <a:pt x="76200" y="152400"/>
                </a:lnTo>
                <a:close/>
              </a:path>
              <a:path w="114300" h="685800">
                <a:moveTo>
                  <a:pt x="76200" y="228600"/>
                </a:moveTo>
                <a:lnTo>
                  <a:pt x="38100" y="228600"/>
                </a:lnTo>
                <a:lnTo>
                  <a:pt x="38100" y="266700"/>
                </a:lnTo>
                <a:lnTo>
                  <a:pt x="76200" y="266700"/>
                </a:lnTo>
                <a:lnTo>
                  <a:pt x="76200" y="228600"/>
                </a:lnTo>
                <a:close/>
              </a:path>
              <a:path w="114300" h="685800">
                <a:moveTo>
                  <a:pt x="76200" y="304800"/>
                </a:moveTo>
                <a:lnTo>
                  <a:pt x="38100" y="304800"/>
                </a:lnTo>
                <a:lnTo>
                  <a:pt x="38100" y="342900"/>
                </a:lnTo>
                <a:lnTo>
                  <a:pt x="76200" y="342900"/>
                </a:lnTo>
                <a:lnTo>
                  <a:pt x="76200" y="304800"/>
                </a:lnTo>
                <a:close/>
              </a:path>
              <a:path w="114300" h="685800">
                <a:moveTo>
                  <a:pt x="76200" y="381000"/>
                </a:moveTo>
                <a:lnTo>
                  <a:pt x="38100" y="381000"/>
                </a:lnTo>
                <a:lnTo>
                  <a:pt x="38100" y="419100"/>
                </a:lnTo>
                <a:lnTo>
                  <a:pt x="76200" y="419100"/>
                </a:lnTo>
                <a:lnTo>
                  <a:pt x="76200" y="381000"/>
                </a:lnTo>
                <a:close/>
              </a:path>
              <a:path w="114300" h="685800">
                <a:moveTo>
                  <a:pt x="76200" y="457200"/>
                </a:moveTo>
                <a:lnTo>
                  <a:pt x="38100" y="457200"/>
                </a:lnTo>
                <a:lnTo>
                  <a:pt x="38100" y="495300"/>
                </a:lnTo>
                <a:lnTo>
                  <a:pt x="76200" y="495300"/>
                </a:lnTo>
                <a:lnTo>
                  <a:pt x="76200" y="457200"/>
                </a:lnTo>
                <a:close/>
              </a:path>
              <a:path w="114300" h="685800">
                <a:moveTo>
                  <a:pt x="114300" y="571500"/>
                </a:moveTo>
                <a:lnTo>
                  <a:pt x="0" y="571500"/>
                </a:lnTo>
                <a:lnTo>
                  <a:pt x="57150" y="685800"/>
                </a:lnTo>
                <a:lnTo>
                  <a:pt x="114300" y="571500"/>
                </a:lnTo>
                <a:close/>
              </a:path>
              <a:path w="114300" h="685800">
                <a:moveTo>
                  <a:pt x="76200" y="533400"/>
                </a:moveTo>
                <a:lnTo>
                  <a:pt x="38100" y="533400"/>
                </a:lnTo>
                <a:lnTo>
                  <a:pt x="38100" y="571500"/>
                </a:lnTo>
                <a:lnTo>
                  <a:pt x="76200" y="571500"/>
                </a:lnTo>
                <a:lnTo>
                  <a:pt x="76200" y="53340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783645" y="1214437"/>
            <a:ext cx="3819525" cy="2724150"/>
            <a:chOff x="4783645" y="1214437"/>
            <a:chExt cx="3819525" cy="2724150"/>
          </a:xfrm>
        </p:grpSpPr>
        <p:sp>
          <p:nvSpPr>
            <p:cNvPr id="8" name="object 8"/>
            <p:cNvSpPr/>
            <p:nvPr/>
          </p:nvSpPr>
          <p:spPr>
            <a:xfrm>
              <a:off x="4788408" y="1219200"/>
              <a:ext cx="3810000" cy="2714625"/>
            </a:xfrm>
            <a:custGeom>
              <a:avLst/>
              <a:gdLst/>
              <a:ahLst/>
              <a:cxnLst/>
              <a:rect l="l" t="t" r="r" b="b"/>
              <a:pathLst>
                <a:path w="3810000" h="2714625">
                  <a:moveTo>
                    <a:pt x="3357625" y="0"/>
                  </a:moveTo>
                  <a:lnTo>
                    <a:pt x="452374" y="0"/>
                  </a:lnTo>
                  <a:lnTo>
                    <a:pt x="403088" y="2654"/>
                  </a:lnTo>
                  <a:lnTo>
                    <a:pt x="355338" y="10435"/>
                  </a:lnTo>
                  <a:lnTo>
                    <a:pt x="309400" y="23065"/>
                  </a:lnTo>
                  <a:lnTo>
                    <a:pt x="265550" y="40268"/>
                  </a:lnTo>
                  <a:lnTo>
                    <a:pt x="224065" y="61769"/>
                  </a:lnTo>
                  <a:lnTo>
                    <a:pt x="185220" y="87290"/>
                  </a:lnTo>
                  <a:lnTo>
                    <a:pt x="149292" y="116557"/>
                  </a:lnTo>
                  <a:lnTo>
                    <a:pt x="116557" y="149292"/>
                  </a:lnTo>
                  <a:lnTo>
                    <a:pt x="87290" y="185220"/>
                  </a:lnTo>
                  <a:lnTo>
                    <a:pt x="61769" y="224065"/>
                  </a:lnTo>
                  <a:lnTo>
                    <a:pt x="40268" y="265550"/>
                  </a:lnTo>
                  <a:lnTo>
                    <a:pt x="23065" y="309400"/>
                  </a:lnTo>
                  <a:lnTo>
                    <a:pt x="10435" y="355338"/>
                  </a:lnTo>
                  <a:lnTo>
                    <a:pt x="2654" y="403088"/>
                  </a:lnTo>
                  <a:lnTo>
                    <a:pt x="0" y="452374"/>
                  </a:lnTo>
                  <a:lnTo>
                    <a:pt x="0" y="2261870"/>
                  </a:lnTo>
                  <a:lnTo>
                    <a:pt x="2654" y="2311155"/>
                  </a:lnTo>
                  <a:lnTo>
                    <a:pt x="10435" y="2358905"/>
                  </a:lnTo>
                  <a:lnTo>
                    <a:pt x="23065" y="2404843"/>
                  </a:lnTo>
                  <a:lnTo>
                    <a:pt x="40268" y="2448693"/>
                  </a:lnTo>
                  <a:lnTo>
                    <a:pt x="61769" y="2490178"/>
                  </a:lnTo>
                  <a:lnTo>
                    <a:pt x="87290" y="2529023"/>
                  </a:lnTo>
                  <a:lnTo>
                    <a:pt x="116557" y="2564951"/>
                  </a:lnTo>
                  <a:lnTo>
                    <a:pt x="149292" y="2597686"/>
                  </a:lnTo>
                  <a:lnTo>
                    <a:pt x="185220" y="2626953"/>
                  </a:lnTo>
                  <a:lnTo>
                    <a:pt x="224065" y="2652474"/>
                  </a:lnTo>
                  <a:lnTo>
                    <a:pt x="265550" y="2673975"/>
                  </a:lnTo>
                  <a:lnTo>
                    <a:pt x="309400" y="2691178"/>
                  </a:lnTo>
                  <a:lnTo>
                    <a:pt x="355338" y="2703808"/>
                  </a:lnTo>
                  <a:lnTo>
                    <a:pt x="403088" y="2711589"/>
                  </a:lnTo>
                  <a:lnTo>
                    <a:pt x="452374" y="2714244"/>
                  </a:lnTo>
                  <a:lnTo>
                    <a:pt x="3357625" y="2714244"/>
                  </a:lnTo>
                  <a:lnTo>
                    <a:pt x="3406911" y="2711589"/>
                  </a:lnTo>
                  <a:lnTo>
                    <a:pt x="3454661" y="2703808"/>
                  </a:lnTo>
                  <a:lnTo>
                    <a:pt x="3500599" y="2691178"/>
                  </a:lnTo>
                  <a:lnTo>
                    <a:pt x="3544449" y="2673975"/>
                  </a:lnTo>
                  <a:lnTo>
                    <a:pt x="3585934" y="2652474"/>
                  </a:lnTo>
                  <a:lnTo>
                    <a:pt x="3624779" y="2626953"/>
                  </a:lnTo>
                  <a:lnTo>
                    <a:pt x="3660707" y="2597686"/>
                  </a:lnTo>
                  <a:lnTo>
                    <a:pt x="3693442" y="2564951"/>
                  </a:lnTo>
                  <a:lnTo>
                    <a:pt x="3722709" y="2529023"/>
                  </a:lnTo>
                  <a:lnTo>
                    <a:pt x="3748230" y="2490178"/>
                  </a:lnTo>
                  <a:lnTo>
                    <a:pt x="3769731" y="2448693"/>
                  </a:lnTo>
                  <a:lnTo>
                    <a:pt x="3786934" y="2404843"/>
                  </a:lnTo>
                  <a:lnTo>
                    <a:pt x="3799564" y="2358905"/>
                  </a:lnTo>
                  <a:lnTo>
                    <a:pt x="3807345" y="2311155"/>
                  </a:lnTo>
                  <a:lnTo>
                    <a:pt x="3809999" y="2261870"/>
                  </a:lnTo>
                  <a:lnTo>
                    <a:pt x="3809999" y="452374"/>
                  </a:lnTo>
                  <a:lnTo>
                    <a:pt x="3807345" y="403088"/>
                  </a:lnTo>
                  <a:lnTo>
                    <a:pt x="3799564" y="355338"/>
                  </a:lnTo>
                  <a:lnTo>
                    <a:pt x="3786934" y="309400"/>
                  </a:lnTo>
                  <a:lnTo>
                    <a:pt x="3769731" y="265550"/>
                  </a:lnTo>
                  <a:lnTo>
                    <a:pt x="3748230" y="224065"/>
                  </a:lnTo>
                  <a:lnTo>
                    <a:pt x="3722709" y="185220"/>
                  </a:lnTo>
                  <a:lnTo>
                    <a:pt x="3693442" y="149292"/>
                  </a:lnTo>
                  <a:lnTo>
                    <a:pt x="3660707" y="116557"/>
                  </a:lnTo>
                  <a:lnTo>
                    <a:pt x="3624779" y="87290"/>
                  </a:lnTo>
                  <a:lnTo>
                    <a:pt x="3585934" y="61769"/>
                  </a:lnTo>
                  <a:lnTo>
                    <a:pt x="3544449" y="40268"/>
                  </a:lnTo>
                  <a:lnTo>
                    <a:pt x="3500599" y="23065"/>
                  </a:lnTo>
                  <a:lnTo>
                    <a:pt x="3454661" y="10435"/>
                  </a:lnTo>
                  <a:lnTo>
                    <a:pt x="3406911" y="2654"/>
                  </a:lnTo>
                  <a:lnTo>
                    <a:pt x="3357625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88408" y="1219200"/>
              <a:ext cx="3810000" cy="2714625"/>
            </a:xfrm>
            <a:custGeom>
              <a:avLst/>
              <a:gdLst/>
              <a:ahLst/>
              <a:cxnLst/>
              <a:rect l="l" t="t" r="r" b="b"/>
              <a:pathLst>
                <a:path w="3810000" h="2714625">
                  <a:moveTo>
                    <a:pt x="0" y="452374"/>
                  </a:moveTo>
                  <a:lnTo>
                    <a:pt x="2654" y="403088"/>
                  </a:lnTo>
                  <a:lnTo>
                    <a:pt x="10435" y="355338"/>
                  </a:lnTo>
                  <a:lnTo>
                    <a:pt x="23065" y="309400"/>
                  </a:lnTo>
                  <a:lnTo>
                    <a:pt x="40268" y="265550"/>
                  </a:lnTo>
                  <a:lnTo>
                    <a:pt x="61769" y="224065"/>
                  </a:lnTo>
                  <a:lnTo>
                    <a:pt x="87290" y="185220"/>
                  </a:lnTo>
                  <a:lnTo>
                    <a:pt x="116557" y="149292"/>
                  </a:lnTo>
                  <a:lnTo>
                    <a:pt x="149292" y="116557"/>
                  </a:lnTo>
                  <a:lnTo>
                    <a:pt x="185220" y="87290"/>
                  </a:lnTo>
                  <a:lnTo>
                    <a:pt x="224065" y="61769"/>
                  </a:lnTo>
                  <a:lnTo>
                    <a:pt x="265550" y="40268"/>
                  </a:lnTo>
                  <a:lnTo>
                    <a:pt x="309400" y="23065"/>
                  </a:lnTo>
                  <a:lnTo>
                    <a:pt x="355338" y="10435"/>
                  </a:lnTo>
                  <a:lnTo>
                    <a:pt x="403088" y="2654"/>
                  </a:lnTo>
                  <a:lnTo>
                    <a:pt x="452374" y="0"/>
                  </a:lnTo>
                  <a:lnTo>
                    <a:pt x="635000" y="0"/>
                  </a:lnTo>
                  <a:lnTo>
                    <a:pt x="1587500" y="0"/>
                  </a:lnTo>
                  <a:lnTo>
                    <a:pt x="3357625" y="0"/>
                  </a:lnTo>
                  <a:lnTo>
                    <a:pt x="3406911" y="2654"/>
                  </a:lnTo>
                  <a:lnTo>
                    <a:pt x="3454661" y="10435"/>
                  </a:lnTo>
                  <a:lnTo>
                    <a:pt x="3500599" y="23065"/>
                  </a:lnTo>
                  <a:lnTo>
                    <a:pt x="3544449" y="40268"/>
                  </a:lnTo>
                  <a:lnTo>
                    <a:pt x="3585934" y="61769"/>
                  </a:lnTo>
                  <a:lnTo>
                    <a:pt x="3624779" y="87290"/>
                  </a:lnTo>
                  <a:lnTo>
                    <a:pt x="3660707" y="116557"/>
                  </a:lnTo>
                  <a:lnTo>
                    <a:pt x="3693442" y="149292"/>
                  </a:lnTo>
                  <a:lnTo>
                    <a:pt x="3722709" y="185220"/>
                  </a:lnTo>
                  <a:lnTo>
                    <a:pt x="3748230" y="224065"/>
                  </a:lnTo>
                  <a:lnTo>
                    <a:pt x="3769731" y="265550"/>
                  </a:lnTo>
                  <a:lnTo>
                    <a:pt x="3786934" y="309400"/>
                  </a:lnTo>
                  <a:lnTo>
                    <a:pt x="3799564" y="355338"/>
                  </a:lnTo>
                  <a:lnTo>
                    <a:pt x="3807345" y="403088"/>
                  </a:lnTo>
                  <a:lnTo>
                    <a:pt x="3809999" y="452374"/>
                  </a:lnTo>
                  <a:lnTo>
                    <a:pt x="3809999" y="1583309"/>
                  </a:lnTo>
                  <a:lnTo>
                    <a:pt x="3809999" y="2261870"/>
                  </a:lnTo>
                  <a:lnTo>
                    <a:pt x="3807345" y="2311155"/>
                  </a:lnTo>
                  <a:lnTo>
                    <a:pt x="3799564" y="2358905"/>
                  </a:lnTo>
                  <a:lnTo>
                    <a:pt x="3786934" y="2404843"/>
                  </a:lnTo>
                  <a:lnTo>
                    <a:pt x="3769731" y="2448693"/>
                  </a:lnTo>
                  <a:lnTo>
                    <a:pt x="3748230" y="2490178"/>
                  </a:lnTo>
                  <a:lnTo>
                    <a:pt x="3722709" y="2529023"/>
                  </a:lnTo>
                  <a:lnTo>
                    <a:pt x="3693442" y="2564951"/>
                  </a:lnTo>
                  <a:lnTo>
                    <a:pt x="3660707" y="2597686"/>
                  </a:lnTo>
                  <a:lnTo>
                    <a:pt x="3624779" y="2626953"/>
                  </a:lnTo>
                  <a:lnTo>
                    <a:pt x="3585934" y="2652474"/>
                  </a:lnTo>
                  <a:lnTo>
                    <a:pt x="3544449" y="2673975"/>
                  </a:lnTo>
                  <a:lnTo>
                    <a:pt x="3500599" y="2691178"/>
                  </a:lnTo>
                  <a:lnTo>
                    <a:pt x="3454661" y="2703808"/>
                  </a:lnTo>
                  <a:lnTo>
                    <a:pt x="3406911" y="2711589"/>
                  </a:lnTo>
                  <a:lnTo>
                    <a:pt x="3357625" y="2714244"/>
                  </a:lnTo>
                  <a:lnTo>
                    <a:pt x="1587500" y="2714244"/>
                  </a:lnTo>
                  <a:lnTo>
                    <a:pt x="1108075" y="2714244"/>
                  </a:lnTo>
                  <a:lnTo>
                    <a:pt x="635000" y="2714244"/>
                  </a:lnTo>
                  <a:lnTo>
                    <a:pt x="452374" y="2714244"/>
                  </a:lnTo>
                  <a:lnTo>
                    <a:pt x="403088" y="2711589"/>
                  </a:lnTo>
                  <a:lnTo>
                    <a:pt x="355338" y="2703808"/>
                  </a:lnTo>
                  <a:lnTo>
                    <a:pt x="309400" y="2691178"/>
                  </a:lnTo>
                  <a:lnTo>
                    <a:pt x="265550" y="2673975"/>
                  </a:lnTo>
                  <a:lnTo>
                    <a:pt x="224065" y="2652474"/>
                  </a:lnTo>
                  <a:lnTo>
                    <a:pt x="185220" y="2626953"/>
                  </a:lnTo>
                  <a:lnTo>
                    <a:pt x="149292" y="2597686"/>
                  </a:lnTo>
                  <a:lnTo>
                    <a:pt x="116557" y="2564951"/>
                  </a:lnTo>
                  <a:lnTo>
                    <a:pt x="87290" y="2529023"/>
                  </a:lnTo>
                  <a:lnTo>
                    <a:pt x="61769" y="2490178"/>
                  </a:lnTo>
                  <a:lnTo>
                    <a:pt x="40268" y="2448693"/>
                  </a:lnTo>
                  <a:lnTo>
                    <a:pt x="23065" y="2404843"/>
                  </a:lnTo>
                  <a:lnTo>
                    <a:pt x="10435" y="2358905"/>
                  </a:lnTo>
                  <a:lnTo>
                    <a:pt x="2654" y="2311155"/>
                  </a:lnTo>
                  <a:lnTo>
                    <a:pt x="0" y="2261870"/>
                  </a:lnTo>
                  <a:lnTo>
                    <a:pt x="0" y="1583309"/>
                  </a:lnTo>
                  <a:lnTo>
                    <a:pt x="0" y="452374"/>
                  </a:lnTo>
                  <a:close/>
                </a:path>
              </a:pathLst>
            </a:custGeom>
            <a:ln w="9144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999990" y="1375918"/>
            <a:ext cx="3342004" cy="19729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5"/>
              </a:spcBef>
            </a:pPr>
            <a:r>
              <a:rPr sz="3200" b="1" spc="135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sz="3200" b="1" spc="135" dirty="0">
                <a:solidFill>
                  <a:srgbClr val="0000FF"/>
                </a:solidFill>
                <a:latin typeface="UnDotum"/>
                <a:cs typeface="UnDotum"/>
              </a:rPr>
              <a:t>´</a:t>
            </a:r>
            <a:r>
              <a:rPr sz="3200" b="1" spc="135" dirty="0">
                <a:solidFill>
                  <a:srgbClr val="0000FF"/>
                </a:solidFill>
                <a:latin typeface="Times New Roman"/>
                <a:cs typeface="Times New Roman"/>
              </a:rPr>
              <a:t>→5</a:t>
            </a:r>
            <a:r>
              <a:rPr sz="3200" b="1" spc="135" dirty="0">
                <a:solidFill>
                  <a:srgbClr val="0000FF"/>
                </a:solidFill>
                <a:latin typeface="UnDotum"/>
                <a:cs typeface="UnDotum"/>
              </a:rPr>
              <a:t>´</a:t>
            </a:r>
            <a:r>
              <a:rPr sz="3200" b="1" spc="-240" dirty="0">
                <a:solidFill>
                  <a:srgbClr val="0000FF"/>
                </a:solidFill>
                <a:latin typeface="UnDotum"/>
                <a:cs typeface="UnDotum"/>
              </a:rPr>
              <a:t> </a:t>
            </a:r>
            <a:r>
              <a:rPr sz="3200" dirty="0">
                <a:solidFill>
                  <a:srgbClr val="0000FF"/>
                </a:solidFill>
                <a:latin typeface="Times New Roman"/>
                <a:cs typeface="Times New Roman"/>
              </a:rPr>
              <a:t>exonuclease  activity</a:t>
            </a:r>
            <a:endParaRPr sz="3200">
              <a:latin typeface="Times New Roman"/>
              <a:cs typeface="Times New Roman"/>
            </a:endParaRPr>
          </a:p>
          <a:p>
            <a:pPr marL="853440" marR="99695" indent="-706120">
              <a:lnSpc>
                <a:spcPts val="3840"/>
              </a:lnSpc>
              <a:spcBef>
                <a:spcPts val="15"/>
              </a:spcBef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excise</a:t>
            </a:r>
            <a:r>
              <a:rPr sz="32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mismatched  nuleotides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79704" y="1121663"/>
            <a:ext cx="3754120" cy="3176270"/>
            <a:chOff x="679704" y="1121663"/>
            <a:chExt cx="3754120" cy="3176270"/>
          </a:xfrm>
        </p:grpSpPr>
        <p:sp>
          <p:nvSpPr>
            <p:cNvPr id="12" name="object 12"/>
            <p:cNvSpPr/>
            <p:nvPr/>
          </p:nvSpPr>
          <p:spPr>
            <a:xfrm>
              <a:off x="684276" y="1126235"/>
              <a:ext cx="3744595" cy="3167380"/>
            </a:xfrm>
            <a:custGeom>
              <a:avLst/>
              <a:gdLst/>
              <a:ahLst/>
              <a:cxnLst/>
              <a:rect l="l" t="t" r="r" b="b"/>
              <a:pathLst>
                <a:path w="3744595" h="3167379">
                  <a:moveTo>
                    <a:pt x="3216656" y="0"/>
                  </a:moveTo>
                  <a:lnTo>
                    <a:pt x="527824" y="0"/>
                  </a:lnTo>
                  <a:lnTo>
                    <a:pt x="479780" y="2157"/>
                  </a:lnTo>
                  <a:lnTo>
                    <a:pt x="432945" y="8504"/>
                  </a:lnTo>
                  <a:lnTo>
                    <a:pt x="387505" y="18856"/>
                  </a:lnTo>
                  <a:lnTo>
                    <a:pt x="343647" y="33025"/>
                  </a:lnTo>
                  <a:lnTo>
                    <a:pt x="301555" y="50825"/>
                  </a:lnTo>
                  <a:lnTo>
                    <a:pt x="261418" y="72070"/>
                  </a:lnTo>
                  <a:lnTo>
                    <a:pt x="223421" y="96572"/>
                  </a:lnTo>
                  <a:lnTo>
                    <a:pt x="187751" y="124147"/>
                  </a:lnTo>
                  <a:lnTo>
                    <a:pt x="154593" y="154606"/>
                  </a:lnTo>
                  <a:lnTo>
                    <a:pt x="124135" y="187764"/>
                  </a:lnTo>
                  <a:lnTo>
                    <a:pt x="96562" y="223435"/>
                  </a:lnTo>
                  <a:lnTo>
                    <a:pt x="72062" y="261431"/>
                  </a:lnTo>
                  <a:lnTo>
                    <a:pt x="50819" y="301567"/>
                  </a:lnTo>
                  <a:lnTo>
                    <a:pt x="33021" y="343656"/>
                  </a:lnTo>
                  <a:lnTo>
                    <a:pt x="18853" y="387511"/>
                  </a:lnTo>
                  <a:lnTo>
                    <a:pt x="8503" y="432947"/>
                  </a:lnTo>
                  <a:lnTo>
                    <a:pt x="2156" y="479775"/>
                  </a:lnTo>
                  <a:lnTo>
                    <a:pt x="0" y="527812"/>
                  </a:lnTo>
                  <a:lnTo>
                    <a:pt x="0" y="2639060"/>
                  </a:lnTo>
                  <a:lnTo>
                    <a:pt x="2156" y="2687096"/>
                  </a:lnTo>
                  <a:lnTo>
                    <a:pt x="8503" y="2733924"/>
                  </a:lnTo>
                  <a:lnTo>
                    <a:pt x="18853" y="2779360"/>
                  </a:lnTo>
                  <a:lnTo>
                    <a:pt x="33021" y="2823215"/>
                  </a:lnTo>
                  <a:lnTo>
                    <a:pt x="50819" y="2865304"/>
                  </a:lnTo>
                  <a:lnTo>
                    <a:pt x="72062" y="2905440"/>
                  </a:lnTo>
                  <a:lnTo>
                    <a:pt x="96562" y="2943436"/>
                  </a:lnTo>
                  <a:lnTo>
                    <a:pt x="124135" y="2979107"/>
                  </a:lnTo>
                  <a:lnTo>
                    <a:pt x="154593" y="3012265"/>
                  </a:lnTo>
                  <a:lnTo>
                    <a:pt x="187751" y="3042724"/>
                  </a:lnTo>
                  <a:lnTo>
                    <a:pt x="223421" y="3070299"/>
                  </a:lnTo>
                  <a:lnTo>
                    <a:pt x="261418" y="3094801"/>
                  </a:lnTo>
                  <a:lnTo>
                    <a:pt x="301555" y="3116046"/>
                  </a:lnTo>
                  <a:lnTo>
                    <a:pt x="343647" y="3133846"/>
                  </a:lnTo>
                  <a:lnTo>
                    <a:pt x="387505" y="3148015"/>
                  </a:lnTo>
                  <a:lnTo>
                    <a:pt x="432945" y="3158367"/>
                  </a:lnTo>
                  <a:lnTo>
                    <a:pt x="479780" y="3164714"/>
                  </a:lnTo>
                  <a:lnTo>
                    <a:pt x="527824" y="3166872"/>
                  </a:lnTo>
                  <a:lnTo>
                    <a:pt x="3216656" y="3166872"/>
                  </a:lnTo>
                  <a:lnTo>
                    <a:pt x="3264692" y="3164714"/>
                  </a:lnTo>
                  <a:lnTo>
                    <a:pt x="3311520" y="3158367"/>
                  </a:lnTo>
                  <a:lnTo>
                    <a:pt x="3356956" y="3148015"/>
                  </a:lnTo>
                  <a:lnTo>
                    <a:pt x="3400811" y="3133846"/>
                  </a:lnTo>
                  <a:lnTo>
                    <a:pt x="3442900" y="3116046"/>
                  </a:lnTo>
                  <a:lnTo>
                    <a:pt x="3483036" y="3094801"/>
                  </a:lnTo>
                  <a:lnTo>
                    <a:pt x="3521032" y="3070299"/>
                  </a:lnTo>
                  <a:lnTo>
                    <a:pt x="3556703" y="3042724"/>
                  </a:lnTo>
                  <a:lnTo>
                    <a:pt x="3589861" y="3012265"/>
                  </a:lnTo>
                  <a:lnTo>
                    <a:pt x="3620320" y="2979107"/>
                  </a:lnTo>
                  <a:lnTo>
                    <a:pt x="3647895" y="2943436"/>
                  </a:lnTo>
                  <a:lnTo>
                    <a:pt x="3672397" y="2905440"/>
                  </a:lnTo>
                  <a:lnTo>
                    <a:pt x="3693642" y="2865304"/>
                  </a:lnTo>
                  <a:lnTo>
                    <a:pt x="3711442" y="2823215"/>
                  </a:lnTo>
                  <a:lnTo>
                    <a:pt x="3725611" y="2779360"/>
                  </a:lnTo>
                  <a:lnTo>
                    <a:pt x="3735963" y="2733924"/>
                  </a:lnTo>
                  <a:lnTo>
                    <a:pt x="3742310" y="2687096"/>
                  </a:lnTo>
                  <a:lnTo>
                    <a:pt x="3744468" y="2639060"/>
                  </a:lnTo>
                  <a:lnTo>
                    <a:pt x="3744468" y="527812"/>
                  </a:lnTo>
                  <a:lnTo>
                    <a:pt x="3742310" y="479775"/>
                  </a:lnTo>
                  <a:lnTo>
                    <a:pt x="3735963" y="432947"/>
                  </a:lnTo>
                  <a:lnTo>
                    <a:pt x="3725611" y="387511"/>
                  </a:lnTo>
                  <a:lnTo>
                    <a:pt x="3711442" y="343656"/>
                  </a:lnTo>
                  <a:lnTo>
                    <a:pt x="3693642" y="301567"/>
                  </a:lnTo>
                  <a:lnTo>
                    <a:pt x="3672397" y="261431"/>
                  </a:lnTo>
                  <a:lnTo>
                    <a:pt x="3647895" y="223435"/>
                  </a:lnTo>
                  <a:lnTo>
                    <a:pt x="3620320" y="187764"/>
                  </a:lnTo>
                  <a:lnTo>
                    <a:pt x="3589861" y="154606"/>
                  </a:lnTo>
                  <a:lnTo>
                    <a:pt x="3556703" y="124147"/>
                  </a:lnTo>
                  <a:lnTo>
                    <a:pt x="3521032" y="96572"/>
                  </a:lnTo>
                  <a:lnTo>
                    <a:pt x="3483036" y="72070"/>
                  </a:lnTo>
                  <a:lnTo>
                    <a:pt x="3442900" y="50825"/>
                  </a:lnTo>
                  <a:lnTo>
                    <a:pt x="3400811" y="33025"/>
                  </a:lnTo>
                  <a:lnTo>
                    <a:pt x="3356956" y="18856"/>
                  </a:lnTo>
                  <a:lnTo>
                    <a:pt x="3311520" y="8504"/>
                  </a:lnTo>
                  <a:lnTo>
                    <a:pt x="3264692" y="2157"/>
                  </a:lnTo>
                  <a:lnTo>
                    <a:pt x="3216656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4276" y="1126235"/>
              <a:ext cx="3744595" cy="3167380"/>
            </a:xfrm>
            <a:custGeom>
              <a:avLst/>
              <a:gdLst/>
              <a:ahLst/>
              <a:cxnLst/>
              <a:rect l="l" t="t" r="r" b="b"/>
              <a:pathLst>
                <a:path w="3744595" h="3167379">
                  <a:moveTo>
                    <a:pt x="0" y="527812"/>
                  </a:moveTo>
                  <a:lnTo>
                    <a:pt x="2156" y="479775"/>
                  </a:lnTo>
                  <a:lnTo>
                    <a:pt x="8503" y="432947"/>
                  </a:lnTo>
                  <a:lnTo>
                    <a:pt x="18853" y="387511"/>
                  </a:lnTo>
                  <a:lnTo>
                    <a:pt x="33021" y="343656"/>
                  </a:lnTo>
                  <a:lnTo>
                    <a:pt x="50819" y="301567"/>
                  </a:lnTo>
                  <a:lnTo>
                    <a:pt x="72062" y="261431"/>
                  </a:lnTo>
                  <a:lnTo>
                    <a:pt x="96562" y="223435"/>
                  </a:lnTo>
                  <a:lnTo>
                    <a:pt x="124135" y="187764"/>
                  </a:lnTo>
                  <a:lnTo>
                    <a:pt x="154593" y="154606"/>
                  </a:lnTo>
                  <a:lnTo>
                    <a:pt x="187751" y="124147"/>
                  </a:lnTo>
                  <a:lnTo>
                    <a:pt x="223421" y="96572"/>
                  </a:lnTo>
                  <a:lnTo>
                    <a:pt x="261418" y="72070"/>
                  </a:lnTo>
                  <a:lnTo>
                    <a:pt x="301555" y="50825"/>
                  </a:lnTo>
                  <a:lnTo>
                    <a:pt x="343647" y="33025"/>
                  </a:lnTo>
                  <a:lnTo>
                    <a:pt x="387505" y="18856"/>
                  </a:lnTo>
                  <a:lnTo>
                    <a:pt x="432945" y="8504"/>
                  </a:lnTo>
                  <a:lnTo>
                    <a:pt x="479780" y="2157"/>
                  </a:lnTo>
                  <a:lnTo>
                    <a:pt x="527824" y="0"/>
                  </a:lnTo>
                  <a:lnTo>
                    <a:pt x="624077" y="0"/>
                  </a:lnTo>
                  <a:lnTo>
                    <a:pt x="1560195" y="0"/>
                  </a:lnTo>
                  <a:lnTo>
                    <a:pt x="3216656" y="0"/>
                  </a:lnTo>
                  <a:lnTo>
                    <a:pt x="3264692" y="2157"/>
                  </a:lnTo>
                  <a:lnTo>
                    <a:pt x="3311520" y="8504"/>
                  </a:lnTo>
                  <a:lnTo>
                    <a:pt x="3356956" y="18856"/>
                  </a:lnTo>
                  <a:lnTo>
                    <a:pt x="3400811" y="33025"/>
                  </a:lnTo>
                  <a:lnTo>
                    <a:pt x="3442900" y="50825"/>
                  </a:lnTo>
                  <a:lnTo>
                    <a:pt x="3483036" y="72070"/>
                  </a:lnTo>
                  <a:lnTo>
                    <a:pt x="3521032" y="96572"/>
                  </a:lnTo>
                  <a:lnTo>
                    <a:pt x="3556703" y="124147"/>
                  </a:lnTo>
                  <a:lnTo>
                    <a:pt x="3589861" y="154606"/>
                  </a:lnTo>
                  <a:lnTo>
                    <a:pt x="3620320" y="187764"/>
                  </a:lnTo>
                  <a:lnTo>
                    <a:pt x="3647895" y="223435"/>
                  </a:lnTo>
                  <a:lnTo>
                    <a:pt x="3672397" y="261431"/>
                  </a:lnTo>
                  <a:lnTo>
                    <a:pt x="3693642" y="301567"/>
                  </a:lnTo>
                  <a:lnTo>
                    <a:pt x="3711442" y="343656"/>
                  </a:lnTo>
                  <a:lnTo>
                    <a:pt x="3725611" y="387511"/>
                  </a:lnTo>
                  <a:lnTo>
                    <a:pt x="3735963" y="432947"/>
                  </a:lnTo>
                  <a:lnTo>
                    <a:pt x="3742310" y="479775"/>
                  </a:lnTo>
                  <a:lnTo>
                    <a:pt x="3744468" y="527812"/>
                  </a:lnTo>
                  <a:lnTo>
                    <a:pt x="3744468" y="1847341"/>
                  </a:lnTo>
                  <a:lnTo>
                    <a:pt x="3744468" y="2639060"/>
                  </a:lnTo>
                  <a:lnTo>
                    <a:pt x="3742310" y="2687096"/>
                  </a:lnTo>
                  <a:lnTo>
                    <a:pt x="3735963" y="2733924"/>
                  </a:lnTo>
                  <a:lnTo>
                    <a:pt x="3725611" y="2779360"/>
                  </a:lnTo>
                  <a:lnTo>
                    <a:pt x="3711442" y="2823215"/>
                  </a:lnTo>
                  <a:lnTo>
                    <a:pt x="3693642" y="2865304"/>
                  </a:lnTo>
                  <a:lnTo>
                    <a:pt x="3672397" y="2905440"/>
                  </a:lnTo>
                  <a:lnTo>
                    <a:pt x="3647895" y="2943436"/>
                  </a:lnTo>
                  <a:lnTo>
                    <a:pt x="3620320" y="2979107"/>
                  </a:lnTo>
                  <a:lnTo>
                    <a:pt x="3589861" y="3012265"/>
                  </a:lnTo>
                  <a:lnTo>
                    <a:pt x="3556703" y="3042724"/>
                  </a:lnTo>
                  <a:lnTo>
                    <a:pt x="3521032" y="3070299"/>
                  </a:lnTo>
                  <a:lnTo>
                    <a:pt x="3483036" y="3094801"/>
                  </a:lnTo>
                  <a:lnTo>
                    <a:pt x="3442900" y="3116046"/>
                  </a:lnTo>
                  <a:lnTo>
                    <a:pt x="3400811" y="3133846"/>
                  </a:lnTo>
                  <a:lnTo>
                    <a:pt x="3356956" y="3148015"/>
                  </a:lnTo>
                  <a:lnTo>
                    <a:pt x="3311520" y="3158367"/>
                  </a:lnTo>
                  <a:lnTo>
                    <a:pt x="3264692" y="3164714"/>
                  </a:lnTo>
                  <a:lnTo>
                    <a:pt x="3216656" y="3166872"/>
                  </a:lnTo>
                  <a:lnTo>
                    <a:pt x="1560195" y="3166872"/>
                  </a:lnTo>
                  <a:lnTo>
                    <a:pt x="1350772" y="3166872"/>
                  </a:lnTo>
                  <a:lnTo>
                    <a:pt x="624077" y="3166872"/>
                  </a:lnTo>
                  <a:lnTo>
                    <a:pt x="527824" y="3166872"/>
                  </a:lnTo>
                  <a:lnTo>
                    <a:pt x="479780" y="3164714"/>
                  </a:lnTo>
                  <a:lnTo>
                    <a:pt x="432945" y="3158367"/>
                  </a:lnTo>
                  <a:lnTo>
                    <a:pt x="387505" y="3148015"/>
                  </a:lnTo>
                  <a:lnTo>
                    <a:pt x="343647" y="3133846"/>
                  </a:lnTo>
                  <a:lnTo>
                    <a:pt x="301555" y="3116046"/>
                  </a:lnTo>
                  <a:lnTo>
                    <a:pt x="261418" y="3094801"/>
                  </a:lnTo>
                  <a:lnTo>
                    <a:pt x="223421" y="3070299"/>
                  </a:lnTo>
                  <a:lnTo>
                    <a:pt x="187751" y="3042724"/>
                  </a:lnTo>
                  <a:lnTo>
                    <a:pt x="154593" y="3012265"/>
                  </a:lnTo>
                  <a:lnTo>
                    <a:pt x="124135" y="2979107"/>
                  </a:lnTo>
                  <a:lnTo>
                    <a:pt x="96562" y="2943436"/>
                  </a:lnTo>
                  <a:lnTo>
                    <a:pt x="72062" y="2905440"/>
                  </a:lnTo>
                  <a:lnTo>
                    <a:pt x="50819" y="2865304"/>
                  </a:lnTo>
                  <a:lnTo>
                    <a:pt x="33021" y="2823215"/>
                  </a:lnTo>
                  <a:lnTo>
                    <a:pt x="18853" y="2779360"/>
                  </a:lnTo>
                  <a:lnTo>
                    <a:pt x="8503" y="2733924"/>
                  </a:lnTo>
                  <a:lnTo>
                    <a:pt x="2156" y="2687096"/>
                  </a:lnTo>
                  <a:lnTo>
                    <a:pt x="0" y="2639060"/>
                  </a:lnTo>
                  <a:lnTo>
                    <a:pt x="0" y="1847341"/>
                  </a:lnTo>
                  <a:lnTo>
                    <a:pt x="0" y="527812"/>
                  </a:lnTo>
                  <a:close/>
                </a:path>
              </a:pathLst>
            </a:custGeom>
            <a:ln w="9143">
              <a:solidFill>
                <a:srgbClr val="CC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616384" y="3801935"/>
            <a:ext cx="559435" cy="610870"/>
            <a:chOff x="5616384" y="3801935"/>
            <a:chExt cx="559435" cy="610870"/>
          </a:xfrm>
        </p:grpSpPr>
        <p:sp>
          <p:nvSpPr>
            <p:cNvPr id="15" name="object 15"/>
            <p:cNvSpPr/>
            <p:nvPr/>
          </p:nvSpPr>
          <p:spPr>
            <a:xfrm>
              <a:off x="5621146" y="3806697"/>
              <a:ext cx="549910" cy="601345"/>
            </a:xfrm>
            <a:custGeom>
              <a:avLst/>
              <a:gdLst/>
              <a:ahLst/>
              <a:cxnLst/>
              <a:rect l="l" t="t" r="r" b="b"/>
              <a:pathLst>
                <a:path w="549910" h="601345">
                  <a:moveTo>
                    <a:pt x="365251" y="0"/>
                  </a:moveTo>
                  <a:lnTo>
                    <a:pt x="0" y="600963"/>
                  </a:lnTo>
                  <a:lnTo>
                    <a:pt x="549655" y="112140"/>
                  </a:lnTo>
                  <a:lnTo>
                    <a:pt x="365251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21146" y="3806697"/>
              <a:ext cx="549910" cy="601345"/>
            </a:xfrm>
            <a:custGeom>
              <a:avLst/>
              <a:gdLst/>
              <a:ahLst/>
              <a:cxnLst/>
              <a:rect l="l" t="t" r="r" b="b"/>
              <a:pathLst>
                <a:path w="549910" h="601345">
                  <a:moveTo>
                    <a:pt x="365251" y="0"/>
                  </a:moveTo>
                  <a:lnTo>
                    <a:pt x="549655" y="112140"/>
                  </a:lnTo>
                  <a:lnTo>
                    <a:pt x="0" y="600963"/>
                  </a:lnTo>
                  <a:lnTo>
                    <a:pt x="365251" y="0"/>
                  </a:lnTo>
                  <a:close/>
                </a:path>
              </a:pathLst>
            </a:custGeom>
            <a:ln w="9525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950913" y="5803805"/>
            <a:ext cx="5995670" cy="102870"/>
          </a:xfrm>
          <a:custGeom>
            <a:avLst/>
            <a:gdLst/>
            <a:ahLst/>
            <a:cxnLst/>
            <a:rect l="l" t="t" r="r" b="b"/>
            <a:pathLst>
              <a:path w="5995670" h="102870">
                <a:moveTo>
                  <a:pt x="5995623" y="0"/>
                </a:moveTo>
                <a:lnTo>
                  <a:pt x="0" y="0"/>
                </a:lnTo>
                <a:lnTo>
                  <a:pt x="0" y="102579"/>
                </a:lnTo>
                <a:lnTo>
                  <a:pt x="5995623" y="102579"/>
                </a:lnTo>
                <a:lnTo>
                  <a:pt x="599562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76809" y="4463983"/>
            <a:ext cx="4220210" cy="102870"/>
          </a:xfrm>
          <a:custGeom>
            <a:avLst/>
            <a:gdLst/>
            <a:ahLst/>
            <a:cxnLst/>
            <a:rect l="l" t="t" r="r" b="b"/>
            <a:pathLst>
              <a:path w="4220210" h="102870">
                <a:moveTo>
                  <a:pt x="4219855" y="0"/>
                </a:moveTo>
                <a:lnTo>
                  <a:pt x="0" y="0"/>
                </a:lnTo>
                <a:lnTo>
                  <a:pt x="0" y="102579"/>
                </a:lnTo>
                <a:lnTo>
                  <a:pt x="4219855" y="102579"/>
                </a:lnTo>
                <a:lnTo>
                  <a:pt x="42198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31518" y="5011478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086"/>
                </a:lnTo>
              </a:path>
            </a:pathLst>
          </a:custGeom>
          <a:ln w="25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1374" y="5011478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086"/>
                </a:lnTo>
              </a:path>
            </a:pathLst>
          </a:custGeom>
          <a:ln w="25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27212" y="5026593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086"/>
                </a:lnTo>
              </a:path>
            </a:pathLst>
          </a:custGeom>
          <a:ln w="25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52654" y="5000788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086"/>
                </a:lnTo>
              </a:path>
            </a:pathLst>
          </a:custGeom>
          <a:ln w="25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6828" y="5011478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086"/>
                </a:lnTo>
              </a:path>
            </a:pathLst>
          </a:custGeom>
          <a:ln w="25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81413" y="5011478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086"/>
                </a:lnTo>
              </a:path>
            </a:pathLst>
          </a:custGeom>
          <a:ln w="25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47842" y="5011478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086"/>
                </a:lnTo>
              </a:path>
            </a:pathLst>
          </a:custGeom>
          <a:ln w="25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109890" y="4563914"/>
            <a:ext cx="1937385" cy="455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53085" algn="l"/>
                <a:tab pos="1108710" algn="l"/>
                <a:tab pos="1664335" algn="l"/>
              </a:tabLst>
            </a:pPr>
            <a:r>
              <a:rPr sz="2800" b="1" spc="20" dirty="0">
                <a:latin typeface="Times New Roman"/>
                <a:cs typeface="Times New Roman"/>
              </a:rPr>
              <a:t>A	G	G	</a:t>
            </a:r>
            <a:r>
              <a:rPr sz="2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45731" y="5331059"/>
            <a:ext cx="5193665" cy="455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53085" algn="l"/>
                <a:tab pos="1092835" algn="l"/>
                <a:tab pos="1648460" algn="l"/>
                <a:tab pos="2168525" algn="l"/>
                <a:tab pos="2708910" algn="l"/>
                <a:tab pos="3249295" algn="l"/>
                <a:tab pos="3805554" algn="l"/>
                <a:tab pos="4361180" algn="l"/>
                <a:tab pos="4900930" algn="l"/>
              </a:tabLst>
            </a:pPr>
            <a:r>
              <a:rPr sz="2800" b="1" spc="20" dirty="0">
                <a:latin typeface="Times New Roman"/>
                <a:cs typeface="Times New Roman"/>
              </a:rPr>
              <a:t>A	A	G	</a:t>
            </a:r>
            <a:r>
              <a:rPr sz="2800" b="1" spc="15" dirty="0">
                <a:latin typeface="Times New Roman"/>
                <a:cs typeface="Times New Roman"/>
              </a:rPr>
              <a:t>T	</a:t>
            </a:r>
            <a:r>
              <a:rPr sz="2800" b="1" spc="20" dirty="0">
                <a:latin typeface="Times New Roman"/>
                <a:cs typeface="Times New Roman"/>
              </a:rPr>
              <a:t>C	C	G	G	C	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7854" y="1304289"/>
            <a:ext cx="3027680" cy="3714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1014730">
              <a:lnSpc>
                <a:spcPct val="99600"/>
              </a:lnSpc>
              <a:spcBef>
                <a:spcPts val="120"/>
              </a:spcBef>
            </a:pPr>
            <a:r>
              <a:rPr sz="3200" b="1" spc="135" dirty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r>
              <a:rPr sz="3200" b="1" spc="135" dirty="0">
                <a:solidFill>
                  <a:srgbClr val="0000FF"/>
                </a:solidFill>
                <a:latin typeface="UnDotum"/>
                <a:cs typeface="UnDotum"/>
              </a:rPr>
              <a:t>´</a:t>
            </a:r>
            <a:r>
              <a:rPr sz="3200" b="1" spc="135" dirty="0">
                <a:solidFill>
                  <a:srgbClr val="0000FF"/>
                </a:solidFill>
                <a:latin typeface="Times New Roman"/>
                <a:cs typeface="Times New Roman"/>
              </a:rPr>
              <a:t>→3</a:t>
            </a:r>
            <a:r>
              <a:rPr sz="3200" b="1" spc="135" dirty="0">
                <a:solidFill>
                  <a:srgbClr val="0000FF"/>
                </a:solidFill>
                <a:latin typeface="UnDotum"/>
                <a:cs typeface="UnDotum"/>
              </a:rPr>
              <a:t>´  </a:t>
            </a:r>
            <a:r>
              <a:rPr sz="3200" dirty="0">
                <a:solidFill>
                  <a:srgbClr val="0000FF"/>
                </a:solidFill>
                <a:latin typeface="Times New Roman"/>
                <a:cs typeface="Times New Roman"/>
              </a:rPr>
              <a:t>ex</a:t>
            </a:r>
            <a:r>
              <a:rPr sz="3200" spc="5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0000FF"/>
                </a:solidFill>
                <a:latin typeface="Times New Roman"/>
                <a:cs typeface="Times New Roman"/>
              </a:rPr>
              <a:t>nu</a:t>
            </a:r>
            <a:r>
              <a:rPr sz="3200" spc="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solidFill>
                  <a:srgbClr val="0000FF"/>
                </a:solidFill>
                <a:latin typeface="Times New Roman"/>
                <a:cs typeface="Times New Roman"/>
              </a:rPr>
              <a:t>lease  activity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removes primer</a:t>
            </a:r>
            <a:r>
              <a:rPr sz="32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or  excise mutated  segment</a:t>
            </a:r>
            <a:endParaRPr sz="3200">
              <a:latin typeface="Times New Roman"/>
              <a:cs typeface="Times New Roman"/>
            </a:endParaRPr>
          </a:p>
          <a:p>
            <a:pPr marL="647065">
              <a:lnSpc>
                <a:spcPts val="2790"/>
              </a:lnSpc>
              <a:spcBef>
                <a:spcPts val="459"/>
              </a:spcBef>
            </a:pPr>
            <a:r>
              <a:rPr sz="2800" b="1" spc="10" dirty="0">
                <a:latin typeface="Times New Roman"/>
                <a:cs typeface="Times New Roman"/>
              </a:rPr>
              <a:t>5'</a:t>
            </a:r>
            <a:endParaRPr sz="2800">
              <a:latin typeface="Times New Roman"/>
              <a:cs typeface="Times New Roman"/>
            </a:endParaRPr>
          </a:p>
          <a:p>
            <a:pPr marL="1084580">
              <a:lnSpc>
                <a:spcPts val="2790"/>
              </a:lnSpc>
              <a:tabLst>
                <a:tab pos="1624965" algn="l"/>
                <a:tab pos="2145030" algn="l"/>
                <a:tab pos="2664460" algn="l"/>
              </a:tabLst>
            </a:pPr>
            <a:r>
              <a:rPr sz="2800" b="1" spc="20" dirty="0">
                <a:latin typeface="Times New Roman"/>
                <a:cs typeface="Times New Roman"/>
              </a:rPr>
              <a:t>C	</a:t>
            </a:r>
            <a:r>
              <a:rPr sz="2800" b="1" spc="15" dirty="0">
                <a:latin typeface="Times New Roman"/>
                <a:cs typeface="Times New Roman"/>
              </a:rPr>
              <a:t>T	T	</a:t>
            </a:r>
            <a:r>
              <a:rPr sz="2800" b="1" spc="20" dirty="0">
                <a:latin typeface="Times New Roman"/>
                <a:cs typeface="Times New Roman"/>
              </a:rPr>
              <a:t>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15642" y="4231020"/>
            <a:ext cx="305435" cy="455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10" dirty="0">
                <a:latin typeface="Times New Roman"/>
                <a:cs typeface="Times New Roman"/>
              </a:rPr>
              <a:t>3'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52842" y="5561402"/>
            <a:ext cx="767715" cy="455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800" b="1" spc="10" dirty="0">
                <a:latin typeface="Times New Roman"/>
                <a:cs typeface="Times New Roman"/>
              </a:rPr>
              <a:t>3'</a:t>
            </a:r>
            <a:r>
              <a:rPr sz="2800" b="1" spc="260" dirty="0">
                <a:latin typeface="Times New Roman"/>
                <a:cs typeface="Times New Roman"/>
              </a:rPr>
              <a:t> </a:t>
            </a:r>
            <a:r>
              <a:rPr sz="4200" b="1" spc="30" baseline="35714" dirty="0">
                <a:latin typeface="Times New Roman"/>
                <a:cs typeface="Times New Roman"/>
              </a:rPr>
              <a:t>G</a:t>
            </a:r>
            <a:endParaRPr sz="4200" baseline="35714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39824" y="5561402"/>
            <a:ext cx="305435" cy="455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10" dirty="0">
                <a:latin typeface="Times New Roman"/>
                <a:cs typeface="Times New Roman"/>
              </a:rPr>
              <a:t>5'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759196" y="4961509"/>
            <a:ext cx="265430" cy="494665"/>
            <a:chOff x="5759196" y="4961509"/>
            <a:chExt cx="265430" cy="494665"/>
          </a:xfrm>
        </p:grpSpPr>
        <p:sp>
          <p:nvSpPr>
            <p:cNvPr id="33" name="object 33"/>
            <p:cNvSpPr/>
            <p:nvPr/>
          </p:nvSpPr>
          <p:spPr>
            <a:xfrm>
              <a:off x="5759196" y="4985004"/>
              <a:ext cx="240791" cy="4709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91204" y="4966081"/>
              <a:ext cx="228600" cy="459105"/>
            </a:xfrm>
            <a:custGeom>
              <a:avLst/>
              <a:gdLst/>
              <a:ahLst/>
              <a:cxnLst/>
              <a:rect l="l" t="t" r="r" b="b"/>
              <a:pathLst>
                <a:path w="228600" h="459104">
                  <a:moveTo>
                    <a:pt x="58797" y="362966"/>
                  </a:moveTo>
                  <a:lnTo>
                    <a:pt x="20165" y="385945"/>
                  </a:lnTo>
                  <a:lnTo>
                    <a:pt x="1520" y="422021"/>
                  </a:lnTo>
                  <a:lnTo>
                    <a:pt x="0" y="434520"/>
                  </a:lnTo>
                  <a:lnTo>
                    <a:pt x="980" y="444388"/>
                  </a:lnTo>
                  <a:lnTo>
                    <a:pt x="4484" y="451613"/>
                  </a:lnTo>
                  <a:lnTo>
                    <a:pt x="10537" y="456184"/>
                  </a:lnTo>
                  <a:lnTo>
                    <a:pt x="15490" y="458470"/>
                  </a:lnTo>
                  <a:lnTo>
                    <a:pt x="21078" y="458597"/>
                  </a:lnTo>
                  <a:lnTo>
                    <a:pt x="27428" y="456565"/>
                  </a:lnTo>
                  <a:lnTo>
                    <a:pt x="33778" y="454660"/>
                  </a:lnTo>
                  <a:lnTo>
                    <a:pt x="68083" y="424545"/>
                  </a:lnTo>
                  <a:lnTo>
                    <a:pt x="80597" y="387979"/>
                  </a:lnTo>
                  <a:lnTo>
                    <a:pt x="79720" y="378253"/>
                  </a:lnTo>
                  <a:lnTo>
                    <a:pt x="76128" y="370885"/>
                  </a:lnTo>
                  <a:lnTo>
                    <a:pt x="69846" y="365887"/>
                  </a:lnTo>
                  <a:lnTo>
                    <a:pt x="64639" y="363347"/>
                  </a:lnTo>
                  <a:lnTo>
                    <a:pt x="58797" y="362966"/>
                  </a:lnTo>
                  <a:close/>
                </a:path>
                <a:path w="228600" h="459104">
                  <a:moveTo>
                    <a:pt x="218439" y="20016"/>
                  </a:moveTo>
                  <a:lnTo>
                    <a:pt x="161413" y="20016"/>
                  </a:lnTo>
                  <a:lnTo>
                    <a:pt x="171128" y="22717"/>
                  </a:lnTo>
                  <a:lnTo>
                    <a:pt x="178748" y="29680"/>
                  </a:lnTo>
                  <a:lnTo>
                    <a:pt x="184273" y="40894"/>
                  </a:lnTo>
                  <a:lnTo>
                    <a:pt x="187467" y="54467"/>
                  </a:lnTo>
                  <a:lnTo>
                    <a:pt x="187924" y="68516"/>
                  </a:lnTo>
                  <a:lnTo>
                    <a:pt x="185666" y="83042"/>
                  </a:lnTo>
                  <a:lnTo>
                    <a:pt x="159911" y="134413"/>
                  </a:lnTo>
                  <a:lnTo>
                    <a:pt x="123313" y="181737"/>
                  </a:lnTo>
                  <a:lnTo>
                    <a:pt x="102949" y="207835"/>
                  </a:lnTo>
                  <a:lnTo>
                    <a:pt x="74271" y="257175"/>
                  </a:lnTo>
                  <a:lnTo>
                    <a:pt x="61194" y="300442"/>
                  </a:lnTo>
                  <a:lnTo>
                    <a:pt x="59813" y="314991"/>
                  </a:lnTo>
                  <a:lnTo>
                    <a:pt x="61765" y="324064"/>
                  </a:lnTo>
                  <a:lnTo>
                    <a:pt x="67052" y="327660"/>
                  </a:lnTo>
                  <a:lnTo>
                    <a:pt x="83792" y="286111"/>
                  </a:lnTo>
                  <a:lnTo>
                    <a:pt x="103342" y="248729"/>
                  </a:lnTo>
                  <a:lnTo>
                    <a:pt x="125702" y="215538"/>
                  </a:lnTo>
                  <a:lnTo>
                    <a:pt x="150872" y="186563"/>
                  </a:lnTo>
                  <a:lnTo>
                    <a:pt x="175138" y="160228"/>
                  </a:lnTo>
                  <a:lnTo>
                    <a:pt x="194798" y="135143"/>
                  </a:lnTo>
                  <a:lnTo>
                    <a:pt x="209861" y="111321"/>
                  </a:lnTo>
                  <a:lnTo>
                    <a:pt x="220341" y="88773"/>
                  </a:lnTo>
                  <a:lnTo>
                    <a:pt x="226504" y="68125"/>
                  </a:lnTo>
                  <a:lnTo>
                    <a:pt x="228596" y="50180"/>
                  </a:lnTo>
                  <a:lnTo>
                    <a:pt x="226591" y="34926"/>
                  </a:lnTo>
                  <a:lnTo>
                    <a:pt x="220468" y="22352"/>
                  </a:lnTo>
                  <a:lnTo>
                    <a:pt x="218439" y="20016"/>
                  </a:lnTo>
                  <a:close/>
                </a:path>
                <a:path w="228600" h="459104">
                  <a:moveTo>
                    <a:pt x="182368" y="0"/>
                  </a:moveTo>
                  <a:lnTo>
                    <a:pt x="140215" y="9874"/>
                  </a:lnTo>
                  <a:lnTo>
                    <a:pt x="106041" y="29972"/>
                  </a:lnTo>
                  <a:lnTo>
                    <a:pt x="65250" y="70856"/>
                  </a:lnTo>
                  <a:lnTo>
                    <a:pt x="39747" y="112522"/>
                  </a:lnTo>
                  <a:lnTo>
                    <a:pt x="32388" y="142954"/>
                  </a:lnTo>
                  <a:lnTo>
                    <a:pt x="33651" y="149098"/>
                  </a:lnTo>
                  <a:lnTo>
                    <a:pt x="36445" y="155956"/>
                  </a:lnTo>
                  <a:lnTo>
                    <a:pt x="41652" y="158496"/>
                  </a:lnTo>
                  <a:lnTo>
                    <a:pt x="56384" y="154940"/>
                  </a:lnTo>
                  <a:lnTo>
                    <a:pt x="79244" y="122047"/>
                  </a:lnTo>
                  <a:lnTo>
                    <a:pt x="74926" y="104267"/>
                  </a:lnTo>
                  <a:lnTo>
                    <a:pt x="69592" y="101346"/>
                  </a:lnTo>
                  <a:lnTo>
                    <a:pt x="90604" y="62605"/>
                  </a:lnTo>
                  <a:lnTo>
                    <a:pt x="124567" y="32797"/>
                  </a:lnTo>
                  <a:lnTo>
                    <a:pt x="161413" y="20016"/>
                  </a:lnTo>
                  <a:lnTo>
                    <a:pt x="218439" y="20016"/>
                  </a:lnTo>
                  <a:lnTo>
                    <a:pt x="211943" y="12537"/>
                  </a:lnTo>
                  <a:lnTo>
                    <a:pt x="202751" y="5556"/>
                  </a:lnTo>
                  <a:lnTo>
                    <a:pt x="192893" y="1385"/>
                  </a:lnTo>
                  <a:lnTo>
                    <a:pt x="18236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86632" y="5324475"/>
              <a:ext cx="89741" cy="104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23593" y="4966081"/>
              <a:ext cx="196215" cy="327660"/>
            </a:xfrm>
            <a:custGeom>
              <a:avLst/>
              <a:gdLst/>
              <a:ahLst/>
              <a:cxnLst/>
              <a:rect l="l" t="t" r="r" b="b"/>
              <a:pathLst>
                <a:path w="196214" h="327660">
                  <a:moveTo>
                    <a:pt x="126865" y="3302"/>
                  </a:moveTo>
                  <a:lnTo>
                    <a:pt x="135120" y="1143"/>
                  </a:lnTo>
                  <a:lnTo>
                    <a:pt x="142740" y="127"/>
                  </a:lnTo>
                  <a:lnTo>
                    <a:pt x="149979" y="0"/>
                  </a:lnTo>
                  <a:lnTo>
                    <a:pt x="160504" y="1385"/>
                  </a:lnTo>
                  <a:lnTo>
                    <a:pt x="194202" y="34926"/>
                  </a:lnTo>
                  <a:lnTo>
                    <a:pt x="196207" y="50180"/>
                  </a:lnTo>
                  <a:lnTo>
                    <a:pt x="194115" y="68125"/>
                  </a:lnTo>
                  <a:lnTo>
                    <a:pt x="177472" y="111321"/>
                  </a:lnTo>
                  <a:lnTo>
                    <a:pt x="142749" y="160228"/>
                  </a:lnTo>
                  <a:lnTo>
                    <a:pt x="118483" y="186563"/>
                  </a:lnTo>
                  <a:lnTo>
                    <a:pt x="93313" y="215538"/>
                  </a:lnTo>
                  <a:lnTo>
                    <a:pt x="70953" y="248729"/>
                  </a:lnTo>
                  <a:lnTo>
                    <a:pt x="51403" y="286111"/>
                  </a:lnTo>
                  <a:lnTo>
                    <a:pt x="34663" y="327660"/>
                  </a:lnTo>
                  <a:lnTo>
                    <a:pt x="29376" y="324064"/>
                  </a:lnTo>
                  <a:lnTo>
                    <a:pt x="27424" y="314991"/>
                  </a:lnTo>
                  <a:lnTo>
                    <a:pt x="28805" y="300442"/>
                  </a:lnTo>
                  <a:lnTo>
                    <a:pt x="33520" y="280416"/>
                  </a:lnTo>
                  <a:lnTo>
                    <a:pt x="54221" y="232981"/>
                  </a:lnTo>
                  <a:lnTo>
                    <a:pt x="90924" y="181737"/>
                  </a:lnTo>
                  <a:lnTo>
                    <a:pt x="111287" y="156587"/>
                  </a:lnTo>
                  <a:lnTo>
                    <a:pt x="127627" y="134270"/>
                  </a:lnTo>
                  <a:lnTo>
                    <a:pt x="139965" y="114764"/>
                  </a:lnTo>
                  <a:lnTo>
                    <a:pt x="148328" y="98044"/>
                  </a:lnTo>
                  <a:lnTo>
                    <a:pt x="153277" y="83042"/>
                  </a:lnTo>
                  <a:lnTo>
                    <a:pt x="155535" y="68516"/>
                  </a:lnTo>
                  <a:lnTo>
                    <a:pt x="155078" y="54467"/>
                  </a:lnTo>
                  <a:lnTo>
                    <a:pt x="151884" y="40894"/>
                  </a:lnTo>
                  <a:lnTo>
                    <a:pt x="146359" y="29680"/>
                  </a:lnTo>
                  <a:lnTo>
                    <a:pt x="138739" y="22717"/>
                  </a:lnTo>
                  <a:lnTo>
                    <a:pt x="129024" y="20016"/>
                  </a:lnTo>
                  <a:lnTo>
                    <a:pt x="117213" y="21590"/>
                  </a:lnTo>
                  <a:lnTo>
                    <a:pt x="80190" y="41342"/>
                  </a:lnTo>
                  <a:lnTo>
                    <a:pt x="50014" y="72120"/>
                  </a:lnTo>
                  <a:lnTo>
                    <a:pt x="36441" y="95758"/>
                  </a:lnTo>
                  <a:lnTo>
                    <a:pt x="37203" y="101346"/>
                  </a:lnTo>
                  <a:lnTo>
                    <a:pt x="42537" y="104267"/>
                  </a:lnTo>
                  <a:lnTo>
                    <a:pt x="47998" y="107188"/>
                  </a:lnTo>
                  <a:lnTo>
                    <a:pt x="49395" y="113030"/>
                  </a:lnTo>
                  <a:lnTo>
                    <a:pt x="30218" y="151003"/>
                  </a:lnTo>
                  <a:lnTo>
                    <a:pt x="9263" y="158496"/>
                  </a:lnTo>
                  <a:lnTo>
                    <a:pt x="4056" y="155956"/>
                  </a:lnTo>
                  <a:lnTo>
                    <a:pt x="1262" y="149098"/>
                  </a:lnTo>
                  <a:lnTo>
                    <a:pt x="0" y="142954"/>
                  </a:lnTo>
                  <a:lnTo>
                    <a:pt x="595" y="134810"/>
                  </a:lnTo>
                  <a:lnTo>
                    <a:pt x="22121" y="85296"/>
                  </a:lnTo>
                  <a:lnTo>
                    <a:pt x="59793" y="41830"/>
                  </a:lnTo>
                  <a:lnTo>
                    <a:pt x="101084" y="12827"/>
                  </a:lnTo>
                  <a:lnTo>
                    <a:pt x="120693" y="5111"/>
                  </a:lnTo>
                  <a:lnTo>
                    <a:pt x="126865" y="3302"/>
                  </a:lnTo>
                  <a:close/>
                </a:path>
              </a:pathLst>
            </a:custGeom>
            <a:ln w="91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288285" y="304800"/>
            <a:ext cx="4427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none" spc="-65" dirty="0">
                <a:latin typeface="Georgia"/>
                <a:cs typeface="Georgia"/>
              </a:rPr>
              <a:t>Exonuclease</a:t>
            </a:r>
            <a:r>
              <a:rPr sz="3600" b="0" u="none" spc="-145" dirty="0">
                <a:latin typeface="Georgia"/>
                <a:cs typeface="Georgia"/>
              </a:rPr>
              <a:t> </a:t>
            </a:r>
            <a:r>
              <a:rPr sz="3600" b="0" u="none" spc="-25" dirty="0">
                <a:latin typeface="Georgia"/>
                <a:cs typeface="Georgia"/>
              </a:rPr>
              <a:t>functions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817" y="26619"/>
            <a:ext cx="45097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DNA Polmerase -</a:t>
            </a:r>
            <a:r>
              <a:rPr sz="4400" spc="-355" dirty="0"/>
              <a:t> </a:t>
            </a:r>
            <a:r>
              <a:rPr sz="4400" dirty="0"/>
              <a:t>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9740" y="1718564"/>
            <a:ext cx="370459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z="3400" spc="-9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Mainly 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responsible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for 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proofreading</a:t>
            </a:r>
            <a:r>
              <a:rPr sz="36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and 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filling the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gaps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, 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repairing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DNA  damage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51147" y="1484375"/>
            <a:ext cx="5039867" cy="3459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95538" y="6490208"/>
            <a:ext cx="205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3308680"/>
            <a:ext cx="7715884" cy="26606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86385" marR="339725" indent="-274320">
              <a:lnSpc>
                <a:spcPts val="3810"/>
              </a:lnSpc>
              <a:spcBef>
                <a:spcPts val="254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Small fragment </a:t>
            </a:r>
            <a:r>
              <a:rPr sz="3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(323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AA): having </a:t>
            </a:r>
            <a:r>
              <a:rPr sz="32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3200" b="1" spc="15" dirty="0">
                <a:solidFill>
                  <a:srgbClr val="FF0000"/>
                </a:solidFill>
                <a:latin typeface="UnDotum"/>
                <a:cs typeface="UnDotum"/>
              </a:rPr>
              <a:t>´</a:t>
            </a:r>
            <a:r>
              <a:rPr sz="32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→3</a:t>
            </a:r>
            <a:r>
              <a:rPr sz="3200" b="1" spc="15" dirty="0">
                <a:solidFill>
                  <a:srgbClr val="FF0000"/>
                </a:solidFill>
                <a:latin typeface="UnDotum"/>
                <a:cs typeface="UnDotum"/>
              </a:rPr>
              <a:t>´ 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exonuclease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activity</a:t>
            </a:r>
            <a:endParaRPr sz="32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499"/>
              </a:lnSpc>
              <a:spcBef>
                <a:spcPts val="139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Large fragment </a:t>
            </a:r>
            <a:r>
              <a:rPr sz="3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(604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AA): called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Klenow  fragment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, having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DNA polymerization</a:t>
            </a:r>
            <a:r>
              <a:rPr sz="3200" b="1" spc="-3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3200" b="1" spc="40" dirty="0">
                <a:solidFill>
                  <a:srgbClr val="FF0000"/>
                </a:solidFill>
                <a:latin typeface="UnDotum"/>
                <a:cs typeface="UnDotum"/>
              </a:rPr>
              <a:t>´</a:t>
            </a:r>
            <a:r>
              <a:rPr sz="32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→5</a:t>
            </a:r>
            <a:r>
              <a:rPr sz="3200" b="1" spc="40" dirty="0">
                <a:solidFill>
                  <a:srgbClr val="FF0000"/>
                </a:solidFill>
                <a:latin typeface="UnDotum"/>
                <a:cs typeface="UnDotum"/>
              </a:rPr>
              <a:t>´</a:t>
            </a:r>
            <a:r>
              <a:rPr sz="32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exonuclease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activity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7576" y="2596895"/>
            <a:ext cx="4127500" cy="424180"/>
          </a:xfrm>
          <a:prstGeom prst="rect">
            <a:avLst/>
          </a:prstGeom>
          <a:solidFill>
            <a:srgbClr val="C00000"/>
          </a:solidFill>
          <a:ln w="9144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69644">
              <a:lnSpc>
                <a:spcPts val="2815"/>
              </a:lnSpc>
            </a:pPr>
            <a:r>
              <a:rPr sz="2400" b="1" spc="25" dirty="0">
                <a:solidFill>
                  <a:srgbClr val="FFFF00"/>
                </a:solidFill>
                <a:latin typeface="Times New Roman"/>
                <a:cs typeface="Times New Roman"/>
              </a:rPr>
              <a:t>Large</a:t>
            </a:r>
            <a:r>
              <a:rPr sz="2400" b="1" spc="-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125" dirty="0">
                <a:solidFill>
                  <a:srgbClr val="FFFF00"/>
                </a:solidFill>
                <a:latin typeface="Times New Roman"/>
                <a:cs typeface="Times New Roman"/>
              </a:rPr>
              <a:t>fragment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9596" y="2616707"/>
            <a:ext cx="2636520" cy="370840"/>
          </a:xfrm>
          <a:prstGeom prst="rect">
            <a:avLst/>
          </a:prstGeom>
          <a:solidFill>
            <a:srgbClr val="009900"/>
          </a:solidFill>
          <a:ln w="9144">
            <a:solidFill>
              <a:srgbClr val="CCFF33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434975">
              <a:lnSpc>
                <a:spcPct val="100000"/>
              </a:lnSpc>
              <a:spcBef>
                <a:spcPts val="15"/>
              </a:spcBef>
            </a:pPr>
            <a:r>
              <a:rPr sz="20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Small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fragment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38072" y="1711451"/>
            <a:ext cx="7091680" cy="248920"/>
          </a:xfrm>
          <a:custGeom>
            <a:avLst/>
            <a:gdLst/>
            <a:ahLst/>
            <a:cxnLst/>
            <a:rect l="l" t="t" r="r" b="b"/>
            <a:pathLst>
              <a:path w="7091680" h="248919">
                <a:moveTo>
                  <a:pt x="7091172" y="0"/>
                </a:moveTo>
                <a:lnTo>
                  <a:pt x="0" y="0"/>
                </a:lnTo>
                <a:lnTo>
                  <a:pt x="0" y="248412"/>
                </a:lnTo>
                <a:lnTo>
                  <a:pt x="7091172" y="248412"/>
                </a:lnTo>
                <a:lnTo>
                  <a:pt x="7091172" y="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9780" y="966596"/>
            <a:ext cx="10883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dirty="0">
                <a:solidFill>
                  <a:srgbClr val="DBF5F8"/>
                </a:solidFill>
              </a:rPr>
              <a:t>N-end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7908797" y="966596"/>
            <a:ext cx="10883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DBF5F8"/>
                </a:solidFill>
                <a:latin typeface="Times New Roman"/>
                <a:cs typeface="Times New Roman"/>
              </a:rPr>
              <a:t>C-end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88308" y="2042160"/>
            <a:ext cx="192405" cy="573405"/>
          </a:xfrm>
          <a:custGeom>
            <a:avLst/>
            <a:gdLst/>
            <a:ahLst/>
            <a:cxnLst/>
            <a:rect l="l" t="t" r="r" b="b"/>
            <a:pathLst>
              <a:path w="192404" h="573405">
                <a:moveTo>
                  <a:pt x="64007" y="381000"/>
                </a:moveTo>
                <a:lnTo>
                  <a:pt x="0" y="381000"/>
                </a:lnTo>
                <a:lnTo>
                  <a:pt x="96012" y="573024"/>
                </a:lnTo>
                <a:lnTo>
                  <a:pt x="176022" y="413003"/>
                </a:lnTo>
                <a:lnTo>
                  <a:pt x="64007" y="413003"/>
                </a:lnTo>
                <a:lnTo>
                  <a:pt x="64007" y="381000"/>
                </a:lnTo>
                <a:close/>
              </a:path>
              <a:path w="192404" h="573405">
                <a:moveTo>
                  <a:pt x="128015" y="0"/>
                </a:moveTo>
                <a:lnTo>
                  <a:pt x="64007" y="0"/>
                </a:lnTo>
                <a:lnTo>
                  <a:pt x="64007" y="413003"/>
                </a:lnTo>
                <a:lnTo>
                  <a:pt x="128015" y="413003"/>
                </a:lnTo>
                <a:lnTo>
                  <a:pt x="128015" y="0"/>
                </a:lnTo>
                <a:close/>
              </a:path>
              <a:path w="192404" h="573405">
                <a:moveTo>
                  <a:pt x="192024" y="381000"/>
                </a:moveTo>
                <a:lnTo>
                  <a:pt x="128015" y="381000"/>
                </a:lnTo>
                <a:lnTo>
                  <a:pt x="128015" y="413003"/>
                </a:lnTo>
                <a:lnTo>
                  <a:pt x="176022" y="413003"/>
                </a:lnTo>
                <a:lnTo>
                  <a:pt x="192024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59148" y="971169"/>
            <a:ext cx="21945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74189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DN</a:t>
            </a:r>
            <a:r>
              <a:rPr sz="3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-pol	</a:t>
            </a:r>
            <a:r>
              <a:rPr sz="3200" b="0" spc="145" dirty="0">
                <a:solidFill>
                  <a:srgbClr val="FFFFFF"/>
                </a:solidFill>
                <a:latin typeface="cwTeXFangSong"/>
                <a:cs typeface="cwTeXFangSong"/>
              </a:rPr>
              <a:t>Ⅰ</a:t>
            </a:r>
            <a:endParaRPr sz="3200">
              <a:latin typeface="cwTeXFangSong"/>
              <a:cs typeface="cwTeXFangSong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89882" y="2108073"/>
            <a:ext cx="1407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Cleav</a:t>
            </a: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ge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4382" y="379222"/>
            <a:ext cx="4556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/>
              <a:t>DNA Polymerase -</a:t>
            </a:r>
            <a:r>
              <a:rPr sz="4000" u="none" spc="-229" dirty="0"/>
              <a:t> </a:t>
            </a:r>
            <a:r>
              <a:rPr sz="4000" u="none" dirty="0"/>
              <a:t>II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340" y="1313434"/>
            <a:ext cx="815848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z="3400" spc="-8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Temporarily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functional when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DNA-pol </a:t>
            </a:r>
            <a:r>
              <a:rPr sz="3600" b="1" spc="-660" dirty="0">
                <a:solidFill>
                  <a:srgbClr val="FFFFFF"/>
                </a:solidFill>
                <a:latin typeface="Times New Roman"/>
                <a:cs typeface="Times New Roman"/>
              </a:rPr>
              <a:t>I 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DNA-pol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III </a:t>
            </a:r>
            <a:r>
              <a:rPr sz="3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36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functional.</a:t>
            </a:r>
            <a:endParaRPr sz="3600">
              <a:latin typeface="Times New Roman"/>
              <a:cs typeface="Times New Roman"/>
            </a:endParaRPr>
          </a:p>
          <a:p>
            <a:pPr marL="286385" marR="374015" indent="-274320">
              <a:lnSpc>
                <a:spcPct val="100000"/>
              </a:lnSpc>
              <a:spcBef>
                <a:spcPts val="2160"/>
              </a:spcBef>
            </a:pPr>
            <a:r>
              <a:rPr sz="3400" spc="-10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Still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capable for doing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synthesis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on </a:t>
            </a:r>
            <a:r>
              <a:rPr sz="3600" b="1" spc="-220" dirty="0">
                <a:solidFill>
                  <a:srgbClr val="FF0000"/>
                </a:solidFill>
                <a:latin typeface="Times New Roman"/>
                <a:cs typeface="Times New Roman"/>
              </a:rPr>
              <a:t>the 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damaged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template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400" spc="-5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Participates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DNA </a:t>
            </a:r>
            <a:r>
              <a:rPr sz="3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repair</a:t>
            </a:r>
            <a:r>
              <a:rPr sz="3600" b="1" spc="-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0316" y="1359230"/>
            <a:ext cx="733298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81915" indent="-274320">
              <a:lnSpc>
                <a:spcPct val="100000"/>
              </a:lnSpc>
              <a:spcBef>
                <a:spcPts val="100"/>
              </a:spcBef>
            </a:pPr>
            <a:r>
              <a:rPr sz="3400" spc="-30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30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heterodimer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enzyme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composed </a:t>
            </a:r>
            <a:r>
              <a:rPr sz="3600" b="1" spc="-33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ten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different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 subunits</a:t>
            </a:r>
            <a:endParaRPr sz="3600">
              <a:latin typeface="Times New Roman"/>
              <a:cs typeface="Times New Roman"/>
            </a:endParaRPr>
          </a:p>
          <a:p>
            <a:pPr marL="299720" marR="307975" indent="-274320">
              <a:lnSpc>
                <a:spcPct val="100000"/>
              </a:lnSpc>
              <a:spcBef>
                <a:spcPts val="2165"/>
              </a:spcBef>
            </a:pPr>
            <a:r>
              <a:rPr sz="3400" spc="-9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Having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highest </a:t>
            </a:r>
            <a:r>
              <a:rPr sz="36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polymerization 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activity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(10</a:t>
            </a:r>
            <a:r>
              <a:rPr sz="3600" b="1" baseline="25462" dirty="0">
                <a:solidFill>
                  <a:srgbClr val="FFFFFF"/>
                </a:solidFill>
                <a:latin typeface="Times New Roman"/>
                <a:cs typeface="Times New Roman"/>
              </a:rPr>
              <a:t>5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nt/min)</a:t>
            </a:r>
            <a:endParaRPr sz="3600">
              <a:latin typeface="Times New Roman"/>
              <a:cs typeface="Times New Roman"/>
            </a:endParaRPr>
          </a:p>
          <a:p>
            <a:pPr marL="299720" marR="17780" indent="-274320">
              <a:lnSpc>
                <a:spcPct val="100000"/>
              </a:lnSpc>
              <a:spcBef>
                <a:spcPts val="2160"/>
              </a:spcBef>
            </a:pPr>
            <a:r>
              <a:rPr sz="3400" spc="-15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true enzyme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responsible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3600" b="1" spc="-225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3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elongation</a:t>
            </a:r>
            <a:r>
              <a:rPr sz="3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4941" y="379222"/>
            <a:ext cx="47561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/>
              <a:t>DNA </a:t>
            </a:r>
            <a:r>
              <a:rPr sz="4000" u="none" dirty="0"/>
              <a:t>Polymerase </a:t>
            </a:r>
            <a:r>
              <a:rPr sz="4000" u="none" spc="-5" dirty="0"/>
              <a:t>-</a:t>
            </a:r>
            <a:r>
              <a:rPr sz="4000" u="none" spc="-285" dirty="0"/>
              <a:t> </a:t>
            </a:r>
            <a:r>
              <a:rPr sz="4000" u="none" dirty="0"/>
              <a:t>III</a:t>
            </a:r>
            <a:endParaRPr sz="4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705600"/>
            <a:chOff x="-828" y="0"/>
            <a:chExt cx="9145905" cy="6705600"/>
          </a:xfrm>
        </p:grpSpPr>
        <p:sp>
          <p:nvSpPr>
            <p:cNvPr id="3" name="object 3"/>
            <p:cNvSpPr/>
            <p:nvPr/>
          </p:nvSpPr>
          <p:spPr>
            <a:xfrm>
              <a:off x="76199" y="228600"/>
              <a:ext cx="8991600" cy="647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99" y="365759"/>
              <a:ext cx="1409700" cy="548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962" y="2210561"/>
              <a:ext cx="7162800" cy="990600"/>
            </a:xfrm>
            <a:custGeom>
              <a:avLst/>
              <a:gdLst/>
              <a:ahLst/>
              <a:cxnLst/>
              <a:rect l="l" t="t" r="r" b="b"/>
              <a:pathLst>
                <a:path w="7162800" h="990600">
                  <a:moveTo>
                    <a:pt x="0" y="990600"/>
                  </a:moveTo>
                  <a:lnTo>
                    <a:pt x="7162800" y="990600"/>
                  </a:lnTo>
                  <a:lnTo>
                    <a:pt x="71628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404" y="122631"/>
            <a:ext cx="5450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10" dirty="0"/>
              <a:t>Structure </a:t>
            </a:r>
            <a:r>
              <a:rPr sz="4000" u="none" spc="-5" dirty="0"/>
              <a:t>of DNA-pol III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988052" y="1143000"/>
            <a:ext cx="4114800" cy="3666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8378" y="1357706"/>
            <a:ext cx="4171315" cy="490728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57530" indent="-635">
              <a:lnSpc>
                <a:spcPct val="100699"/>
              </a:lnSpc>
              <a:spcBef>
                <a:spcPts val="65"/>
              </a:spcBef>
              <a:tabLst>
                <a:tab pos="2383155" algn="l"/>
              </a:tabLst>
            </a:pPr>
            <a:r>
              <a:rPr sz="4000" u="heavy" spc="-100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79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α</a:t>
            </a:r>
            <a:r>
              <a:rPr sz="3200" spc="795" dirty="0">
                <a:solidFill>
                  <a:srgbClr val="FFFFFF"/>
                </a:solidFill>
                <a:latin typeface="IPAPGothic"/>
                <a:cs typeface="IPAPGothic"/>
              </a:rPr>
              <a:t>：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has 5</a:t>
            </a:r>
            <a:r>
              <a:rPr sz="3200" dirty="0">
                <a:solidFill>
                  <a:srgbClr val="FFFFFF"/>
                </a:solidFill>
                <a:latin typeface="IPAexGothic"/>
                <a:cs typeface="IPAexGothic"/>
              </a:rPr>
              <a:t>´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→ 3</a:t>
            </a:r>
            <a:r>
              <a:rPr sz="3200" dirty="0">
                <a:solidFill>
                  <a:srgbClr val="FFFFFF"/>
                </a:solidFill>
                <a:latin typeface="IPAexGothic"/>
                <a:cs typeface="IPAexGothic"/>
              </a:rPr>
              <a:t>´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lym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zing	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tivity</a:t>
            </a:r>
            <a:endParaRPr sz="3200">
              <a:latin typeface="Times New Roman"/>
              <a:cs typeface="Times New Roman"/>
            </a:endParaRPr>
          </a:p>
          <a:p>
            <a:pPr marL="12700" marR="5080" indent="-635">
              <a:lnSpc>
                <a:spcPct val="100200"/>
              </a:lnSpc>
              <a:spcBef>
                <a:spcPts val="2355"/>
              </a:spcBef>
            </a:pPr>
            <a:r>
              <a:rPr sz="4000" u="heavy" spc="-100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32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ε</a:t>
            </a:r>
            <a:r>
              <a:rPr sz="3200" spc="320" dirty="0">
                <a:solidFill>
                  <a:srgbClr val="FFFFFF"/>
                </a:solidFill>
                <a:latin typeface="IPAPGothic"/>
                <a:cs typeface="IPAPGothic"/>
              </a:rPr>
              <a:t>：</a:t>
            </a:r>
            <a:r>
              <a:rPr sz="3200" spc="320" dirty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3200" spc="5" dirty="0">
                <a:solidFill>
                  <a:srgbClr val="FFFFFF"/>
                </a:solidFill>
                <a:latin typeface="IPAexGothic"/>
                <a:cs typeface="IPAexGothic"/>
              </a:rPr>
              <a:t>´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→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3200" dirty="0">
                <a:solidFill>
                  <a:srgbClr val="FFFFFF"/>
                </a:solidFill>
                <a:latin typeface="IPAexGothic"/>
                <a:cs typeface="IPAexGothic"/>
              </a:rPr>
              <a:t>´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exonuclease activity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plays a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key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role to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ensure  the replication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fidelity.</a:t>
            </a:r>
            <a:endParaRPr sz="3200">
              <a:latin typeface="Times New Roman"/>
              <a:cs typeface="Times New Roman"/>
            </a:endParaRPr>
          </a:p>
          <a:p>
            <a:pPr marL="12700" marR="98425" indent="-635">
              <a:lnSpc>
                <a:spcPct val="100699"/>
              </a:lnSpc>
              <a:spcBef>
                <a:spcPts val="2340"/>
              </a:spcBef>
              <a:tabLst>
                <a:tab pos="572135" algn="l"/>
              </a:tabLst>
            </a:pPr>
            <a:r>
              <a:rPr sz="4000" u="heavy" spc="-100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θ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:	maintain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heterodimer  structure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3600" y="2590800"/>
            <a:ext cx="4220210" cy="3916045"/>
            <a:chOff x="2133600" y="2590800"/>
            <a:chExt cx="4220210" cy="3916045"/>
          </a:xfrm>
        </p:grpSpPr>
        <p:sp>
          <p:nvSpPr>
            <p:cNvPr id="3" name="object 3"/>
            <p:cNvSpPr/>
            <p:nvPr/>
          </p:nvSpPr>
          <p:spPr>
            <a:xfrm>
              <a:off x="2133600" y="2590800"/>
              <a:ext cx="4219956" cy="27630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32048" y="5199379"/>
              <a:ext cx="1400810" cy="1294765"/>
            </a:xfrm>
            <a:custGeom>
              <a:avLst/>
              <a:gdLst/>
              <a:ahLst/>
              <a:cxnLst/>
              <a:rect l="l" t="t" r="r" b="b"/>
              <a:pathLst>
                <a:path w="1400810" h="1294764">
                  <a:moveTo>
                    <a:pt x="1400555" y="0"/>
                  </a:moveTo>
                  <a:lnTo>
                    <a:pt x="1032383" y="143637"/>
                  </a:lnTo>
                  <a:lnTo>
                    <a:pt x="1080770" y="196469"/>
                  </a:lnTo>
                  <a:lnTo>
                    <a:pt x="0" y="1188796"/>
                  </a:lnTo>
                  <a:lnTo>
                    <a:pt x="96774" y="1294269"/>
                  </a:lnTo>
                  <a:lnTo>
                    <a:pt x="1177671" y="301879"/>
                  </a:lnTo>
                  <a:lnTo>
                    <a:pt x="1226058" y="354584"/>
                  </a:lnTo>
                  <a:lnTo>
                    <a:pt x="140055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2048" y="5199379"/>
              <a:ext cx="1400810" cy="1294765"/>
            </a:xfrm>
            <a:custGeom>
              <a:avLst/>
              <a:gdLst/>
              <a:ahLst/>
              <a:cxnLst/>
              <a:rect l="l" t="t" r="r" b="b"/>
              <a:pathLst>
                <a:path w="1400810" h="1294764">
                  <a:moveTo>
                    <a:pt x="0" y="1188796"/>
                  </a:moveTo>
                  <a:lnTo>
                    <a:pt x="1080770" y="196469"/>
                  </a:lnTo>
                  <a:lnTo>
                    <a:pt x="1032383" y="143637"/>
                  </a:lnTo>
                  <a:lnTo>
                    <a:pt x="1400555" y="0"/>
                  </a:lnTo>
                  <a:lnTo>
                    <a:pt x="1226058" y="354584"/>
                  </a:lnTo>
                  <a:lnTo>
                    <a:pt x="1177671" y="301879"/>
                  </a:lnTo>
                  <a:lnTo>
                    <a:pt x="96774" y="1294269"/>
                  </a:lnTo>
                  <a:lnTo>
                    <a:pt x="0" y="118879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389890"/>
            <a:ext cx="794893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i="1" u="none" spc="180" dirty="0">
                <a:solidFill>
                  <a:srgbClr val="FFFFFF"/>
                </a:solidFill>
                <a:latin typeface="Times New Roman"/>
                <a:cs typeface="Times New Roman"/>
              </a:rPr>
              <a:t>Nucleotides</a:t>
            </a:r>
            <a:r>
              <a:rPr sz="3000" i="1" u="none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i="1" u="none" spc="18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3000" i="1" u="none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i="1" u="none" spc="204" dirty="0">
                <a:solidFill>
                  <a:srgbClr val="FFFFFF"/>
                </a:solidFill>
                <a:latin typeface="Times New Roman"/>
                <a:cs typeface="Times New Roman"/>
              </a:rPr>
              <a:t>always</a:t>
            </a:r>
            <a:r>
              <a:rPr sz="3000" i="1" u="none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i="1" u="none" spc="235" dirty="0">
                <a:solidFill>
                  <a:srgbClr val="FFFFFF"/>
                </a:solidFill>
                <a:latin typeface="Times New Roman"/>
                <a:cs typeface="Times New Roman"/>
              </a:rPr>
              <a:t>added</a:t>
            </a:r>
            <a:r>
              <a:rPr sz="3000" i="1" u="none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i="1" u="none" spc="31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i="1" u="none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i="1" u="none" spc="24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i="1" u="none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i="1" u="none" spc="195" dirty="0">
                <a:solidFill>
                  <a:srgbClr val="FFFFFF"/>
                </a:solidFill>
                <a:latin typeface="Times New Roman"/>
                <a:cs typeface="Times New Roman"/>
              </a:rPr>
              <a:t>growing  </a:t>
            </a:r>
            <a:r>
              <a:rPr sz="3000" i="1" u="none" spc="229" dirty="0">
                <a:solidFill>
                  <a:srgbClr val="FFFFFF"/>
                </a:solidFill>
                <a:latin typeface="Times New Roman"/>
                <a:cs typeface="Times New Roman"/>
              </a:rPr>
              <a:t>strand </a:t>
            </a:r>
            <a:r>
              <a:rPr sz="3000" i="1" u="none" spc="320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3000" i="1" u="none" spc="24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i="1" u="none" spc="-240" dirty="0">
                <a:latin typeface="Arial"/>
                <a:cs typeface="Arial"/>
              </a:rPr>
              <a:t>3’ </a:t>
            </a:r>
            <a:r>
              <a:rPr sz="3000" i="1" u="none" spc="-65" dirty="0">
                <a:latin typeface="Arial"/>
                <a:cs typeface="Arial"/>
              </a:rPr>
              <a:t>end </a:t>
            </a:r>
            <a:r>
              <a:rPr sz="3000" u="none" spc="-17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3000" u="none" spc="225" dirty="0">
                <a:solidFill>
                  <a:srgbClr val="FFFFFF"/>
                </a:solidFill>
              </a:rPr>
              <a:t>the </a:t>
            </a:r>
            <a:r>
              <a:rPr sz="3000" u="none" spc="240" dirty="0">
                <a:solidFill>
                  <a:srgbClr val="FFFFFF"/>
                </a:solidFill>
              </a:rPr>
              <a:t>end </a:t>
            </a:r>
            <a:r>
              <a:rPr sz="3000" u="none" spc="135" dirty="0">
                <a:solidFill>
                  <a:srgbClr val="FFFFFF"/>
                </a:solidFill>
              </a:rPr>
              <a:t>at </a:t>
            </a:r>
            <a:r>
              <a:rPr sz="3000" u="none" spc="170" dirty="0">
                <a:solidFill>
                  <a:srgbClr val="FFFFFF"/>
                </a:solidFill>
              </a:rPr>
              <a:t>which </a:t>
            </a:r>
            <a:r>
              <a:rPr sz="3000" u="none" spc="225" dirty="0">
                <a:solidFill>
                  <a:srgbClr val="FFFFFF"/>
                </a:solidFill>
              </a:rPr>
              <a:t>the  </a:t>
            </a:r>
            <a:r>
              <a:rPr sz="3000" u="none" spc="45" dirty="0">
                <a:solidFill>
                  <a:srgbClr val="FFFFFF"/>
                </a:solidFill>
              </a:rPr>
              <a:t>DNA </a:t>
            </a:r>
            <a:r>
              <a:rPr sz="3000" u="none" spc="135" dirty="0">
                <a:solidFill>
                  <a:srgbClr val="FFFFFF"/>
                </a:solidFill>
              </a:rPr>
              <a:t>strand </a:t>
            </a:r>
            <a:r>
              <a:rPr sz="3000" u="none" spc="180" dirty="0">
                <a:solidFill>
                  <a:srgbClr val="FFFFFF"/>
                </a:solidFill>
              </a:rPr>
              <a:t>has </a:t>
            </a:r>
            <a:r>
              <a:rPr sz="3000" u="none" spc="105" dirty="0">
                <a:solidFill>
                  <a:srgbClr val="FFFFFF"/>
                </a:solidFill>
              </a:rPr>
              <a:t>a </a:t>
            </a:r>
            <a:r>
              <a:rPr sz="3000" u="none" spc="135" dirty="0"/>
              <a:t>free </a:t>
            </a:r>
            <a:r>
              <a:rPr sz="3000" u="none" spc="114" dirty="0">
                <a:latin typeface="Arial"/>
                <a:cs typeface="Arial"/>
              </a:rPr>
              <a:t>–OH </a:t>
            </a:r>
            <a:r>
              <a:rPr sz="3000" u="none" spc="-25" dirty="0">
                <a:latin typeface="Arial"/>
                <a:cs typeface="Arial"/>
              </a:rPr>
              <a:t>group </a:t>
            </a:r>
            <a:r>
              <a:rPr sz="3000" u="none" spc="20" dirty="0">
                <a:latin typeface="Arial"/>
                <a:cs typeface="Arial"/>
              </a:rPr>
              <a:t>on </a:t>
            </a:r>
            <a:r>
              <a:rPr sz="3000" u="none" spc="60" dirty="0">
                <a:latin typeface="Arial"/>
                <a:cs typeface="Arial"/>
              </a:rPr>
              <a:t>the </a:t>
            </a:r>
            <a:r>
              <a:rPr sz="3000" u="none" spc="-229" dirty="0">
                <a:latin typeface="Arial"/>
                <a:cs typeface="Arial"/>
              </a:rPr>
              <a:t>3’  </a:t>
            </a:r>
            <a:r>
              <a:rPr sz="3000" u="none" spc="145" dirty="0"/>
              <a:t>carbon</a:t>
            </a:r>
            <a:r>
              <a:rPr sz="3000" u="none" spc="-165" dirty="0"/>
              <a:t> </a:t>
            </a:r>
            <a:r>
              <a:rPr sz="3000" u="none" spc="180" dirty="0">
                <a:solidFill>
                  <a:srgbClr val="FFFFFF"/>
                </a:solidFill>
              </a:rPr>
              <a:t>of</a:t>
            </a:r>
            <a:r>
              <a:rPr sz="3000" u="none" spc="30" dirty="0">
                <a:solidFill>
                  <a:srgbClr val="FFFFFF"/>
                </a:solidFill>
              </a:rPr>
              <a:t> </a:t>
            </a:r>
            <a:r>
              <a:rPr sz="3000" u="none" spc="175" dirty="0">
                <a:solidFill>
                  <a:srgbClr val="FFFFFF"/>
                </a:solidFill>
              </a:rPr>
              <a:t>its</a:t>
            </a:r>
            <a:r>
              <a:rPr sz="3000" u="none" spc="-120" dirty="0">
                <a:solidFill>
                  <a:srgbClr val="FFFFFF"/>
                </a:solidFill>
              </a:rPr>
              <a:t> </a:t>
            </a:r>
            <a:r>
              <a:rPr sz="3000" u="none" spc="165" dirty="0">
                <a:solidFill>
                  <a:srgbClr val="FFFFFF"/>
                </a:solidFill>
              </a:rPr>
              <a:t>terminal</a:t>
            </a:r>
            <a:r>
              <a:rPr sz="3000" u="none" spc="-90" dirty="0">
                <a:solidFill>
                  <a:srgbClr val="FFFFFF"/>
                </a:solidFill>
              </a:rPr>
              <a:t> </a:t>
            </a:r>
            <a:r>
              <a:rPr sz="3000" u="none" spc="170" dirty="0">
                <a:solidFill>
                  <a:srgbClr val="FFFFFF"/>
                </a:solidFill>
              </a:rPr>
              <a:t>deoxyribose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2044" y="6439306"/>
            <a:ext cx="3411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Free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3’-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hydroxyl</a:t>
            </a:r>
            <a:r>
              <a:rPr sz="24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group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56938" y="4344161"/>
            <a:ext cx="421005" cy="304800"/>
          </a:xfrm>
          <a:custGeom>
            <a:avLst/>
            <a:gdLst/>
            <a:ahLst/>
            <a:cxnLst/>
            <a:rect l="l" t="t" r="r" b="b"/>
            <a:pathLst>
              <a:path w="421004" h="304800">
                <a:moveTo>
                  <a:pt x="0" y="152400"/>
                </a:moveTo>
                <a:lnTo>
                  <a:pt x="7508" y="111874"/>
                </a:lnTo>
                <a:lnTo>
                  <a:pt x="28701" y="75466"/>
                </a:lnTo>
                <a:lnTo>
                  <a:pt x="61579" y="44624"/>
                </a:lnTo>
                <a:lnTo>
                  <a:pt x="104139" y="20799"/>
                </a:lnTo>
                <a:lnTo>
                  <a:pt x="154384" y="5441"/>
                </a:lnTo>
                <a:lnTo>
                  <a:pt x="210312" y="0"/>
                </a:lnTo>
                <a:lnTo>
                  <a:pt x="266239" y="5441"/>
                </a:lnTo>
                <a:lnTo>
                  <a:pt x="316484" y="20799"/>
                </a:lnTo>
                <a:lnTo>
                  <a:pt x="359044" y="44624"/>
                </a:lnTo>
                <a:lnTo>
                  <a:pt x="391922" y="75466"/>
                </a:lnTo>
                <a:lnTo>
                  <a:pt x="413115" y="111874"/>
                </a:lnTo>
                <a:lnTo>
                  <a:pt x="420624" y="152400"/>
                </a:lnTo>
                <a:lnTo>
                  <a:pt x="413115" y="192925"/>
                </a:lnTo>
                <a:lnTo>
                  <a:pt x="391922" y="229333"/>
                </a:lnTo>
                <a:lnTo>
                  <a:pt x="359044" y="260175"/>
                </a:lnTo>
                <a:lnTo>
                  <a:pt x="316484" y="284000"/>
                </a:lnTo>
                <a:lnTo>
                  <a:pt x="266239" y="299358"/>
                </a:lnTo>
                <a:lnTo>
                  <a:pt x="210312" y="304800"/>
                </a:lnTo>
                <a:lnTo>
                  <a:pt x="154384" y="299358"/>
                </a:lnTo>
                <a:lnTo>
                  <a:pt x="104139" y="284000"/>
                </a:lnTo>
                <a:lnTo>
                  <a:pt x="61579" y="260175"/>
                </a:lnTo>
                <a:lnTo>
                  <a:pt x="28701" y="229333"/>
                </a:lnTo>
                <a:lnTo>
                  <a:pt x="7508" y="192925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80" y="247599"/>
            <a:ext cx="8214359" cy="3547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42164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DNA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replication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is a biological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process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that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occurs in all living organisms and copies</a:t>
            </a:r>
            <a:r>
              <a:rPr sz="3200" b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their 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exact</a:t>
            </a:r>
            <a:r>
              <a:rPr sz="3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DNA. It is the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basis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for biological  inheritance.</a:t>
            </a:r>
            <a:endParaRPr sz="3200" dirty="0">
              <a:latin typeface="Times New Roman"/>
              <a:cs typeface="Times New Roman"/>
            </a:endParaRPr>
          </a:p>
          <a:p>
            <a:pPr marL="500380" marR="525145" indent="-457200">
              <a:lnSpc>
                <a:spcPct val="100000"/>
              </a:lnSpc>
              <a:spcBef>
                <a:spcPts val="844"/>
              </a:spcBef>
              <a:buFont typeface="Wingdings"/>
              <a:buChar char=""/>
              <a:tabLst>
                <a:tab pos="500380" algn="l"/>
              </a:tabLst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Replication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is the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process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of synthesis of  daughter DNA </a:t>
            </a:r>
            <a:r>
              <a:rPr sz="3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parental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DNA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200" b="1" spc="-4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the  enzyme</a:t>
            </a:r>
            <a:r>
              <a:rPr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DNA</a:t>
            </a:r>
            <a:r>
              <a:rPr sz="3200" b="1" spc="-19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Polymerase.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94047" y="4180332"/>
            <a:ext cx="1004569" cy="510540"/>
            <a:chOff x="4194047" y="4180332"/>
            <a:chExt cx="1004569" cy="510540"/>
          </a:xfrm>
        </p:grpSpPr>
        <p:sp>
          <p:nvSpPr>
            <p:cNvPr id="4" name="object 4"/>
            <p:cNvSpPr/>
            <p:nvPr/>
          </p:nvSpPr>
          <p:spPr>
            <a:xfrm>
              <a:off x="4207001" y="4193286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2" y="0"/>
                  </a:moveTo>
                  <a:lnTo>
                    <a:pt x="736092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736092" y="363474"/>
                  </a:lnTo>
                  <a:lnTo>
                    <a:pt x="736092" y="484631"/>
                  </a:lnTo>
                  <a:lnTo>
                    <a:pt x="978408" y="242315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07001" y="4193286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7"/>
                  </a:moveTo>
                  <a:lnTo>
                    <a:pt x="736092" y="121157"/>
                  </a:lnTo>
                  <a:lnTo>
                    <a:pt x="736092" y="0"/>
                  </a:lnTo>
                  <a:lnTo>
                    <a:pt x="978408" y="242315"/>
                  </a:lnTo>
                  <a:lnTo>
                    <a:pt x="736092" y="484631"/>
                  </a:lnTo>
                  <a:lnTo>
                    <a:pt x="736092" y="363474"/>
                  </a:lnTo>
                  <a:lnTo>
                    <a:pt x="0" y="363474"/>
                  </a:lnTo>
                  <a:lnTo>
                    <a:pt x="0" y="12115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580" y="3956199"/>
            <a:ext cx="4077970" cy="126492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446405" indent="-408940">
              <a:lnSpc>
                <a:spcPct val="100000"/>
              </a:lnSpc>
              <a:spcBef>
                <a:spcPts val="940"/>
              </a:spcBef>
              <a:buClr>
                <a:srgbClr val="0AD0D9"/>
              </a:buClr>
              <a:buSzPct val="83333"/>
              <a:buFont typeface="Wingdings"/>
              <a:buChar char=""/>
              <a:tabLst>
                <a:tab pos="447040" algn="l"/>
              </a:tabLst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( dNMP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3600" b="1" spc="-7" baseline="-20833" dirty="0">
                <a:solidFill>
                  <a:srgbClr val="C00000"/>
                </a:solidFill>
                <a:latin typeface="Times New Roman"/>
                <a:cs typeface="Times New Roman"/>
              </a:rPr>
              <a:t>n </a:t>
            </a:r>
            <a:r>
              <a:rPr sz="3600" b="1" dirty="0">
                <a:latin typeface="Times New Roman"/>
                <a:cs typeface="Times New Roman"/>
              </a:rPr>
              <a:t>+</a:t>
            </a:r>
            <a:r>
              <a:rPr sz="3600" b="1" spc="-290" dirty="0"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dNTP</a:t>
            </a:r>
            <a:endParaRPr sz="3600">
              <a:latin typeface="Times New Roman"/>
              <a:cs typeface="Times New Roman"/>
            </a:endParaRPr>
          </a:p>
          <a:p>
            <a:pPr marL="861060">
              <a:lnSpc>
                <a:spcPct val="100000"/>
              </a:lnSpc>
              <a:spcBef>
                <a:spcPts val="755"/>
              </a:spcBef>
            </a:pPr>
            <a:r>
              <a:rPr sz="3200" b="1" spc="50" dirty="0">
                <a:solidFill>
                  <a:srgbClr val="FFFF00"/>
                </a:solidFill>
                <a:latin typeface="Times New Roman"/>
                <a:cs typeface="Times New Roman"/>
              </a:rPr>
              <a:t>DNA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6101" y="3891860"/>
            <a:ext cx="3547110" cy="130048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430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( dNMP )</a:t>
            </a:r>
            <a:r>
              <a:rPr sz="3600" b="1" baseline="-20833" dirty="0">
                <a:solidFill>
                  <a:srgbClr val="C00000"/>
                </a:solidFill>
                <a:latin typeface="Times New Roman"/>
                <a:cs typeface="Times New Roman"/>
              </a:rPr>
              <a:t>n+1</a:t>
            </a:r>
            <a:r>
              <a:rPr sz="3600" b="1" dirty="0">
                <a:latin typeface="Times New Roman"/>
                <a:cs typeface="Times New Roman"/>
              </a:rPr>
              <a:t>+</a:t>
            </a:r>
            <a:r>
              <a:rPr sz="3600" b="1" spc="-29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PPi</a:t>
            </a:r>
            <a:endParaRPr sz="3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30"/>
              </a:spcBef>
            </a:pPr>
            <a:r>
              <a:rPr sz="2800" b="1" spc="165" dirty="0">
                <a:solidFill>
                  <a:srgbClr val="FFFF00"/>
                </a:solidFill>
                <a:latin typeface="Times New Roman"/>
                <a:cs typeface="Times New Roman"/>
              </a:rPr>
              <a:t>Lengthened</a:t>
            </a:r>
            <a:r>
              <a:rPr sz="2800" b="1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40" dirty="0">
                <a:solidFill>
                  <a:srgbClr val="FFFF00"/>
                </a:solidFill>
                <a:latin typeface="Times New Roman"/>
                <a:cs typeface="Times New Roman"/>
              </a:rPr>
              <a:t>DNA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239" y="333502"/>
            <a:ext cx="3127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38580" algn="l"/>
              </a:tabLst>
            </a:pPr>
            <a:r>
              <a:rPr sz="4000" u="none" spc="-5" dirty="0"/>
              <a:t>RNA	Primase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8540" y="1301241"/>
            <a:ext cx="7334884" cy="3976370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387350" indent="-375285" algn="just">
              <a:lnSpc>
                <a:spcPct val="100000"/>
              </a:lnSpc>
              <a:spcBef>
                <a:spcPts val="1825"/>
              </a:spcBef>
              <a:buChar char="•"/>
              <a:tabLst>
                <a:tab pos="387985" algn="l"/>
              </a:tabLst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Also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called </a:t>
            </a:r>
            <a:r>
              <a:rPr sz="3600" spc="-5" dirty="0">
                <a:solidFill>
                  <a:srgbClr val="C00000"/>
                </a:solidFill>
                <a:latin typeface="Times New Roman"/>
                <a:cs typeface="Times New Roman"/>
              </a:rPr>
              <a:t>DnaG</a:t>
            </a:r>
            <a:endParaRPr sz="3600" dirty="0">
              <a:latin typeface="Times New Roman"/>
              <a:cs typeface="Times New Roman"/>
            </a:endParaRPr>
          </a:p>
          <a:p>
            <a:pPr marL="387350" marR="171450" indent="-375285" algn="just">
              <a:lnSpc>
                <a:spcPct val="100000"/>
              </a:lnSpc>
              <a:spcBef>
                <a:spcPts val="1730"/>
              </a:spcBef>
              <a:buChar char="•"/>
              <a:tabLst>
                <a:tab pos="387985" algn="l"/>
              </a:tabLst>
            </a:pPr>
            <a:r>
              <a:rPr sz="3600" dirty="0">
                <a:solidFill>
                  <a:srgbClr val="FFFF00"/>
                </a:solidFill>
                <a:latin typeface="Times New Roman"/>
                <a:cs typeface="Times New Roman"/>
              </a:rPr>
              <a:t>Primase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able to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synthesize primers  using 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free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NTPs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substrate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and  the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ssDNA</a:t>
            </a:r>
            <a:r>
              <a:rPr sz="3600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60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template.</a:t>
            </a:r>
            <a:endParaRPr sz="3600" dirty="0">
              <a:latin typeface="Times New Roman"/>
              <a:cs typeface="Times New Roman"/>
            </a:endParaRPr>
          </a:p>
          <a:p>
            <a:pPr marL="387350" marR="5080" indent="-375285" algn="just">
              <a:lnSpc>
                <a:spcPts val="4110"/>
              </a:lnSpc>
              <a:spcBef>
                <a:spcPts val="2260"/>
              </a:spcBef>
              <a:buChar char="•"/>
              <a:tabLst>
                <a:tab pos="387985" algn="l"/>
              </a:tabLst>
            </a:pPr>
            <a:r>
              <a:rPr sz="3600" spc="-5" dirty="0">
                <a:solidFill>
                  <a:srgbClr val="C00000"/>
                </a:solidFill>
                <a:latin typeface="Times New Roman"/>
                <a:cs typeface="Times New Roman"/>
              </a:rPr>
              <a:t>Primers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are short RNA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fragments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60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several nucleotides</a:t>
            </a:r>
            <a:r>
              <a:rPr sz="3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long.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304800"/>
            <a:ext cx="6705600" cy="6246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327405"/>
            <a:ext cx="7562215" cy="35331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7350" marR="5080" indent="-375285">
              <a:lnSpc>
                <a:spcPct val="99600"/>
              </a:lnSpc>
              <a:spcBef>
                <a:spcPts val="114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Primers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provide </a:t>
            </a:r>
            <a:r>
              <a:rPr sz="36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free </a:t>
            </a:r>
            <a:r>
              <a:rPr sz="3600" b="1" spc="75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sz="3600" b="1" spc="75" dirty="0">
                <a:solidFill>
                  <a:srgbClr val="C00000"/>
                </a:solidFill>
                <a:latin typeface="UnDotum"/>
                <a:cs typeface="UnDotum"/>
              </a:rPr>
              <a:t>´</a:t>
            </a:r>
            <a:r>
              <a:rPr sz="3600" b="1" spc="75" dirty="0">
                <a:solidFill>
                  <a:srgbClr val="C00000"/>
                </a:solidFill>
                <a:latin typeface="Times New Roman"/>
                <a:cs typeface="Times New Roman"/>
              </a:rPr>
              <a:t>-OH </a:t>
            </a:r>
            <a:r>
              <a:rPr sz="3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groups</a:t>
            </a:r>
            <a:r>
              <a:rPr sz="36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to  react with the </a:t>
            </a:r>
            <a:r>
              <a:rPr sz="3600" spc="-5" dirty="0">
                <a:solidFill>
                  <a:srgbClr val="C00000"/>
                </a:solidFill>
                <a:latin typeface="Symbol"/>
                <a:cs typeface="Symbol"/>
              </a:rPr>
              <a:t></a:t>
            </a:r>
            <a:r>
              <a:rPr sz="3600" spc="-5" dirty="0">
                <a:solidFill>
                  <a:srgbClr val="C00000"/>
                </a:solidFill>
                <a:latin typeface="Times New Roman"/>
                <a:cs typeface="Times New Roman"/>
              </a:rPr>
              <a:t>-P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atom of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dNTP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to  form</a:t>
            </a:r>
            <a:r>
              <a:rPr sz="36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phosphodiester</a:t>
            </a:r>
            <a:r>
              <a:rPr sz="3600" b="1" spc="-9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bonds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600" dirty="0">
              <a:latin typeface="Times New Roman"/>
              <a:cs typeface="Times New Roman"/>
            </a:endParaRPr>
          </a:p>
          <a:p>
            <a:pPr marL="387350" marR="574040" indent="-375285">
              <a:lnSpc>
                <a:spcPct val="100000"/>
              </a:lnSpc>
              <a:spcBef>
                <a:spcPts val="173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Primase,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DnaB, DnaC and an</a:t>
            </a:r>
            <a:r>
              <a:rPr sz="3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origin  form a </a:t>
            </a:r>
            <a:r>
              <a:rPr sz="3600" dirty="0">
                <a:solidFill>
                  <a:srgbClr val="C00000"/>
                </a:solidFill>
                <a:latin typeface="Times New Roman"/>
                <a:cs typeface="Times New Roman"/>
              </a:rPr>
              <a:t>Primosome </a:t>
            </a:r>
            <a:r>
              <a:rPr sz="3600" spc="-5" dirty="0">
                <a:solidFill>
                  <a:srgbClr val="C00000"/>
                </a:solidFill>
                <a:latin typeface="Times New Roman"/>
                <a:cs typeface="Times New Roman"/>
              </a:rPr>
              <a:t>complex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 initiation</a:t>
            </a:r>
            <a:r>
              <a:rPr sz="3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phase.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9164" y="402321"/>
            <a:ext cx="183070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u="none" spc="-5" dirty="0">
                <a:solidFill>
                  <a:srgbClr val="C00000"/>
                </a:solidFill>
              </a:rPr>
              <a:t>Helicase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459740" y="962533"/>
            <a:ext cx="7734934" cy="3592829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387350" indent="-375285">
              <a:lnSpc>
                <a:spcPct val="100000"/>
              </a:lnSpc>
              <a:spcBef>
                <a:spcPts val="226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Also referred to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C00000"/>
                </a:solidFill>
                <a:latin typeface="Times New Roman"/>
                <a:cs typeface="Times New Roman"/>
              </a:rPr>
              <a:t>DnaB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  <a:p>
            <a:pPr marL="387350" marR="607695" indent="-375285">
              <a:lnSpc>
                <a:spcPct val="100000"/>
              </a:lnSpc>
              <a:spcBef>
                <a:spcPts val="2165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sz="3600" dirty="0">
                <a:solidFill>
                  <a:srgbClr val="C00000"/>
                </a:solidFill>
                <a:latin typeface="Times New Roman"/>
                <a:cs typeface="Times New Roman"/>
              </a:rPr>
              <a:t>opens the double strand </a:t>
            </a:r>
            <a:r>
              <a:rPr sz="3600" spc="-5" dirty="0">
                <a:solidFill>
                  <a:srgbClr val="C00000"/>
                </a:solidFill>
                <a:latin typeface="Times New Roman"/>
                <a:cs typeface="Times New Roman"/>
              </a:rPr>
              <a:t>DNA</a:t>
            </a:r>
            <a:r>
              <a:rPr sz="3600" spc="-2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with  consuming</a:t>
            </a:r>
            <a:r>
              <a:rPr sz="36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200" dirty="0">
                <a:solidFill>
                  <a:srgbClr val="FFFFFF"/>
                </a:solidFill>
                <a:latin typeface="Times New Roman"/>
                <a:cs typeface="Times New Roman"/>
              </a:rPr>
              <a:t>ATP.</a:t>
            </a:r>
            <a:endParaRPr sz="3600">
              <a:latin typeface="Times New Roman"/>
              <a:cs typeface="Times New Roman"/>
            </a:endParaRPr>
          </a:p>
          <a:p>
            <a:pPr marL="387350" marR="5080" indent="-375285">
              <a:lnSpc>
                <a:spcPct val="100000"/>
              </a:lnSpc>
              <a:spcBef>
                <a:spcPts val="216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The opening process with the</a:t>
            </a:r>
            <a:r>
              <a:rPr sz="3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assistance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of DnaA and</a:t>
            </a:r>
            <a:r>
              <a:rPr sz="36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DnaC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3082" y="316814"/>
            <a:ext cx="2497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none" spc="-5" dirty="0">
                <a:solidFill>
                  <a:srgbClr val="C00000"/>
                </a:solidFill>
                <a:latin typeface="Times New Roman"/>
                <a:cs typeface="Times New Roman"/>
              </a:rPr>
              <a:t>SSB</a:t>
            </a:r>
            <a:r>
              <a:rPr sz="4000" b="0" u="none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0" u="none" dirty="0">
                <a:solidFill>
                  <a:srgbClr val="C00000"/>
                </a:solidFill>
                <a:latin typeface="Times New Roman"/>
                <a:cs typeface="Times New Roman"/>
              </a:rPr>
              <a:t>protein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1321435"/>
            <a:ext cx="7348220" cy="436054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87350" indent="-375285">
              <a:lnSpc>
                <a:spcPct val="100000"/>
              </a:lnSpc>
              <a:spcBef>
                <a:spcPts val="96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Single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Strand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DNA Binding</a:t>
            </a:r>
            <a:r>
              <a:rPr sz="36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protein.</a:t>
            </a:r>
            <a:endParaRPr sz="3600">
              <a:latin typeface="Times New Roman"/>
              <a:cs typeface="Times New Roman"/>
            </a:endParaRPr>
          </a:p>
          <a:p>
            <a:pPr marL="387350" marR="322580" indent="-375285">
              <a:lnSpc>
                <a:spcPct val="100000"/>
              </a:lnSpc>
              <a:spcBef>
                <a:spcPts val="865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SSB protein </a:t>
            </a:r>
            <a:r>
              <a:rPr sz="3600" spc="-5" dirty="0">
                <a:solidFill>
                  <a:srgbClr val="C00000"/>
                </a:solidFill>
                <a:latin typeface="Times New Roman"/>
                <a:cs typeface="Times New Roman"/>
              </a:rPr>
              <a:t>maintains </a:t>
            </a:r>
            <a:r>
              <a:rPr sz="3600" dirty="0">
                <a:solidFill>
                  <a:srgbClr val="C00000"/>
                </a:solidFill>
                <a:latin typeface="Times New Roman"/>
                <a:cs typeface="Times New Roman"/>
              </a:rPr>
              <a:t>the DNA  </a:t>
            </a:r>
            <a:r>
              <a:rPr sz="3600" spc="-5" dirty="0">
                <a:solidFill>
                  <a:srgbClr val="C00000"/>
                </a:solidFill>
                <a:latin typeface="Times New Roman"/>
                <a:cs typeface="Times New Roman"/>
              </a:rPr>
              <a:t>template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in the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single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strand form in  order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endParaRPr sz="3600">
              <a:latin typeface="Times New Roman"/>
              <a:cs typeface="Times New Roman"/>
            </a:endParaRPr>
          </a:p>
          <a:p>
            <a:pPr marL="908685" lvl="1" indent="-331470">
              <a:lnSpc>
                <a:spcPct val="100000"/>
              </a:lnSpc>
              <a:spcBef>
                <a:spcPts val="950"/>
              </a:spcBef>
              <a:buChar char="•"/>
              <a:tabLst>
                <a:tab pos="909319" algn="l"/>
              </a:tabLst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prevent the dsDNA</a:t>
            </a:r>
            <a:r>
              <a:rPr sz="360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formation;</a:t>
            </a:r>
            <a:endParaRPr sz="3600">
              <a:latin typeface="Times New Roman"/>
              <a:cs typeface="Times New Roman"/>
            </a:endParaRPr>
          </a:p>
          <a:p>
            <a:pPr marL="908685" marR="5080" lvl="1" indent="-330835">
              <a:lnSpc>
                <a:spcPct val="100000"/>
              </a:lnSpc>
              <a:spcBef>
                <a:spcPts val="1215"/>
              </a:spcBef>
              <a:buChar char="•"/>
              <a:tabLst>
                <a:tab pos="909319" algn="l"/>
              </a:tabLst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protect the vulnerable ssDNA</a:t>
            </a:r>
            <a:r>
              <a:rPr sz="36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from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nucleases.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237234"/>
            <a:ext cx="748474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0" marR="396875" indent="-375285">
              <a:lnSpc>
                <a:spcPct val="100000"/>
              </a:lnSpc>
              <a:spcBef>
                <a:spcPts val="10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cuts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phosphoester bonds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on both  strands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of dsDNA,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releases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supercoil constraint, and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reforms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 phosphodiester</a:t>
            </a:r>
            <a:r>
              <a:rPr sz="3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bonds.</a:t>
            </a:r>
            <a:endParaRPr sz="3600">
              <a:latin typeface="Times New Roman"/>
              <a:cs typeface="Times New Roman"/>
            </a:endParaRPr>
          </a:p>
          <a:p>
            <a:pPr marL="387350" marR="5080" indent="-375285">
              <a:lnSpc>
                <a:spcPct val="100000"/>
              </a:lnSpc>
              <a:spcBef>
                <a:spcPts val="2165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It can change dsDNA into the</a:t>
            </a:r>
            <a:r>
              <a:rPr sz="3600" spc="-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negative 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supercoil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state with consumption of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200" dirty="0">
                <a:solidFill>
                  <a:srgbClr val="FF0000"/>
                </a:solidFill>
                <a:latin typeface="Times New Roman"/>
                <a:cs typeface="Times New Roman"/>
              </a:rPr>
              <a:t>ATP.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435000"/>
            <a:ext cx="59436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/>
              <a:t>DNA</a:t>
            </a:r>
            <a:r>
              <a:rPr sz="4000" u="none" spc="-280" dirty="0"/>
              <a:t> </a:t>
            </a:r>
            <a:r>
              <a:rPr sz="4000" u="none" spc="-280" dirty="0" err="1" smtClean="0"/>
              <a:t>Topoisomerase</a:t>
            </a:r>
            <a:r>
              <a:rPr sz="4000" u="none" spc="-280" dirty="0" smtClean="0"/>
              <a:t> (</a:t>
            </a:r>
            <a:r>
              <a:rPr sz="4000" u="none" spc="-5" dirty="0" err="1" smtClean="0"/>
              <a:t>Gyrase</a:t>
            </a:r>
            <a:r>
              <a:rPr sz="4000" u="none" spc="-5" dirty="0" smtClean="0"/>
              <a:t>)</a:t>
            </a:r>
            <a:endParaRPr sz="4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binds and cleaves one stand</a:t>
            </a:r>
          </a:p>
          <a:p>
            <a:r>
              <a:rPr lang="en-US" dirty="0" smtClean="0"/>
              <a:t>leads to partial or complete relaxation of a </a:t>
            </a:r>
            <a:r>
              <a:rPr lang="en-US" dirty="0" err="1" smtClean="0"/>
              <a:t>supercoil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Topisomerase</a:t>
            </a:r>
            <a:r>
              <a:rPr lang="en-US" dirty="0" smtClean="0"/>
              <a:t> I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84" y="2743200"/>
            <a:ext cx="766171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cleaves both strands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Topoisomerase</a:t>
            </a:r>
            <a:r>
              <a:rPr lang="en-US" dirty="0" smtClean="0"/>
              <a:t>- II</a:t>
            </a:r>
            <a:endParaRPr lang="en-US" dirty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820648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5074" y="1685567"/>
            <a:ext cx="5511800" cy="87630"/>
          </a:xfrm>
          <a:custGeom>
            <a:avLst/>
            <a:gdLst/>
            <a:ahLst/>
            <a:cxnLst/>
            <a:rect l="l" t="t" r="r" b="b"/>
            <a:pathLst>
              <a:path w="5511800" h="87630">
                <a:moveTo>
                  <a:pt x="5511782" y="0"/>
                </a:moveTo>
                <a:lnTo>
                  <a:pt x="0" y="0"/>
                </a:lnTo>
                <a:lnTo>
                  <a:pt x="0" y="87486"/>
                </a:lnTo>
                <a:lnTo>
                  <a:pt x="5511782" y="87486"/>
                </a:lnTo>
                <a:lnTo>
                  <a:pt x="55117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3043" y="2121421"/>
            <a:ext cx="659765" cy="87630"/>
          </a:xfrm>
          <a:custGeom>
            <a:avLst/>
            <a:gdLst/>
            <a:ahLst/>
            <a:cxnLst/>
            <a:rect l="l" t="t" r="r" b="b"/>
            <a:pathLst>
              <a:path w="659764" h="87630">
                <a:moveTo>
                  <a:pt x="659213" y="0"/>
                </a:moveTo>
                <a:lnTo>
                  <a:pt x="0" y="0"/>
                </a:lnTo>
                <a:lnTo>
                  <a:pt x="0" y="87486"/>
                </a:lnTo>
                <a:lnTo>
                  <a:pt x="659213" y="87486"/>
                </a:lnTo>
                <a:lnTo>
                  <a:pt x="65921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7188" y="2112938"/>
            <a:ext cx="659130" cy="86995"/>
          </a:xfrm>
          <a:custGeom>
            <a:avLst/>
            <a:gdLst/>
            <a:ahLst/>
            <a:cxnLst/>
            <a:rect l="l" t="t" r="r" b="b"/>
            <a:pathLst>
              <a:path w="659129" h="86994">
                <a:moveTo>
                  <a:pt x="658732" y="0"/>
                </a:moveTo>
                <a:lnTo>
                  <a:pt x="0" y="0"/>
                </a:lnTo>
                <a:lnTo>
                  <a:pt x="0" y="86956"/>
                </a:lnTo>
                <a:lnTo>
                  <a:pt x="658732" y="86956"/>
                </a:lnTo>
                <a:lnTo>
                  <a:pt x="658732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22256" y="2121421"/>
            <a:ext cx="1889125" cy="87630"/>
          </a:xfrm>
          <a:custGeom>
            <a:avLst/>
            <a:gdLst/>
            <a:ahLst/>
            <a:cxnLst/>
            <a:rect l="l" t="t" r="r" b="b"/>
            <a:pathLst>
              <a:path w="1889125" h="87630">
                <a:moveTo>
                  <a:pt x="1888556" y="0"/>
                </a:moveTo>
                <a:lnTo>
                  <a:pt x="0" y="0"/>
                </a:lnTo>
                <a:lnTo>
                  <a:pt x="0" y="87486"/>
                </a:lnTo>
                <a:lnTo>
                  <a:pt x="1888556" y="87486"/>
                </a:lnTo>
                <a:lnTo>
                  <a:pt x="188855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5920" y="2112938"/>
            <a:ext cx="2152650" cy="86995"/>
          </a:xfrm>
          <a:custGeom>
            <a:avLst/>
            <a:gdLst/>
            <a:ahLst/>
            <a:cxnLst/>
            <a:rect l="l" t="t" r="r" b="b"/>
            <a:pathLst>
              <a:path w="2152650" h="86994">
                <a:moveTo>
                  <a:pt x="2152180" y="0"/>
                </a:moveTo>
                <a:lnTo>
                  <a:pt x="0" y="0"/>
                </a:lnTo>
                <a:lnTo>
                  <a:pt x="0" y="86956"/>
                </a:lnTo>
                <a:lnTo>
                  <a:pt x="2152180" y="86956"/>
                </a:lnTo>
                <a:lnTo>
                  <a:pt x="21521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98977" y="1407331"/>
            <a:ext cx="309245" cy="94106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819"/>
              </a:spcBef>
            </a:pPr>
            <a:r>
              <a:rPr sz="2400" b="1" spc="5" dirty="0">
                <a:latin typeface="Times New Roman"/>
                <a:cs typeface="Times New Roman"/>
              </a:rPr>
              <a:t>3</a:t>
            </a:r>
            <a:r>
              <a:rPr sz="2400" b="1" spc="10" dirty="0">
                <a:latin typeface="Times New Roman"/>
                <a:cs typeface="Times New Roman"/>
              </a:rPr>
              <a:t>'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b="1" spc="10" dirty="0">
                <a:latin typeface="Times New Roman"/>
                <a:cs typeface="Times New Roman"/>
              </a:rPr>
              <a:t>5'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37627" y="1429072"/>
            <a:ext cx="265430" cy="8972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400" b="1" spc="5" dirty="0">
                <a:latin typeface="Times New Roman"/>
                <a:cs typeface="Times New Roman"/>
              </a:rPr>
              <a:t>5</a:t>
            </a:r>
            <a:r>
              <a:rPr sz="2400" b="1" spc="10" dirty="0">
                <a:latin typeface="Times New Roman"/>
                <a:cs typeface="Times New Roman"/>
              </a:rPr>
              <a:t>'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400" b="1" spc="5" dirty="0">
                <a:latin typeface="Times New Roman"/>
                <a:cs typeface="Times New Roman"/>
              </a:rPr>
              <a:t>3</a:t>
            </a:r>
            <a:r>
              <a:rPr sz="2400" b="1" spc="10" dirty="0">
                <a:latin typeface="Times New Roman"/>
                <a:cs typeface="Times New Roman"/>
              </a:rPr>
              <a:t>'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89991" y="2954059"/>
            <a:ext cx="5578475" cy="88900"/>
          </a:xfrm>
          <a:custGeom>
            <a:avLst/>
            <a:gdLst/>
            <a:ahLst/>
            <a:cxnLst/>
            <a:rect l="l" t="t" r="r" b="b"/>
            <a:pathLst>
              <a:path w="5578475" h="88900">
                <a:moveTo>
                  <a:pt x="5578162" y="0"/>
                </a:moveTo>
                <a:lnTo>
                  <a:pt x="0" y="0"/>
                </a:lnTo>
                <a:lnTo>
                  <a:pt x="0" y="88633"/>
                </a:lnTo>
                <a:lnTo>
                  <a:pt x="5578162" y="88633"/>
                </a:lnTo>
                <a:lnTo>
                  <a:pt x="5578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867695" y="3396683"/>
            <a:ext cx="2427605" cy="88900"/>
            <a:chOff x="1867695" y="3396683"/>
            <a:chExt cx="2427605" cy="88900"/>
          </a:xfrm>
        </p:grpSpPr>
        <p:sp>
          <p:nvSpPr>
            <p:cNvPr id="11" name="object 11"/>
            <p:cNvSpPr/>
            <p:nvPr/>
          </p:nvSpPr>
          <p:spPr>
            <a:xfrm>
              <a:off x="1867695" y="3396683"/>
              <a:ext cx="667385" cy="88900"/>
            </a:xfrm>
            <a:custGeom>
              <a:avLst/>
              <a:gdLst/>
              <a:ahLst/>
              <a:cxnLst/>
              <a:rect l="l" t="t" r="r" b="b"/>
              <a:pathLst>
                <a:path w="667385" h="88900">
                  <a:moveTo>
                    <a:pt x="667152" y="0"/>
                  </a:moveTo>
                  <a:lnTo>
                    <a:pt x="0" y="0"/>
                  </a:lnTo>
                  <a:lnTo>
                    <a:pt x="0" y="88633"/>
                  </a:lnTo>
                  <a:lnTo>
                    <a:pt x="667152" y="88633"/>
                  </a:lnTo>
                  <a:lnTo>
                    <a:pt x="66715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34848" y="3396683"/>
              <a:ext cx="1760220" cy="88900"/>
            </a:xfrm>
            <a:custGeom>
              <a:avLst/>
              <a:gdLst/>
              <a:ahLst/>
              <a:cxnLst/>
              <a:rect l="l" t="t" r="r" b="b"/>
              <a:pathLst>
                <a:path w="1760220" h="88900">
                  <a:moveTo>
                    <a:pt x="1759936" y="0"/>
                  </a:moveTo>
                  <a:lnTo>
                    <a:pt x="0" y="0"/>
                  </a:lnTo>
                  <a:lnTo>
                    <a:pt x="0" y="88633"/>
                  </a:lnTo>
                  <a:lnTo>
                    <a:pt x="1759936" y="88633"/>
                  </a:lnTo>
                  <a:lnTo>
                    <a:pt x="175993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405820" y="3383173"/>
            <a:ext cx="2049780" cy="88900"/>
          </a:xfrm>
          <a:custGeom>
            <a:avLst/>
            <a:gdLst/>
            <a:ahLst/>
            <a:cxnLst/>
            <a:rect l="l" t="t" r="r" b="b"/>
            <a:pathLst>
              <a:path w="2049779" h="88900">
                <a:moveTo>
                  <a:pt x="2049296" y="0"/>
                </a:moveTo>
                <a:lnTo>
                  <a:pt x="0" y="0"/>
                </a:lnTo>
                <a:lnTo>
                  <a:pt x="0" y="88633"/>
                </a:lnTo>
                <a:lnTo>
                  <a:pt x="2049296" y="88633"/>
                </a:lnTo>
                <a:lnTo>
                  <a:pt x="204929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361296" y="2263895"/>
            <a:ext cx="116205" cy="637540"/>
            <a:chOff x="4361296" y="2263895"/>
            <a:chExt cx="116205" cy="637540"/>
          </a:xfrm>
        </p:grpSpPr>
        <p:sp>
          <p:nvSpPr>
            <p:cNvPr id="15" name="object 15"/>
            <p:cNvSpPr/>
            <p:nvPr/>
          </p:nvSpPr>
          <p:spPr>
            <a:xfrm>
              <a:off x="4361296" y="2680046"/>
              <a:ext cx="116205" cy="221615"/>
            </a:xfrm>
            <a:custGeom>
              <a:avLst/>
              <a:gdLst/>
              <a:ahLst/>
              <a:cxnLst/>
              <a:rect l="l" t="t" r="r" b="b"/>
              <a:pathLst>
                <a:path w="116204" h="221614">
                  <a:moveTo>
                    <a:pt x="115788" y="0"/>
                  </a:moveTo>
                  <a:lnTo>
                    <a:pt x="62534" y="30793"/>
                  </a:lnTo>
                  <a:lnTo>
                    <a:pt x="0" y="0"/>
                  </a:lnTo>
                  <a:lnTo>
                    <a:pt x="62534" y="221045"/>
                  </a:lnTo>
                  <a:lnTo>
                    <a:pt x="1157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33553" y="2282279"/>
              <a:ext cx="0" cy="434340"/>
            </a:xfrm>
            <a:custGeom>
              <a:avLst/>
              <a:gdLst/>
              <a:ahLst/>
              <a:cxnLst/>
              <a:rect l="l" t="t" r="r" b="b"/>
              <a:pathLst>
                <a:path h="434339">
                  <a:moveTo>
                    <a:pt x="0" y="433985"/>
                  </a:moveTo>
                  <a:lnTo>
                    <a:pt x="0" y="0"/>
                  </a:lnTo>
                </a:path>
              </a:pathLst>
            </a:custGeom>
            <a:ln w="4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10130" y="2263895"/>
              <a:ext cx="22860" cy="447040"/>
            </a:xfrm>
            <a:custGeom>
              <a:avLst/>
              <a:gdLst/>
              <a:ahLst/>
              <a:cxnLst/>
              <a:rect l="l" t="t" r="r" b="b"/>
              <a:pathLst>
                <a:path w="22860" h="447039">
                  <a:moveTo>
                    <a:pt x="22293" y="0"/>
                  </a:moveTo>
                  <a:lnTo>
                    <a:pt x="0" y="0"/>
                  </a:lnTo>
                  <a:lnTo>
                    <a:pt x="0" y="446944"/>
                  </a:lnTo>
                  <a:lnTo>
                    <a:pt x="22293" y="446944"/>
                  </a:lnTo>
                  <a:lnTo>
                    <a:pt x="222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588790" y="2330661"/>
            <a:ext cx="1146175" cy="3975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RN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57566" y="3224558"/>
            <a:ext cx="233679" cy="3975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3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3240" y="3238070"/>
            <a:ext cx="485775" cy="3975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b="1" spc="3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99397" y="2671969"/>
            <a:ext cx="312420" cy="95440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865"/>
              </a:spcBef>
            </a:pPr>
            <a:r>
              <a:rPr sz="2400" b="1" spc="20" dirty="0">
                <a:latin typeface="Times New Roman"/>
                <a:cs typeface="Times New Roman"/>
              </a:rPr>
              <a:t>3</a:t>
            </a:r>
            <a:r>
              <a:rPr sz="2400" b="1" spc="10" dirty="0">
                <a:latin typeface="Times New Roman"/>
                <a:cs typeface="Times New Roman"/>
              </a:rPr>
              <a:t>'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400" b="1" spc="20" dirty="0">
                <a:latin typeface="Times New Roman"/>
                <a:cs typeface="Times New Roman"/>
              </a:rPr>
              <a:t>5'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10774" y="2693589"/>
            <a:ext cx="267970" cy="9112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b="1" spc="20" dirty="0">
                <a:latin typeface="Times New Roman"/>
                <a:cs typeface="Times New Roman"/>
              </a:rPr>
              <a:t>5</a:t>
            </a:r>
            <a:r>
              <a:rPr sz="2400" b="1" spc="10" dirty="0">
                <a:latin typeface="Times New Roman"/>
                <a:cs typeface="Times New Roman"/>
              </a:rPr>
              <a:t>'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400" b="1" spc="20" dirty="0">
                <a:latin typeface="Times New Roman"/>
                <a:cs typeface="Times New Roman"/>
              </a:rPr>
              <a:t>3</a:t>
            </a:r>
            <a:r>
              <a:rPr sz="2400" b="1" spc="10" dirty="0">
                <a:latin typeface="Times New Roman"/>
                <a:cs typeface="Times New Roman"/>
              </a:rPr>
              <a:t>'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89991" y="4500391"/>
            <a:ext cx="5578475" cy="88900"/>
          </a:xfrm>
          <a:custGeom>
            <a:avLst/>
            <a:gdLst/>
            <a:ahLst/>
            <a:cxnLst/>
            <a:rect l="l" t="t" r="r" b="b"/>
            <a:pathLst>
              <a:path w="5578475" h="88900">
                <a:moveTo>
                  <a:pt x="5578162" y="0"/>
                </a:moveTo>
                <a:lnTo>
                  <a:pt x="0" y="0"/>
                </a:lnTo>
                <a:lnTo>
                  <a:pt x="0" y="88887"/>
                </a:lnTo>
                <a:lnTo>
                  <a:pt x="5578162" y="88887"/>
                </a:lnTo>
                <a:lnTo>
                  <a:pt x="5578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867695" y="4945376"/>
            <a:ext cx="3222625" cy="88900"/>
            <a:chOff x="1867695" y="4945376"/>
            <a:chExt cx="3222625" cy="88900"/>
          </a:xfrm>
        </p:grpSpPr>
        <p:sp>
          <p:nvSpPr>
            <p:cNvPr id="25" name="object 25"/>
            <p:cNvSpPr/>
            <p:nvPr/>
          </p:nvSpPr>
          <p:spPr>
            <a:xfrm>
              <a:off x="1867695" y="4945376"/>
              <a:ext cx="667385" cy="88900"/>
            </a:xfrm>
            <a:custGeom>
              <a:avLst/>
              <a:gdLst/>
              <a:ahLst/>
              <a:cxnLst/>
              <a:rect l="l" t="t" r="r" b="b"/>
              <a:pathLst>
                <a:path w="667385" h="88900">
                  <a:moveTo>
                    <a:pt x="667152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667152" y="88887"/>
                  </a:lnTo>
                  <a:lnTo>
                    <a:pt x="66715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34848" y="4945376"/>
              <a:ext cx="2555875" cy="88900"/>
            </a:xfrm>
            <a:custGeom>
              <a:avLst/>
              <a:gdLst/>
              <a:ahLst/>
              <a:cxnLst/>
              <a:rect l="l" t="t" r="r" b="b"/>
              <a:pathLst>
                <a:path w="2555875" h="88900">
                  <a:moveTo>
                    <a:pt x="2555427" y="0"/>
                  </a:moveTo>
                  <a:lnTo>
                    <a:pt x="0" y="0"/>
                  </a:lnTo>
                  <a:lnTo>
                    <a:pt x="0" y="88887"/>
                  </a:lnTo>
                  <a:lnTo>
                    <a:pt x="2555427" y="88887"/>
                  </a:lnTo>
                  <a:lnTo>
                    <a:pt x="255542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5410019" y="4936273"/>
            <a:ext cx="2049780" cy="88900"/>
          </a:xfrm>
          <a:custGeom>
            <a:avLst/>
            <a:gdLst/>
            <a:ahLst/>
            <a:cxnLst/>
            <a:rect l="l" t="t" r="r" b="b"/>
            <a:pathLst>
              <a:path w="2049779" h="88900">
                <a:moveTo>
                  <a:pt x="2049296" y="0"/>
                </a:moveTo>
                <a:lnTo>
                  <a:pt x="0" y="0"/>
                </a:lnTo>
                <a:lnTo>
                  <a:pt x="0" y="88887"/>
                </a:lnTo>
                <a:lnTo>
                  <a:pt x="2049296" y="88887"/>
                </a:lnTo>
                <a:lnTo>
                  <a:pt x="204929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4397093" y="3788215"/>
            <a:ext cx="115570" cy="641350"/>
            <a:chOff x="4397093" y="3788215"/>
            <a:chExt cx="115570" cy="641350"/>
          </a:xfrm>
        </p:grpSpPr>
        <p:sp>
          <p:nvSpPr>
            <p:cNvPr id="29" name="object 29"/>
            <p:cNvSpPr/>
            <p:nvPr/>
          </p:nvSpPr>
          <p:spPr>
            <a:xfrm>
              <a:off x="4397093" y="4206428"/>
              <a:ext cx="115570" cy="222885"/>
            </a:xfrm>
            <a:custGeom>
              <a:avLst/>
              <a:gdLst/>
              <a:ahLst/>
              <a:cxnLst/>
              <a:rect l="l" t="t" r="r" b="b"/>
              <a:pathLst>
                <a:path w="115570" h="222885">
                  <a:moveTo>
                    <a:pt x="115346" y="0"/>
                  </a:moveTo>
                  <a:lnTo>
                    <a:pt x="62092" y="26766"/>
                  </a:lnTo>
                  <a:lnTo>
                    <a:pt x="0" y="0"/>
                  </a:lnTo>
                  <a:lnTo>
                    <a:pt x="62092" y="222750"/>
                  </a:lnTo>
                  <a:lnTo>
                    <a:pt x="1153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68908" y="3806974"/>
              <a:ext cx="0" cy="431800"/>
            </a:xfrm>
            <a:custGeom>
              <a:avLst/>
              <a:gdLst/>
              <a:ahLst/>
              <a:cxnLst/>
              <a:rect l="l" t="t" r="r" b="b"/>
              <a:pathLst>
                <a:path h="431800">
                  <a:moveTo>
                    <a:pt x="0" y="431574"/>
                  </a:moveTo>
                  <a:lnTo>
                    <a:pt x="0" y="0"/>
                  </a:lnTo>
                </a:path>
              </a:pathLst>
            </a:custGeom>
            <a:ln w="4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46148" y="3788215"/>
              <a:ext cx="22225" cy="445134"/>
            </a:xfrm>
            <a:custGeom>
              <a:avLst/>
              <a:gdLst/>
              <a:ahLst/>
              <a:cxnLst/>
              <a:rect l="l" t="t" r="r" b="b"/>
              <a:pathLst>
                <a:path w="22225" h="445135">
                  <a:moveTo>
                    <a:pt x="21748" y="0"/>
                  </a:moveTo>
                  <a:lnTo>
                    <a:pt x="0" y="0"/>
                  </a:lnTo>
                  <a:lnTo>
                    <a:pt x="0" y="444979"/>
                  </a:lnTo>
                  <a:lnTo>
                    <a:pt x="21749" y="444979"/>
                  </a:lnTo>
                  <a:lnTo>
                    <a:pt x="217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598745" y="3833357"/>
            <a:ext cx="246189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904240" algn="l"/>
              </a:tabLst>
            </a:pPr>
            <a:r>
              <a:rPr sz="3675" b="1" spc="97" baseline="-7936" dirty="0">
                <a:solidFill>
                  <a:srgbClr val="FF0000"/>
                </a:solidFill>
                <a:latin typeface="Times New Roman"/>
                <a:cs typeface="Times New Roman"/>
              </a:rPr>
              <a:t>DNA	</a:t>
            </a:r>
            <a:r>
              <a:rPr sz="245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polymerase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61986" y="4776851"/>
            <a:ext cx="236854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b="1" spc="2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sz="24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99397" y="4215905"/>
            <a:ext cx="313690" cy="96075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840"/>
              </a:spcBef>
            </a:pPr>
            <a:r>
              <a:rPr sz="2450" b="1" spc="-5" dirty="0">
                <a:latin typeface="Times New Roman"/>
                <a:cs typeface="Times New Roman"/>
              </a:rPr>
              <a:t>3</a:t>
            </a:r>
            <a:r>
              <a:rPr sz="2450" b="1" spc="10" dirty="0">
                <a:latin typeface="Times New Roman"/>
                <a:cs typeface="Times New Roman"/>
              </a:rPr>
              <a:t>'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450" b="1" spc="5" dirty="0">
                <a:latin typeface="Times New Roman"/>
                <a:cs typeface="Times New Roman"/>
              </a:rPr>
              <a:t>5'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10774" y="4238395"/>
            <a:ext cx="269240" cy="915669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450" b="1" spc="-5" dirty="0">
                <a:latin typeface="Times New Roman"/>
                <a:cs typeface="Times New Roman"/>
              </a:rPr>
              <a:t>5</a:t>
            </a:r>
            <a:r>
              <a:rPr sz="2450" b="1" spc="10" dirty="0">
                <a:latin typeface="Times New Roman"/>
                <a:cs typeface="Times New Roman"/>
              </a:rPr>
              <a:t>'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450" b="1" spc="-5" dirty="0">
                <a:latin typeface="Times New Roman"/>
                <a:cs typeface="Times New Roman"/>
              </a:rPr>
              <a:t>3</a:t>
            </a:r>
            <a:r>
              <a:rPr sz="2450" b="1" spc="10" dirty="0">
                <a:latin typeface="Times New Roman"/>
                <a:cs typeface="Times New Roman"/>
              </a:rPr>
              <a:t>'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55170" y="3864411"/>
            <a:ext cx="828040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b="1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45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45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5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894909" y="5881210"/>
            <a:ext cx="5645150" cy="90170"/>
          </a:xfrm>
          <a:custGeom>
            <a:avLst/>
            <a:gdLst/>
            <a:ahLst/>
            <a:cxnLst/>
            <a:rect l="l" t="t" r="r" b="b"/>
            <a:pathLst>
              <a:path w="5645150" h="90170">
                <a:moveTo>
                  <a:pt x="5644542" y="0"/>
                </a:moveTo>
                <a:lnTo>
                  <a:pt x="0" y="0"/>
                </a:lnTo>
                <a:lnTo>
                  <a:pt x="0" y="89929"/>
                </a:lnTo>
                <a:lnTo>
                  <a:pt x="5644542" y="89929"/>
                </a:lnTo>
                <a:lnTo>
                  <a:pt x="56445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1872347" y="6331416"/>
            <a:ext cx="5690235" cy="90170"/>
            <a:chOff x="1872347" y="6331416"/>
            <a:chExt cx="5690235" cy="90170"/>
          </a:xfrm>
        </p:grpSpPr>
        <p:sp>
          <p:nvSpPr>
            <p:cNvPr id="39" name="object 39"/>
            <p:cNvSpPr/>
            <p:nvPr/>
          </p:nvSpPr>
          <p:spPr>
            <a:xfrm>
              <a:off x="1872347" y="6331416"/>
              <a:ext cx="675640" cy="90170"/>
            </a:xfrm>
            <a:custGeom>
              <a:avLst/>
              <a:gdLst/>
              <a:ahLst/>
              <a:cxnLst/>
              <a:rect l="l" t="t" r="r" b="b"/>
              <a:pathLst>
                <a:path w="675639" h="90170">
                  <a:moveTo>
                    <a:pt x="675091" y="0"/>
                  </a:moveTo>
                  <a:lnTo>
                    <a:pt x="0" y="0"/>
                  </a:lnTo>
                  <a:lnTo>
                    <a:pt x="0" y="89929"/>
                  </a:lnTo>
                  <a:lnTo>
                    <a:pt x="675091" y="89929"/>
                  </a:lnTo>
                  <a:lnTo>
                    <a:pt x="675091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47439" y="6331416"/>
              <a:ext cx="5014595" cy="90170"/>
            </a:xfrm>
            <a:custGeom>
              <a:avLst/>
              <a:gdLst/>
              <a:ahLst/>
              <a:cxnLst/>
              <a:rect l="l" t="t" r="r" b="b"/>
              <a:pathLst>
                <a:path w="5014595" h="90170">
                  <a:moveTo>
                    <a:pt x="5014573" y="0"/>
                  </a:moveTo>
                  <a:lnTo>
                    <a:pt x="0" y="0"/>
                  </a:lnTo>
                  <a:lnTo>
                    <a:pt x="0" y="89929"/>
                  </a:lnTo>
                  <a:lnTo>
                    <a:pt x="5014573" y="89929"/>
                  </a:lnTo>
                  <a:lnTo>
                    <a:pt x="501457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4409261" y="5160681"/>
            <a:ext cx="116839" cy="648970"/>
            <a:chOff x="4409261" y="5160681"/>
            <a:chExt cx="116839" cy="648970"/>
          </a:xfrm>
        </p:grpSpPr>
        <p:sp>
          <p:nvSpPr>
            <p:cNvPr id="42" name="object 42"/>
            <p:cNvSpPr/>
            <p:nvPr/>
          </p:nvSpPr>
          <p:spPr>
            <a:xfrm>
              <a:off x="4409261" y="5583799"/>
              <a:ext cx="116839" cy="225425"/>
            </a:xfrm>
            <a:custGeom>
              <a:avLst/>
              <a:gdLst/>
              <a:ahLst/>
              <a:cxnLst/>
              <a:rect l="l" t="t" r="r" b="b"/>
              <a:pathLst>
                <a:path w="116839" h="225425">
                  <a:moveTo>
                    <a:pt x="116718" y="0"/>
                  </a:moveTo>
                  <a:lnTo>
                    <a:pt x="62831" y="27080"/>
                  </a:lnTo>
                  <a:lnTo>
                    <a:pt x="0" y="0"/>
                  </a:lnTo>
                  <a:lnTo>
                    <a:pt x="62831" y="225363"/>
                  </a:lnTo>
                  <a:lnTo>
                    <a:pt x="1167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81931" y="5179659"/>
              <a:ext cx="0" cy="436880"/>
            </a:xfrm>
            <a:custGeom>
              <a:avLst/>
              <a:gdLst/>
              <a:ahLst/>
              <a:cxnLst/>
              <a:rect l="l" t="t" r="r" b="b"/>
              <a:pathLst>
                <a:path h="436879">
                  <a:moveTo>
                    <a:pt x="0" y="436636"/>
                  </a:moveTo>
                  <a:lnTo>
                    <a:pt x="0" y="0"/>
                  </a:lnTo>
                </a:path>
              </a:pathLst>
            </a:custGeom>
            <a:ln w="44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58900" y="5160681"/>
              <a:ext cx="22860" cy="450215"/>
            </a:xfrm>
            <a:custGeom>
              <a:avLst/>
              <a:gdLst/>
              <a:ahLst/>
              <a:cxnLst/>
              <a:rect l="l" t="t" r="r" b="b"/>
              <a:pathLst>
                <a:path w="22860" h="450214">
                  <a:moveTo>
                    <a:pt x="22558" y="0"/>
                  </a:moveTo>
                  <a:lnTo>
                    <a:pt x="0" y="0"/>
                  </a:lnTo>
                  <a:lnTo>
                    <a:pt x="0" y="450199"/>
                  </a:lnTo>
                  <a:lnTo>
                    <a:pt x="22558" y="450199"/>
                  </a:lnTo>
                  <a:lnTo>
                    <a:pt x="225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684334" y="5229266"/>
            <a:ext cx="1517015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75" b="1" spc="89" baseline="-4535" dirty="0">
                <a:solidFill>
                  <a:srgbClr val="FF0000"/>
                </a:solidFill>
                <a:latin typeface="Times New Roman"/>
                <a:cs typeface="Times New Roman"/>
              </a:rPr>
              <a:t>DNA</a:t>
            </a:r>
            <a:r>
              <a:rPr sz="245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ligase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99818" y="5593426"/>
            <a:ext cx="316865" cy="97155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875"/>
              </a:spcBef>
            </a:pPr>
            <a:r>
              <a:rPr sz="2450" b="1" spc="10" dirty="0">
                <a:latin typeface="Times New Roman"/>
                <a:cs typeface="Times New Roman"/>
              </a:rPr>
              <a:t>3</a:t>
            </a:r>
            <a:r>
              <a:rPr sz="2450" b="1" spc="15" dirty="0">
                <a:latin typeface="Times New Roman"/>
                <a:cs typeface="Times New Roman"/>
              </a:rPr>
              <a:t>'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450" b="1" spc="15" dirty="0">
                <a:latin typeface="Times New Roman"/>
                <a:cs typeface="Times New Roman"/>
              </a:rPr>
              <a:t>5'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83920" y="5616181"/>
            <a:ext cx="271780" cy="9258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50" b="1" spc="10" dirty="0">
                <a:latin typeface="Times New Roman"/>
                <a:cs typeface="Times New Roman"/>
              </a:rPr>
              <a:t>5</a:t>
            </a:r>
            <a:r>
              <a:rPr sz="2450" b="1" spc="15" dirty="0">
                <a:latin typeface="Times New Roman"/>
                <a:cs typeface="Times New Roman"/>
              </a:rPr>
              <a:t>'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50" b="1" spc="10" dirty="0">
                <a:latin typeface="Times New Roman"/>
                <a:cs typeface="Times New Roman"/>
              </a:rPr>
              <a:t>3</a:t>
            </a:r>
            <a:r>
              <a:rPr sz="2450" b="1" spc="15" dirty="0">
                <a:latin typeface="Times New Roman"/>
                <a:cs typeface="Times New Roman"/>
              </a:rPr>
              <a:t>'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49985" y="5215726"/>
            <a:ext cx="63881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1" spc="-40" dirty="0">
                <a:latin typeface="Times New Roman"/>
                <a:cs typeface="Times New Roman"/>
              </a:rPr>
              <a:t>A</a:t>
            </a:r>
            <a:r>
              <a:rPr sz="2450" b="1" spc="-80" dirty="0">
                <a:latin typeface="Times New Roman"/>
                <a:cs typeface="Times New Roman"/>
              </a:rPr>
              <a:t>T</a:t>
            </a:r>
            <a:r>
              <a:rPr sz="2450" b="1" spc="40" dirty="0">
                <a:latin typeface="Times New Roman"/>
                <a:cs typeface="Times New Roman"/>
              </a:rPr>
              <a:t>P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3214497" y="321310"/>
            <a:ext cx="2635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DNA</a:t>
            </a:r>
            <a:r>
              <a:rPr sz="4000" spc="-280" dirty="0"/>
              <a:t> </a:t>
            </a:r>
            <a:r>
              <a:rPr sz="4000" spc="-5" dirty="0"/>
              <a:t>Ligase</a:t>
            </a:r>
            <a:endParaRPr sz="4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932434"/>
            <a:ext cx="7675880" cy="408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0" marR="471170" indent="-375285">
              <a:lnSpc>
                <a:spcPct val="100000"/>
              </a:lnSpc>
              <a:spcBef>
                <a:spcPts val="100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Connect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two adjacent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ssDNA</a:t>
            </a:r>
            <a:r>
              <a:rPr sz="36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strands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joining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the 3</a:t>
            </a:r>
            <a:r>
              <a:rPr sz="3600" dirty="0">
                <a:solidFill>
                  <a:srgbClr val="FF0000"/>
                </a:solidFill>
                <a:latin typeface="IPAexGothic"/>
                <a:cs typeface="IPAexGothic"/>
              </a:rPr>
              <a:t>´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-OH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of one DNA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strand to 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5</a:t>
            </a:r>
            <a:r>
              <a:rPr sz="3600" spc="-5" dirty="0">
                <a:solidFill>
                  <a:srgbClr val="FF0000"/>
                </a:solidFill>
                <a:latin typeface="IPAexGothic"/>
                <a:cs typeface="IPAexGothic"/>
              </a:rPr>
              <a:t>´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-P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of another DNA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strand.</a:t>
            </a:r>
            <a:endParaRPr sz="3600">
              <a:latin typeface="Times New Roman"/>
              <a:cs typeface="Times New Roman"/>
            </a:endParaRPr>
          </a:p>
          <a:p>
            <a:pPr marL="387350" marR="5080" indent="-375285">
              <a:lnSpc>
                <a:spcPct val="100000"/>
              </a:lnSpc>
              <a:spcBef>
                <a:spcPts val="1725"/>
              </a:spcBef>
              <a:buChar char="•"/>
              <a:tabLst>
                <a:tab pos="387350" algn="l"/>
                <a:tab pos="387985" algn="l"/>
              </a:tabLst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Sealing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the nick </a:t>
            </a:r>
            <a:r>
              <a:rPr sz="3600" spc="-1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the process of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Replication, Repairing, Recombination, 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Splicing.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7291" y="121919"/>
            <a:ext cx="3400044" cy="6736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102845"/>
            <a:ext cx="4050081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rgbClr val="FFFFFF"/>
                </a:solidFill>
              </a:rPr>
              <a:t>DNA</a:t>
            </a:r>
            <a:r>
              <a:rPr u="none" spc="-290" dirty="0">
                <a:solidFill>
                  <a:srgbClr val="FFFFFF"/>
                </a:solidFill>
              </a:rPr>
              <a:t> </a:t>
            </a:r>
            <a:r>
              <a:rPr u="none" dirty="0">
                <a:solidFill>
                  <a:srgbClr val="FFFFFF"/>
                </a:solidFill>
              </a:rPr>
              <a:t>Replication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590032" y="2913888"/>
            <a:ext cx="1115695" cy="2376170"/>
            <a:chOff x="5590032" y="2913888"/>
            <a:chExt cx="1115695" cy="2376170"/>
          </a:xfrm>
        </p:grpSpPr>
        <p:sp>
          <p:nvSpPr>
            <p:cNvPr id="5" name="object 5"/>
            <p:cNvSpPr/>
            <p:nvPr/>
          </p:nvSpPr>
          <p:spPr>
            <a:xfrm>
              <a:off x="5590032" y="2913888"/>
              <a:ext cx="911351" cy="493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54040" y="2939796"/>
              <a:ext cx="783590" cy="365760"/>
            </a:xfrm>
            <a:custGeom>
              <a:avLst/>
              <a:gdLst/>
              <a:ahLst/>
              <a:cxnLst/>
              <a:rect l="l" t="t" r="r" b="b"/>
              <a:pathLst>
                <a:path w="783589" h="365760">
                  <a:moveTo>
                    <a:pt x="182880" y="0"/>
                  </a:moveTo>
                  <a:lnTo>
                    <a:pt x="0" y="182879"/>
                  </a:lnTo>
                  <a:lnTo>
                    <a:pt x="182880" y="365759"/>
                  </a:lnTo>
                  <a:lnTo>
                    <a:pt x="182880" y="274319"/>
                  </a:lnTo>
                  <a:lnTo>
                    <a:pt x="783336" y="274319"/>
                  </a:lnTo>
                  <a:lnTo>
                    <a:pt x="783336" y="91439"/>
                  </a:lnTo>
                  <a:lnTo>
                    <a:pt x="182880" y="91439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54040" y="2939796"/>
              <a:ext cx="783590" cy="365760"/>
            </a:xfrm>
            <a:custGeom>
              <a:avLst/>
              <a:gdLst/>
              <a:ahLst/>
              <a:cxnLst/>
              <a:rect l="l" t="t" r="r" b="b"/>
              <a:pathLst>
                <a:path w="783589" h="365760">
                  <a:moveTo>
                    <a:pt x="0" y="182879"/>
                  </a:moveTo>
                  <a:lnTo>
                    <a:pt x="182880" y="365759"/>
                  </a:lnTo>
                  <a:lnTo>
                    <a:pt x="182880" y="274319"/>
                  </a:lnTo>
                  <a:lnTo>
                    <a:pt x="783336" y="274319"/>
                  </a:lnTo>
                  <a:lnTo>
                    <a:pt x="783336" y="91439"/>
                  </a:lnTo>
                  <a:lnTo>
                    <a:pt x="182880" y="91439"/>
                  </a:lnTo>
                  <a:lnTo>
                    <a:pt x="182880" y="0"/>
                  </a:lnTo>
                  <a:lnTo>
                    <a:pt x="0" y="18287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94248" y="4797552"/>
              <a:ext cx="911351" cy="4922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58256" y="4823460"/>
              <a:ext cx="783590" cy="364490"/>
            </a:xfrm>
            <a:custGeom>
              <a:avLst/>
              <a:gdLst/>
              <a:ahLst/>
              <a:cxnLst/>
              <a:rect l="l" t="t" r="r" b="b"/>
              <a:pathLst>
                <a:path w="783590" h="364489">
                  <a:moveTo>
                    <a:pt x="182118" y="0"/>
                  </a:moveTo>
                  <a:lnTo>
                    <a:pt x="0" y="182117"/>
                  </a:lnTo>
                  <a:lnTo>
                    <a:pt x="182118" y="364235"/>
                  </a:lnTo>
                  <a:lnTo>
                    <a:pt x="182118" y="273176"/>
                  </a:lnTo>
                  <a:lnTo>
                    <a:pt x="783336" y="273176"/>
                  </a:lnTo>
                  <a:lnTo>
                    <a:pt x="783336" y="91058"/>
                  </a:lnTo>
                  <a:lnTo>
                    <a:pt x="182118" y="91058"/>
                  </a:lnTo>
                  <a:lnTo>
                    <a:pt x="1821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58256" y="4823460"/>
              <a:ext cx="783590" cy="364490"/>
            </a:xfrm>
            <a:custGeom>
              <a:avLst/>
              <a:gdLst/>
              <a:ahLst/>
              <a:cxnLst/>
              <a:rect l="l" t="t" r="r" b="b"/>
              <a:pathLst>
                <a:path w="783590" h="364489">
                  <a:moveTo>
                    <a:pt x="0" y="182117"/>
                  </a:moveTo>
                  <a:lnTo>
                    <a:pt x="182118" y="364235"/>
                  </a:lnTo>
                  <a:lnTo>
                    <a:pt x="182118" y="273176"/>
                  </a:lnTo>
                  <a:lnTo>
                    <a:pt x="783336" y="273176"/>
                  </a:lnTo>
                  <a:lnTo>
                    <a:pt x="783336" y="91058"/>
                  </a:lnTo>
                  <a:lnTo>
                    <a:pt x="182118" y="91058"/>
                  </a:lnTo>
                  <a:lnTo>
                    <a:pt x="182118" y="0"/>
                  </a:lnTo>
                  <a:lnTo>
                    <a:pt x="0" y="18211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562090" y="2811906"/>
            <a:ext cx="2397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Parental</a:t>
            </a:r>
            <a:r>
              <a:rPr sz="2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strand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14490" y="4694885"/>
            <a:ext cx="2380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Daughter</a:t>
            </a:r>
            <a:r>
              <a:rPr sz="28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stand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2501" y="333502"/>
            <a:ext cx="4301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/>
              <a:t>Replication</a:t>
            </a:r>
            <a:r>
              <a:rPr sz="4000" u="none" spc="-10" dirty="0"/>
              <a:t> </a:t>
            </a:r>
            <a:r>
              <a:rPr sz="4000" u="none" spc="-5" dirty="0"/>
              <a:t>Fidelity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90168" y="1520697"/>
            <a:ext cx="7662545" cy="4116768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marR="556895" indent="-342900">
              <a:lnSpc>
                <a:spcPct val="9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Replication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based on the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of  base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pairing is crucial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to the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high  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accuracy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genetic information  </a:t>
            </a:r>
            <a:r>
              <a:rPr sz="3600" spc="-25" dirty="0">
                <a:solidFill>
                  <a:srgbClr val="FFFFFF"/>
                </a:solidFill>
                <a:latin typeface="Times New Roman"/>
                <a:cs typeface="Times New Roman"/>
              </a:rPr>
              <a:t>transfer.</a:t>
            </a:r>
            <a:endParaRPr sz="3600" dirty="0">
              <a:latin typeface="Times New Roman"/>
              <a:cs typeface="Times New Roman"/>
            </a:endParaRPr>
          </a:p>
          <a:p>
            <a:pPr marL="354965" marR="1255395" indent="-342900">
              <a:lnSpc>
                <a:spcPts val="3890"/>
              </a:lnSpc>
              <a:spcBef>
                <a:spcPts val="2215"/>
              </a:spcBef>
              <a:buChar char="•"/>
              <a:tabLst>
                <a:tab pos="354965" algn="l"/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Enzymes use </a:t>
            </a:r>
            <a:r>
              <a:rPr sz="3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mechanisms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to  ensure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replication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Times New Roman"/>
                <a:cs typeface="Times New Roman"/>
              </a:rPr>
              <a:t>fidelity.</a:t>
            </a:r>
            <a:endParaRPr sz="3600" dirty="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1670"/>
              </a:spcBef>
              <a:buChar char="–"/>
              <a:tabLst>
                <a:tab pos="756920" algn="l"/>
              </a:tabLst>
            </a:pPr>
            <a:r>
              <a:rPr sz="3600" dirty="0">
                <a:solidFill>
                  <a:srgbClr val="FFFF00"/>
                </a:solidFill>
                <a:latin typeface="Times New Roman"/>
                <a:cs typeface="Times New Roman"/>
              </a:rPr>
              <a:t>Proofreading and </a:t>
            </a:r>
            <a:r>
              <a:rPr sz="3600" spc="-5" dirty="0">
                <a:solidFill>
                  <a:srgbClr val="FFFF00"/>
                </a:solidFill>
                <a:latin typeface="Times New Roman"/>
                <a:cs typeface="Times New Roman"/>
              </a:rPr>
              <a:t>real-time</a:t>
            </a:r>
            <a:r>
              <a:rPr sz="360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correction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361058"/>
            <a:ext cx="7542530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32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DNA-pol I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function to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correct </a:t>
            </a:r>
            <a:r>
              <a:rPr sz="3200" b="1" spc="-19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mismatched</a:t>
            </a:r>
            <a:r>
              <a:rPr sz="32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nucleotides.</a:t>
            </a:r>
            <a:endParaRPr sz="32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192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It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identifies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the mismatched nucleotide,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removes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it using the </a:t>
            </a:r>
            <a:r>
              <a:rPr sz="32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3200" b="1" spc="114" dirty="0">
                <a:solidFill>
                  <a:srgbClr val="FFFFFF"/>
                </a:solidFill>
                <a:latin typeface="UnDotum"/>
                <a:cs typeface="UnDotum"/>
              </a:rPr>
              <a:t>´</a:t>
            </a:r>
            <a:r>
              <a:rPr sz="32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32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3200" b="1" spc="160" dirty="0">
                <a:solidFill>
                  <a:srgbClr val="FFFFFF"/>
                </a:solidFill>
                <a:latin typeface="UnDotum"/>
                <a:cs typeface="UnDotum"/>
              </a:rPr>
              <a:t>´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exonuclease  </a:t>
            </a:r>
            <a:r>
              <a:rPr sz="3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activity,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add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correct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base, and</a:t>
            </a:r>
            <a:r>
              <a:rPr sz="32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continues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 the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replication.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1605" y="427736"/>
            <a:ext cx="6320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Proofreading </a:t>
            </a:r>
            <a:r>
              <a:rPr sz="4000" spc="-5" dirty="0"/>
              <a:t>and</a:t>
            </a:r>
            <a:r>
              <a:rPr sz="4000" spc="-20" dirty="0"/>
              <a:t> </a:t>
            </a:r>
            <a:r>
              <a:rPr sz="4000" spc="-10" dirty="0"/>
              <a:t>Correction</a:t>
            </a:r>
            <a:endParaRPr sz="4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8489" y="1611833"/>
            <a:ext cx="444817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0165" marR="5080" indent="-1308100">
              <a:lnSpc>
                <a:spcPct val="100000"/>
              </a:lnSpc>
              <a:spcBef>
                <a:spcPts val="100"/>
              </a:spcBef>
            </a:pPr>
            <a:r>
              <a:rPr sz="4800" u="none" dirty="0">
                <a:solidFill>
                  <a:srgbClr val="5FF3C9"/>
                </a:solidFill>
              </a:rPr>
              <a:t>DNA</a:t>
            </a:r>
            <a:r>
              <a:rPr sz="4800" u="none" spc="-345" dirty="0">
                <a:solidFill>
                  <a:srgbClr val="5FF3C9"/>
                </a:solidFill>
              </a:rPr>
              <a:t> </a:t>
            </a:r>
            <a:r>
              <a:rPr sz="4800" u="none" dirty="0">
                <a:solidFill>
                  <a:srgbClr val="5FF3C9"/>
                </a:solidFill>
              </a:rPr>
              <a:t>Replication  </a:t>
            </a:r>
            <a:r>
              <a:rPr sz="4800" u="none" spc="-15" dirty="0">
                <a:solidFill>
                  <a:srgbClr val="5FF3C9"/>
                </a:solidFill>
              </a:rPr>
              <a:t>Process</a:t>
            </a:r>
            <a:endParaRPr sz="4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2711450"/>
            <a:chOff x="-828" y="0"/>
            <a:chExt cx="9145905" cy="2711450"/>
          </a:xfrm>
        </p:grpSpPr>
        <p:sp>
          <p:nvSpPr>
            <p:cNvPr id="3" name="object 3"/>
            <p:cNvSpPr/>
            <p:nvPr/>
          </p:nvSpPr>
          <p:spPr>
            <a:xfrm>
              <a:off x="304800" y="228600"/>
              <a:ext cx="8305800" cy="1143000"/>
            </a:xfrm>
            <a:custGeom>
              <a:avLst/>
              <a:gdLst/>
              <a:ahLst/>
              <a:cxnLst/>
              <a:rect l="l" t="t" r="r" b="b"/>
              <a:pathLst>
                <a:path w="8305800" h="1143000">
                  <a:moveTo>
                    <a:pt x="830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305800" y="1143000"/>
                  </a:lnTo>
                  <a:lnTo>
                    <a:pt x="8305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800" y="228600"/>
              <a:ext cx="8305800" cy="1143000"/>
            </a:xfrm>
            <a:custGeom>
              <a:avLst/>
              <a:gdLst/>
              <a:ahLst/>
              <a:cxnLst/>
              <a:rect l="l" t="t" r="r" b="b"/>
              <a:pathLst>
                <a:path w="8305800" h="1143000">
                  <a:moveTo>
                    <a:pt x="0" y="1143000"/>
                  </a:moveTo>
                  <a:lnTo>
                    <a:pt x="8305800" y="1143000"/>
                  </a:lnTo>
                  <a:lnTo>
                    <a:pt x="83058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68423" y="1194816"/>
              <a:ext cx="1391412" cy="4526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84425" y="779018"/>
              <a:ext cx="1360932" cy="4391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84425" y="779018"/>
              <a:ext cx="1361440" cy="439420"/>
            </a:xfrm>
            <a:custGeom>
              <a:avLst/>
              <a:gdLst/>
              <a:ahLst/>
              <a:cxnLst/>
              <a:rect l="l" t="t" r="r" b="b"/>
              <a:pathLst>
                <a:path w="1361439" h="439419">
                  <a:moveTo>
                    <a:pt x="1100201" y="141859"/>
                  </a:moveTo>
                  <a:lnTo>
                    <a:pt x="1035685" y="286766"/>
                  </a:lnTo>
                  <a:lnTo>
                    <a:pt x="1162939" y="286766"/>
                  </a:lnTo>
                  <a:lnTo>
                    <a:pt x="1100201" y="141859"/>
                  </a:lnTo>
                  <a:close/>
                </a:path>
                <a:path w="1361439" h="439419">
                  <a:moveTo>
                    <a:pt x="160400" y="32639"/>
                  </a:moveTo>
                  <a:lnTo>
                    <a:pt x="160400" y="360934"/>
                  </a:lnTo>
                  <a:lnTo>
                    <a:pt x="160565" y="372721"/>
                  </a:lnTo>
                  <a:lnTo>
                    <a:pt x="184912" y="406527"/>
                  </a:lnTo>
                  <a:lnTo>
                    <a:pt x="195453" y="406527"/>
                  </a:lnTo>
                  <a:lnTo>
                    <a:pt x="241157" y="397684"/>
                  </a:lnTo>
                  <a:lnTo>
                    <a:pt x="274574" y="371221"/>
                  </a:lnTo>
                  <a:lnTo>
                    <a:pt x="302577" y="310197"/>
                  </a:lnTo>
                  <a:lnTo>
                    <a:pt x="309578" y="269815"/>
                  </a:lnTo>
                  <a:lnTo>
                    <a:pt x="311912" y="222885"/>
                  </a:lnTo>
                  <a:lnTo>
                    <a:pt x="310316" y="184429"/>
                  </a:lnTo>
                  <a:lnTo>
                    <a:pt x="297553" y="119711"/>
                  </a:lnTo>
                  <a:lnTo>
                    <a:pt x="275574" y="76039"/>
                  </a:lnTo>
                  <a:lnTo>
                    <a:pt x="234569" y="41910"/>
                  </a:lnTo>
                  <a:lnTo>
                    <a:pt x="184473" y="33087"/>
                  </a:lnTo>
                  <a:lnTo>
                    <a:pt x="160400" y="32639"/>
                  </a:lnTo>
                  <a:close/>
                </a:path>
                <a:path w="1361439" h="439419">
                  <a:moveTo>
                    <a:pt x="459359" y="8762"/>
                  </a:moveTo>
                  <a:lnTo>
                    <a:pt x="608584" y="8762"/>
                  </a:lnTo>
                  <a:lnTo>
                    <a:pt x="816229" y="269748"/>
                  </a:lnTo>
                  <a:lnTo>
                    <a:pt x="816229" y="88773"/>
                  </a:lnTo>
                  <a:lnTo>
                    <a:pt x="810067" y="45785"/>
                  </a:lnTo>
                  <a:lnTo>
                    <a:pt x="771659" y="21072"/>
                  </a:lnTo>
                  <a:lnTo>
                    <a:pt x="755396" y="20193"/>
                  </a:lnTo>
                  <a:lnTo>
                    <a:pt x="755396" y="8762"/>
                  </a:lnTo>
                  <a:lnTo>
                    <a:pt x="894334" y="8762"/>
                  </a:lnTo>
                  <a:lnTo>
                    <a:pt x="894334" y="20193"/>
                  </a:lnTo>
                  <a:lnTo>
                    <a:pt x="882094" y="22028"/>
                  </a:lnTo>
                  <a:lnTo>
                    <a:pt x="872045" y="24114"/>
                  </a:lnTo>
                  <a:lnTo>
                    <a:pt x="842055" y="53947"/>
                  </a:lnTo>
                  <a:lnTo>
                    <a:pt x="839216" y="88773"/>
                  </a:lnTo>
                  <a:lnTo>
                    <a:pt x="839216" y="439166"/>
                  </a:lnTo>
                  <a:lnTo>
                    <a:pt x="828548" y="439166"/>
                  </a:lnTo>
                  <a:lnTo>
                    <a:pt x="544068" y="88773"/>
                  </a:lnTo>
                  <a:lnTo>
                    <a:pt x="544068" y="356235"/>
                  </a:lnTo>
                  <a:lnTo>
                    <a:pt x="553390" y="397472"/>
                  </a:lnTo>
                  <a:lnTo>
                    <a:pt x="588297" y="417276"/>
                  </a:lnTo>
                  <a:lnTo>
                    <a:pt x="608584" y="418084"/>
                  </a:lnTo>
                  <a:lnTo>
                    <a:pt x="608584" y="429514"/>
                  </a:lnTo>
                  <a:lnTo>
                    <a:pt x="459359" y="429514"/>
                  </a:lnTo>
                  <a:lnTo>
                    <a:pt x="459359" y="418084"/>
                  </a:lnTo>
                  <a:lnTo>
                    <a:pt x="475384" y="417056"/>
                  </a:lnTo>
                  <a:lnTo>
                    <a:pt x="488791" y="414337"/>
                  </a:lnTo>
                  <a:lnTo>
                    <a:pt x="518033" y="384889"/>
                  </a:lnTo>
                  <a:lnTo>
                    <a:pt x="521462" y="356235"/>
                  </a:lnTo>
                  <a:lnTo>
                    <a:pt x="521462" y="59309"/>
                  </a:lnTo>
                  <a:lnTo>
                    <a:pt x="494157" y="29469"/>
                  </a:lnTo>
                  <a:lnTo>
                    <a:pt x="459359" y="20193"/>
                  </a:lnTo>
                  <a:lnTo>
                    <a:pt x="459359" y="8762"/>
                  </a:lnTo>
                  <a:close/>
                </a:path>
                <a:path w="1361439" h="439419">
                  <a:moveTo>
                    <a:pt x="0" y="8762"/>
                  </a:moveTo>
                  <a:lnTo>
                    <a:pt x="188341" y="8762"/>
                  </a:lnTo>
                  <a:lnTo>
                    <a:pt x="224204" y="10046"/>
                  </a:lnTo>
                  <a:lnTo>
                    <a:pt x="284835" y="20282"/>
                  </a:lnTo>
                  <a:lnTo>
                    <a:pt x="336032" y="43400"/>
                  </a:lnTo>
                  <a:lnTo>
                    <a:pt x="378652" y="81448"/>
                  </a:lnTo>
                  <a:lnTo>
                    <a:pt x="407531" y="131548"/>
                  </a:lnTo>
                  <a:lnTo>
                    <a:pt x="422096" y="189079"/>
                  </a:lnTo>
                  <a:lnTo>
                    <a:pt x="423925" y="220345"/>
                  </a:lnTo>
                  <a:lnTo>
                    <a:pt x="423023" y="242107"/>
                  </a:lnTo>
                  <a:lnTo>
                    <a:pt x="415835" y="283013"/>
                  </a:lnTo>
                  <a:lnTo>
                    <a:pt x="401907" y="319992"/>
                  </a:lnTo>
                  <a:lnTo>
                    <a:pt x="372618" y="363855"/>
                  </a:lnTo>
                  <a:lnTo>
                    <a:pt x="334773" y="395019"/>
                  </a:lnTo>
                  <a:lnTo>
                    <a:pt x="287448" y="416020"/>
                  </a:lnTo>
                  <a:lnTo>
                    <a:pt x="247904" y="425831"/>
                  </a:lnTo>
                  <a:lnTo>
                    <a:pt x="207291" y="429277"/>
                  </a:lnTo>
                  <a:lnTo>
                    <a:pt x="188341" y="429514"/>
                  </a:lnTo>
                  <a:lnTo>
                    <a:pt x="0" y="429514"/>
                  </a:lnTo>
                  <a:lnTo>
                    <a:pt x="0" y="418084"/>
                  </a:lnTo>
                  <a:lnTo>
                    <a:pt x="13969" y="418084"/>
                  </a:lnTo>
                  <a:lnTo>
                    <a:pt x="22588" y="417724"/>
                  </a:lnTo>
                  <a:lnTo>
                    <a:pt x="56515" y="396621"/>
                  </a:lnTo>
                  <a:lnTo>
                    <a:pt x="59309" y="357505"/>
                  </a:lnTo>
                  <a:lnTo>
                    <a:pt x="59309" y="80772"/>
                  </a:lnTo>
                  <a:lnTo>
                    <a:pt x="55880" y="40386"/>
                  </a:lnTo>
                  <a:lnTo>
                    <a:pt x="22355" y="20574"/>
                  </a:lnTo>
                  <a:lnTo>
                    <a:pt x="13969" y="20193"/>
                  </a:lnTo>
                  <a:lnTo>
                    <a:pt x="0" y="20193"/>
                  </a:lnTo>
                  <a:lnTo>
                    <a:pt x="0" y="8762"/>
                  </a:lnTo>
                  <a:close/>
                </a:path>
                <a:path w="1361439" h="439419">
                  <a:moveTo>
                    <a:pt x="1137793" y="0"/>
                  </a:moveTo>
                  <a:lnTo>
                    <a:pt x="1143635" y="0"/>
                  </a:lnTo>
                  <a:lnTo>
                    <a:pt x="1295400" y="345059"/>
                  </a:lnTo>
                  <a:lnTo>
                    <a:pt x="1305780" y="367349"/>
                  </a:lnTo>
                  <a:lnTo>
                    <a:pt x="1331087" y="406908"/>
                  </a:lnTo>
                  <a:lnTo>
                    <a:pt x="1360932" y="418084"/>
                  </a:lnTo>
                  <a:lnTo>
                    <a:pt x="1360932" y="429514"/>
                  </a:lnTo>
                  <a:lnTo>
                    <a:pt x="1157351" y="429514"/>
                  </a:lnTo>
                  <a:lnTo>
                    <a:pt x="1157351" y="418084"/>
                  </a:lnTo>
                  <a:lnTo>
                    <a:pt x="1165733" y="418084"/>
                  </a:lnTo>
                  <a:lnTo>
                    <a:pt x="1177039" y="417655"/>
                  </a:lnTo>
                  <a:lnTo>
                    <a:pt x="1207008" y="403098"/>
                  </a:lnTo>
                  <a:lnTo>
                    <a:pt x="1207008" y="396875"/>
                  </a:lnTo>
                  <a:lnTo>
                    <a:pt x="1207008" y="393192"/>
                  </a:lnTo>
                  <a:lnTo>
                    <a:pt x="1206373" y="389382"/>
                  </a:lnTo>
                  <a:lnTo>
                    <a:pt x="1205103" y="385445"/>
                  </a:lnTo>
                  <a:lnTo>
                    <a:pt x="1204722" y="383540"/>
                  </a:lnTo>
                  <a:lnTo>
                    <a:pt x="1201547" y="375793"/>
                  </a:lnTo>
                  <a:lnTo>
                    <a:pt x="1195832" y="362204"/>
                  </a:lnTo>
                  <a:lnTo>
                    <a:pt x="1173480" y="309753"/>
                  </a:lnTo>
                  <a:lnTo>
                    <a:pt x="1024763" y="309753"/>
                  </a:lnTo>
                  <a:lnTo>
                    <a:pt x="1007110" y="350647"/>
                  </a:lnTo>
                  <a:lnTo>
                    <a:pt x="998474" y="384556"/>
                  </a:lnTo>
                  <a:lnTo>
                    <a:pt x="999357" y="392820"/>
                  </a:lnTo>
                  <a:lnTo>
                    <a:pt x="1039040" y="416681"/>
                  </a:lnTo>
                  <a:lnTo>
                    <a:pt x="1053973" y="418084"/>
                  </a:lnTo>
                  <a:lnTo>
                    <a:pt x="1053973" y="429514"/>
                  </a:lnTo>
                  <a:lnTo>
                    <a:pt x="914019" y="429514"/>
                  </a:lnTo>
                  <a:lnTo>
                    <a:pt x="914019" y="418084"/>
                  </a:lnTo>
                  <a:lnTo>
                    <a:pt x="924851" y="415611"/>
                  </a:lnTo>
                  <a:lnTo>
                    <a:pt x="934672" y="411638"/>
                  </a:lnTo>
                  <a:lnTo>
                    <a:pt x="967549" y="375729"/>
                  </a:lnTo>
                  <a:lnTo>
                    <a:pt x="987298" y="335788"/>
                  </a:lnTo>
                  <a:lnTo>
                    <a:pt x="1137793" y="0"/>
                  </a:lnTo>
                  <a:close/>
                </a:path>
              </a:pathLst>
            </a:custGeom>
            <a:ln w="9144">
              <a:solidFill>
                <a:srgbClr val="00A6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74136" y="1194816"/>
              <a:ext cx="4437888" cy="4541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88994" y="778129"/>
              <a:ext cx="4408297" cy="4400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04103" y="920877"/>
              <a:ext cx="127635" cy="145415"/>
            </a:xfrm>
            <a:custGeom>
              <a:avLst/>
              <a:gdLst/>
              <a:ahLst/>
              <a:cxnLst/>
              <a:rect l="l" t="t" r="r" b="b"/>
              <a:pathLst>
                <a:path w="127635" h="145415">
                  <a:moveTo>
                    <a:pt x="64516" y="0"/>
                  </a:moveTo>
                  <a:lnTo>
                    <a:pt x="0" y="144907"/>
                  </a:lnTo>
                  <a:lnTo>
                    <a:pt x="127254" y="144907"/>
                  </a:lnTo>
                  <a:lnTo>
                    <a:pt x="64516" y="0"/>
                  </a:lnTo>
                  <a:close/>
                </a:path>
              </a:pathLst>
            </a:custGeom>
            <a:ln w="9144">
              <a:solidFill>
                <a:srgbClr val="00A6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26585" y="807338"/>
              <a:ext cx="103504" cy="1916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41394" y="805815"/>
              <a:ext cx="137287" cy="1935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88994" y="778129"/>
              <a:ext cx="4408805" cy="440055"/>
            </a:xfrm>
            <a:custGeom>
              <a:avLst/>
              <a:gdLst/>
              <a:ahLst/>
              <a:cxnLst/>
              <a:rect l="l" t="t" r="r" b="b"/>
              <a:pathLst>
                <a:path w="4408805" h="440055">
                  <a:moveTo>
                    <a:pt x="3719703" y="23622"/>
                  </a:moveTo>
                  <a:lnTo>
                    <a:pt x="3668918" y="38369"/>
                  </a:lnTo>
                  <a:lnTo>
                    <a:pt x="3631946" y="82550"/>
                  </a:lnTo>
                  <a:lnTo>
                    <a:pt x="3613546" y="141509"/>
                  </a:lnTo>
                  <a:lnTo>
                    <a:pt x="3607434" y="221615"/>
                  </a:lnTo>
                  <a:lnTo>
                    <a:pt x="3609794" y="271928"/>
                  </a:lnTo>
                  <a:lnTo>
                    <a:pt x="3616880" y="315229"/>
                  </a:lnTo>
                  <a:lnTo>
                    <a:pt x="3628705" y="351506"/>
                  </a:lnTo>
                  <a:lnTo>
                    <a:pt x="3659757" y="396488"/>
                  </a:lnTo>
                  <a:lnTo>
                    <a:pt x="3696662" y="414446"/>
                  </a:lnTo>
                  <a:lnTo>
                    <a:pt x="3719068" y="416687"/>
                  </a:lnTo>
                  <a:lnTo>
                    <a:pt x="3734403" y="415730"/>
                  </a:lnTo>
                  <a:lnTo>
                    <a:pt x="3772407" y="401193"/>
                  </a:lnTo>
                  <a:lnTo>
                    <a:pt x="3806590" y="358134"/>
                  </a:lnTo>
                  <a:lnTo>
                    <a:pt x="3821620" y="314342"/>
                  </a:lnTo>
                  <a:lnTo>
                    <a:pt x="3829240" y="257434"/>
                  </a:lnTo>
                  <a:lnTo>
                    <a:pt x="3830193" y="224028"/>
                  </a:lnTo>
                  <a:lnTo>
                    <a:pt x="3829218" y="184929"/>
                  </a:lnTo>
                  <a:lnTo>
                    <a:pt x="3821459" y="122497"/>
                  </a:lnTo>
                  <a:lnTo>
                    <a:pt x="3806364" y="79966"/>
                  </a:lnTo>
                  <a:lnTo>
                    <a:pt x="3775075" y="40640"/>
                  </a:lnTo>
                  <a:lnTo>
                    <a:pt x="3734944" y="24691"/>
                  </a:lnTo>
                  <a:lnTo>
                    <a:pt x="3719703" y="23622"/>
                  </a:lnTo>
                  <a:close/>
                </a:path>
                <a:path w="4408805" h="440055">
                  <a:moveTo>
                    <a:pt x="3973322" y="9651"/>
                  </a:moveTo>
                  <a:lnTo>
                    <a:pt x="4122547" y="9651"/>
                  </a:lnTo>
                  <a:lnTo>
                    <a:pt x="4330191" y="270637"/>
                  </a:lnTo>
                  <a:lnTo>
                    <a:pt x="4330191" y="89662"/>
                  </a:lnTo>
                  <a:lnTo>
                    <a:pt x="4324030" y="46674"/>
                  </a:lnTo>
                  <a:lnTo>
                    <a:pt x="4285622" y="21961"/>
                  </a:lnTo>
                  <a:lnTo>
                    <a:pt x="4269358" y="21082"/>
                  </a:lnTo>
                  <a:lnTo>
                    <a:pt x="4269358" y="9651"/>
                  </a:lnTo>
                  <a:lnTo>
                    <a:pt x="4408297" y="9651"/>
                  </a:lnTo>
                  <a:lnTo>
                    <a:pt x="4408297" y="21082"/>
                  </a:lnTo>
                  <a:lnTo>
                    <a:pt x="4396057" y="22917"/>
                  </a:lnTo>
                  <a:lnTo>
                    <a:pt x="4386008" y="25003"/>
                  </a:lnTo>
                  <a:lnTo>
                    <a:pt x="4356018" y="54836"/>
                  </a:lnTo>
                  <a:lnTo>
                    <a:pt x="4353179" y="89662"/>
                  </a:lnTo>
                  <a:lnTo>
                    <a:pt x="4353179" y="440055"/>
                  </a:lnTo>
                  <a:lnTo>
                    <a:pt x="4342510" y="440055"/>
                  </a:lnTo>
                  <a:lnTo>
                    <a:pt x="4058030" y="89662"/>
                  </a:lnTo>
                  <a:lnTo>
                    <a:pt x="4058030" y="357124"/>
                  </a:lnTo>
                  <a:lnTo>
                    <a:pt x="4067353" y="398361"/>
                  </a:lnTo>
                  <a:lnTo>
                    <a:pt x="4102260" y="418165"/>
                  </a:lnTo>
                  <a:lnTo>
                    <a:pt x="4122547" y="418973"/>
                  </a:lnTo>
                  <a:lnTo>
                    <a:pt x="4122547" y="430403"/>
                  </a:lnTo>
                  <a:lnTo>
                    <a:pt x="3973322" y="430403"/>
                  </a:lnTo>
                  <a:lnTo>
                    <a:pt x="3973322" y="418973"/>
                  </a:lnTo>
                  <a:lnTo>
                    <a:pt x="3989347" y="417945"/>
                  </a:lnTo>
                  <a:lnTo>
                    <a:pt x="4002754" y="415226"/>
                  </a:lnTo>
                  <a:lnTo>
                    <a:pt x="4031995" y="385778"/>
                  </a:lnTo>
                  <a:lnTo>
                    <a:pt x="4035425" y="357124"/>
                  </a:lnTo>
                  <a:lnTo>
                    <a:pt x="4035425" y="60198"/>
                  </a:lnTo>
                  <a:lnTo>
                    <a:pt x="4008119" y="30358"/>
                  </a:lnTo>
                  <a:lnTo>
                    <a:pt x="3973322" y="21082"/>
                  </a:lnTo>
                  <a:lnTo>
                    <a:pt x="3973322" y="9651"/>
                  </a:lnTo>
                  <a:close/>
                </a:path>
                <a:path w="4408805" h="440055">
                  <a:moveTo>
                    <a:pt x="3236340" y="9651"/>
                  </a:moveTo>
                  <a:lnTo>
                    <a:pt x="3456431" y="9651"/>
                  </a:lnTo>
                  <a:lnTo>
                    <a:pt x="3456431" y="21082"/>
                  </a:lnTo>
                  <a:lnTo>
                    <a:pt x="3442461" y="21082"/>
                  </a:lnTo>
                  <a:lnTo>
                    <a:pt x="3433695" y="21488"/>
                  </a:lnTo>
                  <a:lnTo>
                    <a:pt x="3400171" y="42545"/>
                  </a:lnTo>
                  <a:lnTo>
                    <a:pt x="3396741" y="81661"/>
                  </a:lnTo>
                  <a:lnTo>
                    <a:pt x="3396741" y="358394"/>
                  </a:lnTo>
                  <a:lnTo>
                    <a:pt x="3400298" y="398780"/>
                  </a:lnTo>
                  <a:lnTo>
                    <a:pt x="3434056" y="418591"/>
                  </a:lnTo>
                  <a:lnTo>
                    <a:pt x="3442461" y="418973"/>
                  </a:lnTo>
                  <a:lnTo>
                    <a:pt x="3456431" y="418973"/>
                  </a:lnTo>
                  <a:lnTo>
                    <a:pt x="3456431" y="430403"/>
                  </a:lnTo>
                  <a:lnTo>
                    <a:pt x="3236340" y="430403"/>
                  </a:lnTo>
                  <a:lnTo>
                    <a:pt x="3236340" y="418973"/>
                  </a:lnTo>
                  <a:lnTo>
                    <a:pt x="3250310" y="418973"/>
                  </a:lnTo>
                  <a:lnTo>
                    <a:pt x="3259022" y="418548"/>
                  </a:lnTo>
                  <a:lnTo>
                    <a:pt x="3292221" y="397510"/>
                  </a:lnTo>
                  <a:lnTo>
                    <a:pt x="3295650" y="358394"/>
                  </a:lnTo>
                  <a:lnTo>
                    <a:pt x="3295650" y="81661"/>
                  </a:lnTo>
                  <a:lnTo>
                    <a:pt x="3292221" y="41275"/>
                  </a:lnTo>
                  <a:lnTo>
                    <a:pt x="3258714" y="21463"/>
                  </a:lnTo>
                  <a:lnTo>
                    <a:pt x="3250310" y="21082"/>
                  </a:lnTo>
                  <a:lnTo>
                    <a:pt x="3236340" y="21082"/>
                  </a:lnTo>
                  <a:lnTo>
                    <a:pt x="3236340" y="9651"/>
                  </a:lnTo>
                  <a:close/>
                </a:path>
                <a:path w="4408805" h="440055">
                  <a:moveTo>
                    <a:pt x="2822955" y="9651"/>
                  </a:moveTo>
                  <a:lnTo>
                    <a:pt x="3200907" y="9651"/>
                  </a:lnTo>
                  <a:lnTo>
                    <a:pt x="3200907" y="123571"/>
                  </a:lnTo>
                  <a:lnTo>
                    <a:pt x="3189731" y="123571"/>
                  </a:lnTo>
                  <a:lnTo>
                    <a:pt x="3184636" y="105237"/>
                  </a:lnTo>
                  <a:lnTo>
                    <a:pt x="3179254" y="89677"/>
                  </a:lnTo>
                  <a:lnTo>
                    <a:pt x="3153346" y="51387"/>
                  </a:lnTo>
                  <a:lnTo>
                    <a:pt x="3118278" y="35194"/>
                  </a:lnTo>
                  <a:lnTo>
                    <a:pt x="3093212" y="33782"/>
                  </a:lnTo>
                  <a:lnTo>
                    <a:pt x="3061842" y="33782"/>
                  </a:lnTo>
                  <a:lnTo>
                    <a:pt x="3061842" y="358394"/>
                  </a:lnTo>
                  <a:lnTo>
                    <a:pt x="3062077" y="373044"/>
                  </a:lnTo>
                  <a:lnTo>
                    <a:pt x="3079368" y="412876"/>
                  </a:lnTo>
                  <a:lnTo>
                    <a:pt x="3107816" y="418973"/>
                  </a:lnTo>
                  <a:lnTo>
                    <a:pt x="3121786" y="418973"/>
                  </a:lnTo>
                  <a:lnTo>
                    <a:pt x="3121786" y="430403"/>
                  </a:lnTo>
                  <a:lnTo>
                    <a:pt x="2901441" y="430403"/>
                  </a:lnTo>
                  <a:lnTo>
                    <a:pt x="2901441" y="418973"/>
                  </a:lnTo>
                  <a:lnTo>
                    <a:pt x="2915412" y="418973"/>
                  </a:lnTo>
                  <a:lnTo>
                    <a:pt x="2924105" y="418548"/>
                  </a:lnTo>
                  <a:lnTo>
                    <a:pt x="2957576" y="397510"/>
                  </a:lnTo>
                  <a:lnTo>
                    <a:pt x="2961004" y="358394"/>
                  </a:lnTo>
                  <a:lnTo>
                    <a:pt x="2961004" y="33782"/>
                  </a:lnTo>
                  <a:lnTo>
                    <a:pt x="2930652" y="33782"/>
                  </a:lnTo>
                  <a:lnTo>
                    <a:pt x="2910790" y="34921"/>
                  </a:lnTo>
                  <a:lnTo>
                    <a:pt x="2868803" y="51816"/>
                  </a:lnTo>
                  <a:lnTo>
                    <a:pt x="2839549" y="101590"/>
                  </a:lnTo>
                  <a:lnTo>
                    <a:pt x="2834766" y="123571"/>
                  </a:lnTo>
                  <a:lnTo>
                    <a:pt x="2822955" y="123571"/>
                  </a:lnTo>
                  <a:lnTo>
                    <a:pt x="2822955" y="9651"/>
                  </a:lnTo>
                  <a:close/>
                </a:path>
                <a:path w="4408805" h="440055">
                  <a:moveTo>
                    <a:pt x="1695577" y="9651"/>
                  </a:moveTo>
                  <a:lnTo>
                    <a:pt x="1915667" y="9651"/>
                  </a:lnTo>
                  <a:lnTo>
                    <a:pt x="1915667" y="21082"/>
                  </a:lnTo>
                  <a:lnTo>
                    <a:pt x="1901697" y="21082"/>
                  </a:lnTo>
                  <a:lnTo>
                    <a:pt x="1892931" y="21488"/>
                  </a:lnTo>
                  <a:lnTo>
                    <a:pt x="1859406" y="42545"/>
                  </a:lnTo>
                  <a:lnTo>
                    <a:pt x="1855977" y="81661"/>
                  </a:lnTo>
                  <a:lnTo>
                    <a:pt x="1855977" y="358394"/>
                  </a:lnTo>
                  <a:lnTo>
                    <a:pt x="1859533" y="398780"/>
                  </a:lnTo>
                  <a:lnTo>
                    <a:pt x="1893292" y="418591"/>
                  </a:lnTo>
                  <a:lnTo>
                    <a:pt x="1901697" y="418973"/>
                  </a:lnTo>
                  <a:lnTo>
                    <a:pt x="1915667" y="418973"/>
                  </a:lnTo>
                  <a:lnTo>
                    <a:pt x="1915667" y="430403"/>
                  </a:lnTo>
                  <a:lnTo>
                    <a:pt x="1695577" y="430403"/>
                  </a:lnTo>
                  <a:lnTo>
                    <a:pt x="1695577" y="418973"/>
                  </a:lnTo>
                  <a:lnTo>
                    <a:pt x="1709546" y="418973"/>
                  </a:lnTo>
                  <a:lnTo>
                    <a:pt x="1718258" y="418548"/>
                  </a:lnTo>
                  <a:lnTo>
                    <a:pt x="1751456" y="397510"/>
                  </a:lnTo>
                  <a:lnTo>
                    <a:pt x="1754885" y="358394"/>
                  </a:lnTo>
                  <a:lnTo>
                    <a:pt x="1754885" y="81661"/>
                  </a:lnTo>
                  <a:lnTo>
                    <a:pt x="1751456" y="41275"/>
                  </a:lnTo>
                  <a:lnTo>
                    <a:pt x="1717950" y="21463"/>
                  </a:lnTo>
                  <a:lnTo>
                    <a:pt x="1709546" y="21082"/>
                  </a:lnTo>
                  <a:lnTo>
                    <a:pt x="1695577" y="21082"/>
                  </a:lnTo>
                  <a:lnTo>
                    <a:pt x="1695577" y="9651"/>
                  </a:lnTo>
                  <a:close/>
                </a:path>
                <a:path w="4408805" h="440055">
                  <a:moveTo>
                    <a:pt x="1271015" y="9651"/>
                  </a:moveTo>
                  <a:lnTo>
                    <a:pt x="1495297" y="9651"/>
                  </a:lnTo>
                  <a:lnTo>
                    <a:pt x="1495297" y="21082"/>
                  </a:lnTo>
                  <a:lnTo>
                    <a:pt x="1477009" y="21082"/>
                  </a:lnTo>
                  <a:lnTo>
                    <a:pt x="1468316" y="21488"/>
                  </a:lnTo>
                  <a:lnTo>
                    <a:pt x="1434845" y="42545"/>
                  </a:lnTo>
                  <a:lnTo>
                    <a:pt x="1431416" y="81661"/>
                  </a:lnTo>
                  <a:lnTo>
                    <a:pt x="1431416" y="349758"/>
                  </a:lnTo>
                  <a:lnTo>
                    <a:pt x="1435100" y="390779"/>
                  </a:lnTo>
                  <a:lnTo>
                    <a:pt x="1473743" y="406612"/>
                  </a:lnTo>
                  <a:lnTo>
                    <a:pt x="1487296" y="406781"/>
                  </a:lnTo>
                  <a:lnTo>
                    <a:pt x="1522349" y="406781"/>
                  </a:lnTo>
                  <a:lnTo>
                    <a:pt x="1566318" y="400137"/>
                  </a:lnTo>
                  <a:lnTo>
                    <a:pt x="1599009" y="379841"/>
                  </a:lnTo>
                  <a:lnTo>
                    <a:pt x="1624855" y="343566"/>
                  </a:lnTo>
                  <a:lnTo>
                    <a:pt x="1640322" y="306038"/>
                  </a:lnTo>
                  <a:lnTo>
                    <a:pt x="1647697" y="282701"/>
                  </a:lnTo>
                  <a:lnTo>
                    <a:pt x="1660397" y="282701"/>
                  </a:lnTo>
                  <a:lnTo>
                    <a:pt x="1644650" y="430403"/>
                  </a:lnTo>
                  <a:lnTo>
                    <a:pt x="1271015" y="430403"/>
                  </a:lnTo>
                  <a:lnTo>
                    <a:pt x="1271015" y="418973"/>
                  </a:lnTo>
                  <a:lnTo>
                    <a:pt x="1284985" y="418973"/>
                  </a:lnTo>
                  <a:lnTo>
                    <a:pt x="1293679" y="418548"/>
                  </a:lnTo>
                  <a:lnTo>
                    <a:pt x="1326895" y="397510"/>
                  </a:lnTo>
                  <a:lnTo>
                    <a:pt x="1330325" y="358394"/>
                  </a:lnTo>
                  <a:lnTo>
                    <a:pt x="1330325" y="81661"/>
                  </a:lnTo>
                  <a:lnTo>
                    <a:pt x="1326895" y="41275"/>
                  </a:lnTo>
                  <a:lnTo>
                    <a:pt x="1293371" y="21463"/>
                  </a:lnTo>
                  <a:lnTo>
                    <a:pt x="1284985" y="21082"/>
                  </a:lnTo>
                  <a:lnTo>
                    <a:pt x="1271015" y="21082"/>
                  </a:lnTo>
                  <a:lnTo>
                    <a:pt x="1271015" y="9651"/>
                  </a:lnTo>
                  <a:close/>
                </a:path>
                <a:path w="4408805" h="440055">
                  <a:moveTo>
                    <a:pt x="886713" y="9651"/>
                  </a:moveTo>
                  <a:lnTo>
                    <a:pt x="1070102" y="9651"/>
                  </a:lnTo>
                  <a:lnTo>
                    <a:pt x="1112228" y="11674"/>
                  </a:lnTo>
                  <a:lnTo>
                    <a:pt x="1177240" y="27814"/>
                  </a:lnTo>
                  <a:lnTo>
                    <a:pt x="1217392" y="59029"/>
                  </a:lnTo>
                  <a:lnTo>
                    <a:pt x="1237065" y="99363"/>
                  </a:lnTo>
                  <a:lnTo>
                    <a:pt x="1239519" y="122555"/>
                  </a:lnTo>
                  <a:lnTo>
                    <a:pt x="1237926" y="142295"/>
                  </a:lnTo>
                  <a:lnTo>
                    <a:pt x="1214119" y="192659"/>
                  </a:lnTo>
                  <a:lnTo>
                    <a:pt x="1183830" y="217249"/>
                  </a:lnTo>
                  <a:lnTo>
                    <a:pt x="1144015" y="232410"/>
                  </a:lnTo>
                  <a:lnTo>
                    <a:pt x="1103471" y="238013"/>
                  </a:lnTo>
                  <a:lnTo>
                    <a:pt x="1042162" y="239903"/>
                  </a:lnTo>
                  <a:lnTo>
                    <a:pt x="1042162" y="356488"/>
                  </a:lnTo>
                  <a:lnTo>
                    <a:pt x="1046352" y="399542"/>
                  </a:lnTo>
                  <a:lnTo>
                    <a:pt x="1087411" y="418639"/>
                  </a:lnTo>
                  <a:lnTo>
                    <a:pt x="1100581" y="418973"/>
                  </a:lnTo>
                  <a:lnTo>
                    <a:pt x="1100581" y="430403"/>
                  </a:lnTo>
                  <a:lnTo>
                    <a:pt x="886713" y="430403"/>
                  </a:lnTo>
                  <a:lnTo>
                    <a:pt x="886713" y="418973"/>
                  </a:lnTo>
                  <a:lnTo>
                    <a:pt x="900120" y="418619"/>
                  </a:lnTo>
                  <a:lnTo>
                    <a:pt x="911193" y="417576"/>
                  </a:lnTo>
                  <a:lnTo>
                    <a:pt x="942649" y="393457"/>
                  </a:lnTo>
                  <a:lnTo>
                    <a:pt x="945006" y="356488"/>
                  </a:lnTo>
                  <a:lnTo>
                    <a:pt x="945006" y="83438"/>
                  </a:lnTo>
                  <a:lnTo>
                    <a:pt x="940815" y="40512"/>
                  </a:lnTo>
                  <a:lnTo>
                    <a:pt x="900027" y="21415"/>
                  </a:lnTo>
                  <a:lnTo>
                    <a:pt x="886713" y="21082"/>
                  </a:lnTo>
                  <a:lnTo>
                    <a:pt x="886713" y="9651"/>
                  </a:lnTo>
                  <a:close/>
                </a:path>
                <a:path w="4408805" h="440055">
                  <a:moveTo>
                    <a:pt x="459613" y="9651"/>
                  </a:moveTo>
                  <a:lnTo>
                    <a:pt x="811783" y="9651"/>
                  </a:lnTo>
                  <a:lnTo>
                    <a:pt x="811783" y="134112"/>
                  </a:lnTo>
                  <a:lnTo>
                    <a:pt x="800100" y="134112"/>
                  </a:lnTo>
                  <a:lnTo>
                    <a:pt x="795095" y="112871"/>
                  </a:lnTo>
                  <a:lnTo>
                    <a:pt x="789209" y="94868"/>
                  </a:lnTo>
                  <a:lnTo>
                    <a:pt x="765748" y="59318"/>
                  </a:lnTo>
                  <a:lnTo>
                    <a:pt x="728726" y="39370"/>
                  </a:lnTo>
                  <a:lnTo>
                    <a:pt x="685452" y="34137"/>
                  </a:lnTo>
                  <a:lnTo>
                    <a:pt x="663447" y="33782"/>
                  </a:lnTo>
                  <a:lnTo>
                    <a:pt x="620013" y="33782"/>
                  </a:lnTo>
                  <a:lnTo>
                    <a:pt x="620013" y="205105"/>
                  </a:lnTo>
                  <a:lnTo>
                    <a:pt x="628395" y="205105"/>
                  </a:lnTo>
                  <a:lnTo>
                    <a:pt x="676080" y="190960"/>
                  </a:lnTo>
                  <a:lnTo>
                    <a:pt x="701214" y="148875"/>
                  </a:lnTo>
                  <a:lnTo>
                    <a:pt x="709421" y="105791"/>
                  </a:lnTo>
                  <a:lnTo>
                    <a:pt x="721232" y="105791"/>
                  </a:lnTo>
                  <a:lnTo>
                    <a:pt x="721232" y="326136"/>
                  </a:lnTo>
                  <a:lnTo>
                    <a:pt x="709421" y="326136"/>
                  </a:lnTo>
                  <a:lnTo>
                    <a:pt x="707070" y="308945"/>
                  </a:lnTo>
                  <a:lnTo>
                    <a:pt x="703659" y="293385"/>
                  </a:lnTo>
                  <a:lnTo>
                    <a:pt x="687562" y="256635"/>
                  </a:lnTo>
                  <a:lnTo>
                    <a:pt x="657179" y="232846"/>
                  </a:lnTo>
                  <a:lnTo>
                    <a:pt x="620013" y="228346"/>
                  </a:lnTo>
                  <a:lnTo>
                    <a:pt x="620013" y="346963"/>
                  </a:lnTo>
                  <a:lnTo>
                    <a:pt x="623062" y="389382"/>
                  </a:lnTo>
                  <a:lnTo>
                    <a:pt x="660145" y="407162"/>
                  </a:lnTo>
                  <a:lnTo>
                    <a:pt x="685164" y="407162"/>
                  </a:lnTo>
                  <a:lnTo>
                    <a:pt x="738330" y="400319"/>
                  </a:lnTo>
                  <a:lnTo>
                    <a:pt x="779779" y="379857"/>
                  </a:lnTo>
                  <a:lnTo>
                    <a:pt x="810244" y="345360"/>
                  </a:lnTo>
                  <a:lnTo>
                    <a:pt x="830706" y="296672"/>
                  </a:lnTo>
                  <a:lnTo>
                    <a:pt x="842263" y="296672"/>
                  </a:lnTo>
                  <a:lnTo>
                    <a:pt x="823340" y="430403"/>
                  </a:lnTo>
                  <a:lnTo>
                    <a:pt x="459613" y="430403"/>
                  </a:lnTo>
                  <a:lnTo>
                    <a:pt x="459613" y="418973"/>
                  </a:lnTo>
                  <a:lnTo>
                    <a:pt x="473582" y="418973"/>
                  </a:lnTo>
                  <a:lnTo>
                    <a:pt x="482294" y="418548"/>
                  </a:lnTo>
                  <a:lnTo>
                    <a:pt x="515492" y="397510"/>
                  </a:lnTo>
                  <a:lnTo>
                    <a:pt x="518921" y="358394"/>
                  </a:lnTo>
                  <a:lnTo>
                    <a:pt x="518921" y="81661"/>
                  </a:lnTo>
                  <a:lnTo>
                    <a:pt x="515238" y="39370"/>
                  </a:lnTo>
                  <a:lnTo>
                    <a:pt x="473582" y="21082"/>
                  </a:lnTo>
                  <a:lnTo>
                    <a:pt x="459613" y="21082"/>
                  </a:lnTo>
                  <a:lnTo>
                    <a:pt x="459613" y="9651"/>
                  </a:lnTo>
                  <a:close/>
                </a:path>
                <a:path w="4408805" h="440055">
                  <a:moveTo>
                    <a:pt x="0" y="9651"/>
                  </a:moveTo>
                  <a:lnTo>
                    <a:pt x="195452" y="9651"/>
                  </a:lnTo>
                  <a:lnTo>
                    <a:pt x="231078" y="10298"/>
                  </a:lnTo>
                  <a:lnTo>
                    <a:pt x="286946" y="15545"/>
                  </a:lnTo>
                  <a:lnTo>
                    <a:pt x="324044" y="26552"/>
                  </a:lnTo>
                  <a:lnTo>
                    <a:pt x="364870" y="59182"/>
                  </a:lnTo>
                  <a:lnTo>
                    <a:pt x="385837" y="107223"/>
                  </a:lnTo>
                  <a:lnTo>
                    <a:pt x="387222" y="125730"/>
                  </a:lnTo>
                  <a:lnTo>
                    <a:pt x="385127" y="147970"/>
                  </a:lnTo>
                  <a:lnTo>
                    <a:pt x="368363" y="186451"/>
                  </a:lnTo>
                  <a:lnTo>
                    <a:pt x="328072" y="219487"/>
                  </a:lnTo>
                  <a:lnTo>
                    <a:pt x="293877" y="231521"/>
                  </a:lnTo>
                  <a:lnTo>
                    <a:pt x="394969" y="373888"/>
                  </a:lnTo>
                  <a:lnTo>
                    <a:pt x="423290" y="408432"/>
                  </a:lnTo>
                  <a:lnTo>
                    <a:pt x="452754" y="418973"/>
                  </a:lnTo>
                  <a:lnTo>
                    <a:pt x="452754" y="430403"/>
                  </a:lnTo>
                  <a:lnTo>
                    <a:pt x="320166" y="430403"/>
                  </a:lnTo>
                  <a:lnTo>
                    <a:pt x="184657" y="238633"/>
                  </a:lnTo>
                  <a:lnTo>
                    <a:pt x="156971" y="238633"/>
                  </a:lnTo>
                  <a:lnTo>
                    <a:pt x="156971" y="356488"/>
                  </a:lnTo>
                  <a:lnTo>
                    <a:pt x="157233" y="372020"/>
                  </a:lnTo>
                  <a:lnTo>
                    <a:pt x="168909" y="410083"/>
                  </a:lnTo>
                  <a:lnTo>
                    <a:pt x="215391" y="418973"/>
                  </a:lnTo>
                  <a:lnTo>
                    <a:pt x="215391" y="430403"/>
                  </a:lnTo>
                  <a:lnTo>
                    <a:pt x="0" y="430403"/>
                  </a:lnTo>
                  <a:lnTo>
                    <a:pt x="0" y="418973"/>
                  </a:lnTo>
                  <a:lnTo>
                    <a:pt x="13404" y="418619"/>
                  </a:lnTo>
                  <a:lnTo>
                    <a:pt x="24463" y="417576"/>
                  </a:lnTo>
                  <a:lnTo>
                    <a:pt x="55935" y="393457"/>
                  </a:lnTo>
                  <a:lnTo>
                    <a:pt x="58292" y="356488"/>
                  </a:lnTo>
                  <a:lnTo>
                    <a:pt x="58292" y="83438"/>
                  </a:lnTo>
                  <a:lnTo>
                    <a:pt x="54101" y="40512"/>
                  </a:lnTo>
                  <a:lnTo>
                    <a:pt x="13259" y="21415"/>
                  </a:lnTo>
                  <a:lnTo>
                    <a:pt x="0" y="21082"/>
                  </a:lnTo>
                  <a:lnTo>
                    <a:pt x="0" y="9651"/>
                  </a:lnTo>
                  <a:close/>
                </a:path>
                <a:path w="4408805" h="440055">
                  <a:moveTo>
                    <a:pt x="3728338" y="3556"/>
                  </a:moveTo>
                  <a:lnTo>
                    <a:pt x="3772346" y="7367"/>
                  </a:lnTo>
                  <a:lnTo>
                    <a:pt x="3812174" y="18430"/>
                  </a:lnTo>
                  <a:lnTo>
                    <a:pt x="3847836" y="36756"/>
                  </a:lnTo>
                  <a:lnTo>
                    <a:pt x="3879341" y="62357"/>
                  </a:lnTo>
                  <a:lnTo>
                    <a:pt x="3906845" y="95531"/>
                  </a:lnTo>
                  <a:lnTo>
                    <a:pt x="3926490" y="132588"/>
                  </a:lnTo>
                  <a:lnTo>
                    <a:pt x="3938277" y="173549"/>
                  </a:lnTo>
                  <a:lnTo>
                    <a:pt x="3942206" y="218440"/>
                  </a:lnTo>
                  <a:lnTo>
                    <a:pt x="3939278" y="257252"/>
                  </a:lnTo>
                  <a:lnTo>
                    <a:pt x="3915846" y="327685"/>
                  </a:lnTo>
                  <a:lnTo>
                    <a:pt x="3861099" y="394620"/>
                  </a:lnTo>
                  <a:lnTo>
                    <a:pt x="3820461" y="419862"/>
                  </a:lnTo>
                  <a:lnTo>
                    <a:pt x="3773418" y="435006"/>
                  </a:lnTo>
                  <a:lnTo>
                    <a:pt x="3719956" y="440055"/>
                  </a:lnTo>
                  <a:lnTo>
                    <a:pt x="3666404" y="435244"/>
                  </a:lnTo>
                  <a:lnTo>
                    <a:pt x="3619293" y="420814"/>
                  </a:lnTo>
                  <a:lnTo>
                    <a:pt x="3578635" y="396763"/>
                  </a:lnTo>
                  <a:lnTo>
                    <a:pt x="3544443" y="363093"/>
                  </a:lnTo>
                  <a:lnTo>
                    <a:pt x="3522940" y="331281"/>
                  </a:lnTo>
                  <a:lnTo>
                    <a:pt x="3498365" y="259133"/>
                  </a:lnTo>
                  <a:lnTo>
                    <a:pt x="3495294" y="218821"/>
                  </a:lnTo>
                  <a:lnTo>
                    <a:pt x="3499292" y="173908"/>
                  </a:lnTo>
                  <a:lnTo>
                    <a:pt x="3511280" y="132889"/>
                  </a:lnTo>
                  <a:lnTo>
                    <a:pt x="3531244" y="95752"/>
                  </a:lnTo>
                  <a:lnTo>
                    <a:pt x="3559175" y="62484"/>
                  </a:lnTo>
                  <a:lnTo>
                    <a:pt x="3592843" y="35383"/>
                  </a:lnTo>
                  <a:lnTo>
                    <a:pt x="3630215" y="16557"/>
                  </a:lnTo>
                  <a:lnTo>
                    <a:pt x="3671278" y="5994"/>
                  </a:lnTo>
                  <a:lnTo>
                    <a:pt x="3716020" y="3683"/>
                  </a:lnTo>
                  <a:lnTo>
                    <a:pt x="3720210" y="3556"/>
                  </a:lnTo>
                  <a:lnTo>
                    <a:pt x="3724275" y="3556"/>
                  </a:lnTo>
                  <a:lnTo>
                    <a:pt x="3728338" y="3556"/>
                  </a:lnTo>
                  <a:close/>
                </a:path>
                <a:path w="4408805" h="440055">
                  <a:moveTo>
                    <a:pt x="2617216" y="888"/>
                  </a:moveTo>
                  <a:lnTo>
                    <a:pt x="2623057" y="888"/>
                  </a:lnTo>
                  <a:lnTo>
                    <a:pt x="2774822" y="345948"/>
                  </a:lnTo>
                  <a:lnTo>
                    <a:pt x="2785203" y="368238"/>
                  </a:lnTo>
                  <a:lnTo>
                    <a:pt x="2810509" y="407797"/>
                  </a:lnTo>
                  <a:lnTo>
                    <a:pt x="2840354" y="418973"/>
                  </a:lnTo>
                  <a:lnTo>
                    <a:pt x="2840354" y="430403"/>
                  </a:lnTo>
                  <a:lnTo>
                    <a:pt x="2636774" y="430403"/>
                  </a:lnTo>
                  <a:lnTo>
                    <a:pt x="2636774" y="418973"/>
                  </a:lnTo>
                  <a:lnTo>
                    <a:pt x="2645155" y="418973"/>
                  </a:lnTo>
                  <a:lnTo>
                    <a:pt x="2656462" y="418544"/>
                  </a:lnTo>
                  <a:lnTo>
                    <a:pt x="2686430" y="403987"/>
                  </a:lnTo>
                  <a:lnTo>
                    <a:pt x="2686430" y="397763"/>
                  </a:lnTo>
                  <a:lnTo>
                    <a:pt x="2686430" y="394081"/>
                  </a:lnTo>
                  <a:lnTo>
                    <a:pt x="2685795" y="390271"/>
                  </a:lnTo>
                  <a:lnTo>
                    <a:pt x="2684526" y="386334"/>
                  </a:lnTo>
                  <a:lnTo>
                    <a:pt x="2684144" y="384429"/>
                  </a:lnTo>
                  <a:lnTo>
                    <a:pt x="2680969" y="376682"/>
                  </a:lnTo>
                  <a:lnTo>
                    <a:pt x="2675254" y="363093"/>
                  </a:lnTo>
                  <a:lnTo>
                    <a:pt x="2652903" y="310642"/>
                  </a:lnTo>
                  <a:lnTo>
                    <a:pt x="2504185" y="310642"/>
                  </a:lnTo>
                  <a:lnTo>
                    <a:pt x="2486532" y="351536"/>
                  </a:lnTo>
                  <a:lnTo>
                    <a:pt x="2477896" y="385445"/>
                  </a:lnTo>
                  <a:lnTo>
                    <a:pt x="2478780" y="393709"/>
                  </a:lnTo>
                  <a:lnTo>
                    <a:pt x="2518463" y="417570"/>
                  </a:lnTo>
                  <a:lnTo>
                    <a:pt x="2533395" y="418973"/>
                  </a:lnTo>
                  <a:lnTo>
                    <a:pt x="2533395" y="430403"/>
                  </a:lnTo>
                  <a:lnTo>
                    <a:pt x="2393441" y="430403"/>
                  </a:lnTo>
                  <a:lnTo>
                    <a:pt x="2393441" y="418973"/>
                  </a:lnTo>
                  <a:lnTo>
                    <a:pt x="2404274" y="416500"/>
                  </a:lnTo>
                  <a:lnTo>
                    <a:pt x="2414095" y="412527"/>
                  </a:lnTo>
                  <a:lnTo>
                    <a:pt x="2446972" y="376618"/>
                  </a:lnTo>
                  <a:lnTo>
                    <a:pt x="2466720" y="336676"/>
                  </a:lnTo>
                  <a:lnTo>
                    <a:pt x="2617216" y="888"/>
                  </a:lnTo>
                  <a:close/>
                </a:path>
                <a:path w="4408805" h="440055">
                  <a:moveTo>
                    <a:pt x="2185162" y="0"/>
                  </a:moveTo>
                  <a:lnTo>
                    <a:pt x="2230786" y="4841"/>
                  </a:lnTo>
                  <a:lnTo>
                    <a:pt x="2278888" y="19304"/>
                  </a:lnTo>
                  <a:lnTo>
                    <a:pt x="2291867" y="24157"/>
                  </a:lnTo>
                  <a:lnTo>
                    <a:pt x="2302240" y="27654"/>
                  </a:lnTo>
                  <a:lnTo>
                    <a:pt x="2310016" y="29769"/>
                  </a:lnTo>
                  <a:lnTo>
                    <a:pt x="2315209" y="30480"/>
                  </a:lnTo>
                  <a:lnTo>
                    <a:pt x="2321814" y="30480"/>
                  </a:lnTo>
                  <a:lnTo>
                    <a:pt x="2327529" y="27940"/>
                  </a:lnTo>
                  <a:lnTo>
                    <a:pt x="2332354" y="23113"/>
                  </a:lnTo>
                  <a:lnTo>
                    <a:pt x="2337307" y="18287"/>
                  </a:lnTo>
                  <a:lnTo>
                    <a:pt x="2340355" y="10541"/>
                  </a:lnTo>
                  <a:lnTo>
                    <a:pt x="2341879" y="0"/>
                  </a:lnTo>
                  <a:lnTo>
                    <a:pt x="2353944" y="0"/>
                  </a:lnTo>
                  <a:lnTo>
                    <a:pt x="2353944" y="145796"/>
                  </a:lnTo>
                  <a:lnTo>
                    <a:pt x="2341879" y="145796"/>
                  </a:lnTo>
                  <a:lnTo>
                    <a:pt x="2333565" y="118961"/>
                  </a:lnTo>
                  <a:lnTo>
                    <a:pt x="2322321" y="95424"/>
                  </a:lnTo>
                  <a:lnTo>
                    <a:pt x="2290953" y="58293"/>
                  </a:lnTo>
                  <a:lnTo>
                    <a:pt x="2251249" y="35544"/>
                  </a:lnTo>
                  <a:lnTo>
                    <a:pt x="2206497" y="27940"/>
                  </a:lnTo>
                  <a:lnTo>
                    <a:pt x="2187259" y="29346"/>
                  </a:lnTo>
                  <a:lnTo>
                    <a:pt x="2134234" y="50546"/>
                  </a:lnTo>
                  <a:lnTo>
                    <a:pt x="2105787" y="76723"/>
                  </a:lnTo>
                  <a:lnTo>
                    <a:pt x="2086102" y="109855"/>
                  </a:lnTo>
                  <a:lnTo>
                    <a:pt x="2071528" y="159369"/>
                  </a:lnTo>
                  <a:lnTo>
                    <a:pt x="2066670" y="214122"/>
                  </a:lnTo>
                  <a:lnTo>
                    <a:pt x="2067554" y="241696"/>
                  </a:lnTo>
                  <a:lnTo>
                    <a:pt x="2074654" y="293131"/>
                  </a:lnTo>
                  <a:lnTo>
                    <a:pt x="2089040" y="338750"/>
                  </a:lnTo>
                  <a:lnTo>
                    <a:pt x="2111380" y="373838"/>
                  </a:lnTo>
                  <a:lnTo>
                    <a:pt x="2141884" y="397504"/>
                  </a:lnTo>
                  <a:lnTo>
                    <a:pt x="2181266" y="409366"/>
                  </a:lnTo>
                  <a:lnTo>
                    <a:pt x="2204339" y="410845"/>
                  </a:lnTo>
                  <a:lnTo>
                    <a:pt x="2223817" y="409751"/>
                  </a:lnTo>
                  <a:lnTo>
                    <a:pt x="2277109" y="393446"/>
                  </a:lnTo>
                  <a:lnTo>
                    <a:pt x="2311114" y="369824"/>
                  </a:lnTo>
                  <a:lnTo>
                    <a:pt x="2346832" y="333629"/>
                  </a:lnTo>
                  <a:lnTo>
                    <a:pt x="2346832" y="369950"/>
                  </a:lnTo>
                  <a:lnTo>
                    <a:pt x="2310717" y="401732"/>
                  </a:lnTo>
                  <a:lnTo>
                    <a:pt x="2273172" y="423418"/>
                  </a:lnTo>
                  <a:lnTo>
                    <a:pt x="2231548" y="435879"/>
                  </a:lnTo>
                  <a:lnTo>
                    <a:pt x="2183638" y="440055"/>
                  </a:lnTo>
                  <a:lnTo>
                    <a:pt x="2150872" y="438364"/>
                  </a:lnTo>
                  <a:lnTo>
                    <a:pt x="2091055" y="424838"/>
                  </a:lnTo>
                  <a:lnTo>
                    <a:pt x="2039328" y="398021"/>
                  </a:lnTo>
                  <a:lnTo>
                    <a:pt x="1998978" y="359247"/>
                  </a:lnTo>
                  <a:lnTo>
                    <a:pt x="1970823" y="309739"/>
                  </a:lnTo>
                  <a:lnTo>
                    <a:pt x="1956675" y="255879"/>
                  </a:lnTo>
                  <a:lnTo>
                    <a:pt x="1954910" y="227711"/>
                  </a:lnTo>
                  <a:lnTo>
                    <a:pt x="1956885" y="198012"/>
                  </a:lnTo>
                  <a:lnTo>
                    <a:pt x="1972645" y="140950"/>
                  </a:lnTo>
                  <a:lnTo>
                    <a:pt x="2003504" y="88084"/>
                  </a:lnTo>
                  <a:lnTo>
                    <a:pt x="2045985" y="46226"/>
                  </a:lnTo>
                  <a:lnTo>
                    <a:pt x="2098561" y="16769"/>
                  </a:lnTo>
                  <a:lnTo>
                    <a:pt x="2155469" y="1859"/>
                  </a:lnTo>
                  <a:lnTo>
                    <a:pt x="2185162" y="0"/>
                  </a:lnTo>
                  <a:close/>
                </a:path>
              </a:pathLst>
            </a:custGeom>
            <a:ln w="9144">
              <a:solidFill>
                <a:srgbClr val="00A6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97508" y="1359408"/>
              <a:ext cx="6426708" cy="12542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73907" y="1365503"/>
              <a:ext cx="3072384" cy="13456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5993" y="1399794"/>
              <a:ext cx="6269990" cy="1097280"/>
            </a:xfrm>
            <a:custGeom>
              <a:avLst/>
              <a:gdLst/>
              <a:ahLst/>
              <a:cxnLst/>
              <a:rect l="l" t="t" r="r" b="b"/>
              <a:pathLst>
                <a:path w="6269990" h="1097280">
                  <a:moveTo>
                    <a:pt x="6160008" y="0"/>
                  </a:moveTo>
                  <a:lnTo>
                    <a:pt x="109728" y="0"/>
                  </a:lnTo>
                  <a:lnTo>
                    <a:pt x="67026" y="8626"/>
                  </a:lnTo>
                  <a:lnTo>
                    <a:pt x="32146" y="32146"/>
                  </a:lnTo>
                  <a:lnTo>
                    <a:pt x="8626" y="67026"/>
                  </a:lnTo>
                  <a:lnTo>
                    <a:pt x="0" y="109727"/>
                  </a:lnTo>
                  <a:lnTo>
                    <a:pt x="0" y="987551"/>
                  </a:lnTo>
                  <a:lnTo>
                    <a:pt x="8626" y="1030253"/>
                  </a:lnTo>
                  <a:lnTo>
                    <a:pt x="32146" y="1065133"/>
                  </a:lnTo>
                  <a:lnTo>
                    <a:pt x="67026" y="1088653"/>
                  </a:lnTo>
                  <a:lnTo>
                    <a:pt x="109728" y="1097279"/>
                  </a:lnTo>
                  <a:lnTo>
                    <a:pt x="6160008" y="1097279"/>
                  </a:lnTo>
                  <a:lnTo>
                    <a:pt x="6202709" y="1088653"/>
                  </a:lnTo>
                  <a:lnTo>
                    <a:pt x="6237589" y="1065133"/>
                  </a:lnTo>
                  <a:lnTo>
                    <a:pt x="6261109" y="1030253"/>
                  </a:lnTo>
                  <a:lnTo>
                    <a:pt x="6269735" y="987551"/>
                  </a:lnTo>
                  <a:lnTo>
                    <a:pt x="6269735" y="109727"/>
                  </a:lnTo>
                  <a:lnTo>
                    <a:pt x="6261109" y="67026"/>
                  </a:lnTo>
                  <a:lnTo>
                    <a:pt x="6237589" y="32146"/>
                  </a:lnTo>
                  <a:lnTo>
                    <a:pt x="6202709" y="8626"/>
                  </a:lnTo>
                  <a:lnTo>
                    <a:pt x="616000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75993" y="1399794"/>
              <a:ext cx="6269990" cy="1097280"/>
            </a:xfrm>
            <a:custGeom>
              <a:avLst/>
              <a:gdLst/>
              <a:ahLst/>
              <a:cxnLst/>
              <a:rect l="l" t="t" r="r" b="b"/>
              <a:pathLst>
                <a:path w="6269990" h="1097280">
                  <a:moveTo>
                    <a:pt x="0" y="109727"/>
                  </a:moveTo>
                  <a:lnTo>
                    <a:pt x="8626" y="67026"/>
                  </a:lnTo>
                  <a:lnTo>
                    <a:pt x="32146" y="32146"/>
                  </a:lnTo>
                  <a:lnTo>
                    <a:pt x="67026" y="8626"/>
                  </a:lnTo>
                  <a:lnTo>
                    <a:pt x="109728" y="0"/>
                  </a:lnTo>
                  <a:lnTo>
                    <a:pt x="6160008" y="0"/>
                  </a:lnTo>
                  <a:lnTo>
                    <a:pt x="6202709" y="8626"/>
                  </a:lnTo>
                  <a:lnTo>
                    <a:pt x="6237589" y="32146"/>
                  </a:lnTo>
                  <a:lnTo>
                    <a:pt x="6261109" y="67026"/>
                  </a:lnTo>
                  <a:lnTo>
                    <a:pt x="6269735" y="109727"/>
                  </a:lnTo>
                  <a:lnTo>
                    <a:pt x="6269735" y="987551"/>
                  </a:lnTo>
                  <a:lnTo>
                    <a:pt x="6261109" y="1030253"/>
                  </a:lnTo>
                  <a:lnTo>
                    <a:pt x="6237589" y="1065133"/>
                  </a:lnTo>
                  <a:lnTo>
                    <a:pt x="6202709" y="1088653"/>
                  </a:lnTo>
                  <a:lnTo>
                    <a:pt x="6160008" y="1097279"/>
                  </a:lnTo>
                  <a:lnTo>
                    <a:pt x="109728" y="1097279"/>
                  </a:lnTo>
                  <a:lnTo>
                    <a:pt x="67026" y="1088653"/>
                  </a:lnTo>
                  <a:lnTo>
                    <a:pt x="32146" y="1065133"/>
                  </a:lnTo>
                  <a:lnTo>
                    <a:pt x="8626" y="1030253"/>
                  </a:lnTo>
                  <a:lnTo>
                    <a:pt x="0" y="987551"/>
                  </a:lnTo>
                  <a:lnTo>
                    <a:pt x="0" y="10972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471417" y="1508252"/>
            <a:ext cx="22783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u="none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00" b="0" u="none" spc="-39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4800" b="0" u="none" spc="-5" dirty="0">
                <a:solidFill>
                  <a:srgbClr val="FFFFFF"/>
                </a:solidFill>
                <a:latin typeface="Times New Roman"/>
                <a:cs typeface="Times New Roman"/>
              </a:rPr>
              <a:t>AGES</a:t>
            </a:r>
            <a:endParaRPr sz="4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97508" y="2653283"/>
            <a:ext cx="6426835" cy="3792220"/>
            <a:chOff x="1397508" y="2653283"/>
            <a:chExt cx="6426835" cy="3792220"/>
          </a:xfrm>
        </p:grpSpPr>
        <p:sp>
          <p:nvSpPr>
            <p:cNvPr id="20" name="object 20"/>
            <p:cNvSpPr/>
            <p:nvPr/>
          </p:nvSpPr>
          <p:spPr>
            <a:xfrm>
              <a:off x="1397508" y="2653283"/>
              <a:ext cx="1252728" cy="12542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75994" y="2693669"/>
              <a:ext cx="1095756" cy="10972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75994" y="2693669"/>
              <a:ext cx="1096010" cy="1097280"/>
            </a:xfrm>
            <a:custGeom>
              <a:avLst/>
              <a:gdLst/>
              <a:ahLst/>
              <a:cxnLst/>
              <a:rect l="l" t="t" r="r" b="b"/>
              <a:pathLst>
                <a:path w="1096010" h="1097279">
                  <a:moveTo>
                    <a:pt x="0" y="182625"/>
                  </a:moveTo>
                  <a:lnTo>
                    <a:pt x="6525" y="134084"/>
                  </a:lnTo>
                  <a:lnTo>
                    <a:pt x="24939" y="90461"/>
                  </a:lnTo>
                  <a:lnTo>
                    <a:pt x="53498" y="53498"/>
                  </a:lnTo>
                  <a:lnTo>
                    <a:pt x="90461" y="24939"/>
                  </a:lnTo>
                  <a:lnTo>
                    <a:pt x="134084" y="6525"/>
                  </a:lnTo>
                  <a:lnTo>
                    <a:pt x="182625" y="0"/>
                  </a:lnTo>
                  <a:lnTo>
                    <a:pt x="913130" y="0"/>
                  </a:lnTo>
                  <a:lnTo>
                    <a:pt x="961671" y="6525"/>
                  </a:lnTo>
                  <a:lnTo>
                    <a:pt x="1005294" y="24939"/>
                  </a:lnTo>
                  <a:lnTo>
                    <a:pt x="1042257" y="53498"/>
                  </a:lnTo>
                  <a:lnTo>
                    <a:pt x="1070816" y="90461"/>
                  </a:lnTo>
                  <a:lnTo>
                    <a:pt x="1089230" y="134084"/>
                  </a:lnTo>
                  <a:lnTo>
                    <a:pt x="1095756" y="182625"/>
                  </a:lnTo>
                  <a:lnTo>
                    <a:pt x="1095756" y="914653"/>
                  </a:lnTo>
                  <a:lnTo>
                    <a:pt x="1089230" y="963195"/>
                  </a:lnTo>
                  <a:lnTo>
                    <a:pt x="1070816" y="1006818"/>
                  </a:lnTo>
                  <a:lnTo>
                    <a:pt x="1042257" y="1043781"/>
                  </a:lnTo>
                  <a:lnTo>
                    <a:pt x="1005294" y="1072340"/>
                  </a:lnTo>
                  <a:lnTo>
                    <a:pt x="961671" y="1090754"/>
                  </a:lnTo>
                  <a:lnTo>
                    <a:pt x="913130" y="1097279"/>
                  </a:lnTo>
                  <a:lnTo>
                    <a:pt x="182625" y="1097279"/>
                  </a:lnTo>
                  <a:lnTo>
                    <a:pt x="134084" y="1090754"/>
                  </a:lnTo>
                  <a:lnTo>
                    <a:pt x="90461" y="1072340"/>
                  </a:lnTo>
                  <a:lnTo>
                    <a:pt x="53498" y="1043781"/>
                  </a:lnTo>
                  <a:lnTo>
                    <a:pt x="24939" y="1006818"/>
                  </a:lnTo>
                  <a:lnTo>
                    <a:pt x="6525" y="963195"/>
                  </a:lnTo>
                  <a:lnTo>
                    <a:pt x="0" y="914653"/>
                  </a:lnTo>
                  <a:lnTo>
                    <a:pt x="0" y="18262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60319" y="2653283"/>
              <a:ext cx="5263896" cy="125425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51503" y="2673095"/>
              <a:ext cx="3214116" cy="13136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38805" y="2693669"/>
              <a:ext cx="5107305" cy="1097280"/>
            </a:xfrm>
            <a:custGeom>
              <a:avLst/>
              <a:gdLst/>
              <a:ahLst/>
              <a:cxnLst/>
              <a:rect l="l" t="t" r="r" b="b"/>
              <a:pathLst>
                <a:path w="5107305" h="1097279">
                  <a:moveTo>
                    <a:pt x="4924044" y="0"/>
                  </a:moveTo>
                  <a:lnTo>
                    <a:pt x="182880" y="0"/>
                  </a:ln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79"/>
                  </a:lnTo>
                  <a:lnTo>
                    <a:pt x="0" y="914399"/>
                  </a:lnTo>
                  <a:lnTo>
                    <a:pt x="6535" y="963003"/>
                  </a:lnTo>
                  <a:lnTo>
                    <a:pt x="24976" y="1006686"/>
                  </a:lnTo>
                  <a:lnTo>
                    <a:pt x="53578" y="1043701"/>
                  </a:lnTo>
                  <a:lnTo>
                    <a:pt x="90593" y="1072303"/>
                  </a:lnTo>
                  <a:lnTo>
                    <a:pt x="134276" y="1090744"/>
                  </a:lnTo>
                  <a:lnTo>
                    <a:pt x="182880" y="1097279"/>
                  </a:lnTo>
                  <a:lnTo>
                    <a:pt x="4924044" y="1097279"/>
                  </a:lnTo>
                  <a:lnTo>
                    <a:pt x="4972647" y="1090744"/>
                  </a:lnTo>
                  <a:lnTo>
                    <a:pt x="5016330" y="1072303"/>
                  </a:lnTo>
                  <a:lnTo>
                    <a:pt x="5053345" y="1043701"/>
                  </a:lnTo>
                  <a:lnTo>
                    <a:pt x="5081947" y="1006686"/>
                  </a:lnTo>
                  <a:lnTo>
                    <a:pt x="5100388" y="963003"/>
                  </a:lnTo>
                  <a:lnTo>
                    <a:pt x="5106924" y="914399"/>
                  </a:lnTo>
                  <a:lnTo>
                    <a:pt x="5106924" y="182879"/>
                  </a:lnTo>
                  <a:lnTo>
                    <a:pt x="5100388" y="134276"/>
                  </a:lnTo>
                  <a:lnTo>
                    <a:pt x="5081947" y="90593"/>
                  </a:lnTo>
                  <a:lnTo>
                    <a:pt x="5053345" y="53578"/>
                  </a:lnTo>
                  <a:lnTo>
                    <a:pt x="5016330" y="24976"/>
                  </a:lnTo>
                  <a:lnTo>
                    <a:pt x="4972647" y="6535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38805" y="2693669"/>
              <a:ext cx="5107305" cy="1097280"/>
            </a:xfrm>
            <a:custGeom>
              <a:avLst/>
              <a:gdLst/>
              <a:ahLst/>
              <a:cxnLst/>
              <a:rect l="l" t="t" r="r" b="b"/>
              <a:pathLst>
                <a:path w="5107305" h="1097279">
                  <a:moveTo>
                    <a:pt x="0" y="182879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80" y="0"/>
                  </a:lnTo>
                  <a:lnTo>
                    <a:pt x="4924044" y="0"/>
                  </a:lnTo>
                  <a:lnTo>
                    <a:pt x="4972647" y="6535"/>
                  </a:lnTo>
                  <a:lnTo>
                    <a:pt x="5016330" y="24976"/>
                  </a:lnTo>
                  <a:lnTo>
                    <a:pt x="5053345" y="53578"/>
                  </a:lnTo>
                  <a:lnTo>
                    <a:pt x="5081947" y="90593"/>
                  </a:lnTo>
                  <a:lnTo>
                    <a:pt x="5100388" y="134276"/>
                  </a:lnTo>
                  <a:lnTo>
                    <a:pt x="5106924" y="182879"/>
                  </a:lnTo>
                  <a:lnTo>
                    <a:pt x="5106924" y="914399"/>
                  </a:lnTo>
                  <a:lnTo>
                    <a:pt x="5100388" y="963003"/>
                  </a:lnTo>
                  <a:lnTo>
                    <a:pt x="5081947" y="1006686"/>
                  </a:lnTo>
                  <a:lnTo>
                    <a:pt x="5053345" y="1043701"/>
                  </a:lnTo>
                  <a:lnTo>
                    <a:pt x="5016330" y="1072303"/>
                  </a:lnTo>
                  <a:lnTo>
                    <a:pt x="4972647" y="1090744"/>
                  </a:lnTo>
                  <a:lnTo>
                    <a:pt x="4924044" y="1097279"/>
                  </a:lnTo>
                  <a:lnTo>
                    <a:pt x="182880" y="1097279"/>
                  </a:lnTo>
                  <a:lnTo>
                    <a:pt x="134276" y="1090744"/>
                  </a:lnTo>
                  <a:lnTo>
                    <a:pt x="90593" y="1072303"/>
                  </a:lnTo>
                  <a:lnTo>
                    <a:pt x="53578" y="1043701"/>
                  </a:lnTo>
                  <a:lnTo>
                    <a:pt x="24976" y="1006686"/>
                  </a:lnTo>
                  <a:lnTo>
                    <a:pt x="6535" y="963003"/>
                  </a:lnTo>
                  <a:lnTo>
                    <a:pt x="0" y="914399"/>
                  </a:lnTo>
                  <a:lnTo>
                    <a:pt x="0" y="18287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97508" y="3881627"/>
              <a:ext cx="1252728" cy="125425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75994" y="3922013"/>
              <a:ext cx="1095756" cy="109728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75994" y="3922013"/>
              <a:ext cx="1096010" cy="1097280"/>
            </a:xfrm>
            <a:custGeom>
              <a:avLst/>
              <a:gdLst/>
              <a:ahLst/>
              <a:cxnLst/>
              <a:rect l="l" t="t" r="r" b="b"/>
              <a:pathLst>
                <a:path w="1096010" h="1097279">
                  <a:moveTo>
                    <a:pt x="0" y="182625"/>
                  </a:moveTo>
                  <a:lnTo>
                    <a:pt x="6525" y="134084"/>
                  </a:lnTo>
                  <a:lnTo>
                    <a:pt x="24939" y="90461"/>
                  </a:lnTo>
                  <a:lnTo>
                    <a:pt x="53498" y="53498"/>
                  </a:lnTo>
                  <a:lnTo>
                    <a:pt x="90461" y="24939"/>
                  </a:lnTo>
                  <a:lnTo>
                    <a:pt x="134084" y="6525"/>
                  </a:lnTo>
                  <a:lnTo>
                    <a:pt x="182625" y="0"/>
                  </a:lnTo>
                  <a:lnTo>
                    <a:pt x="913130" y="0"/>
                  </a:lnTo>
                  <a:lnTo>
                    <a:pt x="961671" y="6525"/>
                  </a:lnTo>
                  <a:lnTo>
                    <a:pt x="1005294" y="24939"/>
                  </a:lnTo>
                  <a:lnTo>
                    <a:pt x="1042257" y="53498"/>
                  </a:lnTo>
                  <a:lnTo>
                    <a:pt x="1070816" y="90461"/>
                  </a:lnTo>
                  <a:lnTo>
                    <a:pt x="1089230" y="134084"/>
                  </a:lnTo>
                  <a:lnTo>
                    <a:pt x="1095756" y="182625"/>
                  </a:lnTo>
                  <a:lnTo>
                    <a:pt x="1095756" y="914654"/>
                  </a:lnTo>
                  <a:lnTo>
                    <a:pt x="1089230" y="963195"/>
                  </a:lnTo>
                  <a:lnTo>
                    <a:pt x="1070816" y="1006818"/>
                  </a:lnTo>
                  <a:lnTo>
                    <a:pt x="1042257" y="1043781"/>
                  </a:lnTo>
                  <a:lnTo>
                    <a:pt x="1005294" y="1072340"/>
                  </a:lnTo>
                  <a:lnTo>
                    <a:pt x="961671" y="1090754"/>
                  </a:lnTo>
                  <a:lnTo>
                    <a:pt x="913130" y="1097280"/>
                  </a:lnTo>
                  <a:lnTo>
                    <a:pt x="182625" y="1097280"/>
                  </a:lnTo>
                  <a:lnTo>
                    <a:pt x="134084" y="1090754"/>
                  </a:lnTo>
                  <a:lnTo>
                    <a:pt x="90461" y="1072340"/>
                  </a:lnTo>
                  <a:lnTo>
                    <a:pt x="53498" y="1043781"/>
                  </a:lnTo>
                  <a:lnTo>
                    <a:pt x="24939" y="1006818"/>
                  </a:lnTo>
                  <a:lnTo>
                    <a:pt x="6525" y="963195"/>
                  </a:lnTo>
                  <a:lnTo>
                    <a:pt x="0" y="914654"/>
                  </a:lnTo>
                  <a:lnTo>
                    <a:pt x="0" y="18262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60319" y="3881627"/>
              <a:ext cx="5263896" cy="125425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71672" y="3902963"/>
              <a:ext cx="3576828" cy="13136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38805" y="3922013"/>
              <a:ext cx="5107305" cy="1097280"/>
            </a:xfrm>
            <a:custGeom>
              <a:avLst/>
              <a:gdLst/>
              <a:ahLst/>
              <a:cxnLst/>
              <a:rect l="l" t="t" r="r" b="b"/>
              <a:pathLst>
                <a:path w="5107305" h="1097279">
                  <a:moveTo>
                    <a:pt x="4924044" y="0"/>
                  </a:moveTo>
                  <a:lnTo>
                    <a:pt x="182880" y="0"/>
                  </a:ln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0" y="914400"/>
                  </a:lnTo>
                  <a:lnTo>
                    <a:pt x="6535" y="963003"/>
                  </a:lnTo>
                  <a:lnTo>
                    <a:pt x="24976" y="1006686"/>
                  </a:lnTo>
                  <a:lnTo>
                    <a:pt x="53578" y="1043701"/>
                  </a:lnTo>
                  <a:lnTo>
                    <a:pt x="90593" y="1072303"/>
                  </a:lnTo>
                  <a:lnTo>
                    <a:pt x="134276" y="1090744"/>
                  </a:lnTo>
                  <a:lnTo>
                    <a:pt x="182880" y="1097280"/>
                  </a:lnTo>
                  <a:lnTo>
                    <a:pt x="4924044" y="1097280"/>
                  </a:lnTo>
                  <a:lnTo>
                    <a:pt x="4972647" y="1090744"/>
                  </a:lnTo>
                  <a:lnTo>
                    <a:pt x="5016330" y="1072303"/>
                  </a:lnTo>
                  <a:lnTo>
                    <a:pt x="5053345" y="1043701"/>
                  </a:lnTo>
                  <a:lnTo>
                    <a:pt x="5081947" y="1006686"/>
                  </a:lnTo>
                  <a:lnTo>
                    <a:pt x="5100388" y="963003"/>
                  </a:lnTo>
                  <a:lnTo>
                    <a:pt x="5106924" y="914400"/>
                  </a:lnTo>
                  <a:lnTo>
                    <a:pt x="5106924" y="182880"/>
                  </a:lnTo>
                  <a:lnTo>
                    <a:pt x="5100388" y="134276"/>
                  </a:lnTo>
                  <a:lnTo>
                    <a:pt x="5081947" y="90593"/>
                  </a:lnTo>
                  <a:lnTo>
                    <a:pt x="5053345" y="53578"/>
                  </a:lnTo>
                  <a:lnTo>
                    <a:pt x="5016330" y="24976"/>
                  </a:lnTo>
                  <a:lnTo>
                    <a:pt x="4972647" y="6535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38805" y="3922013"/>
              <a:ext cx="5107305" cy="1097280"/>
            </a:xfrm>
            <a:custGeom>
              <a:avLst/>
              <a:gdLst/>
              <a:ahLst/>
              <a:cxnLst/>
              <a:rect l="l" t="t" r="r" b="b"/>
              <a:pathLst>
                <a:path w="5107305" h="1097279">
                  <a:moveTo>
                    <a:pt x="0" y="182880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80" y="0"/>
                  </a:lnTo>
                  <a:lnTo>
                    <a:pt x="4924044" y="0"/>
                  </a:lnTo>
                  <a:lnTo>
                    <a:pt x="4972647" y="6535"/>
                  </a:lnTo>
                  <a:lnTo>
                    <a:pt x="5016330" y="24976"/>
                  </a:lnTo>
                  <a:lnTo>
                    <a:pt x="5053345" y="53578"/>
                  </a:lnTo>
                  <a:lnTo>
                    <a:pt x="5081947" y="90593"/>
                  </a:lnTo>
                  <a:lnTo>
                    <a:pt x="5100388" y="134276"/>
                  </a:lnTo>
                  <a:lnTo>
                    <a:pt x="5106924" y="182880"/>
                  </a:lnTo>
                  <a:lnTo>
                    <a:pt x="5106924" y="914400"/>
                  </a:lnTo>
                  <a:lnTo>
                    <a:pt x="5100388" y="963003"/>
                  </a:lnTo>
                  <a:lnTo>
                    <a:pt x="5081947" y="1006686"/>
                  </a:lnTo>
                  <a:lnTo>
                    <a:pt x="5053345" y="1043701"/>
                  </a:lnTo>
                  <a:lnTo>
                    <a:pt x="5016330" y="1072303"/>
                  </a:lnTo>
                  <a:lnTo>
                    <a:pt x="4972647" y="1090744"/>
                  </a:lnTo>
                  <a:lnTo>
                    <a:pt x="4924044" y="1097280"/>
                  </a:lnTo>
                  <a:lnTo>
                    <a:pt x="182880" y="1097280"/>
                  </a:lnTo>
                  <a:lnTo>
                    <a:pt x="134276" y="1090744"/>
                  </a:lnTo>
                  <a:lnTo>
                    <a:pt x="90593" y="1072303"/>
                  </a:lnTo>
                  <a:lnTo>
                    <a:pt x="53578" y="1043701"/>
                  </a:lnTo>
                  <a:lnTo>
                    <a:pt x="24976" y="1006686"/>
                  </a:lnTo>
                  <a:lnTo>
                    <a:pt x="6535" y="963003"/>
                  </a:lnTo>
                  <a:lnTo>
                    <a:pt x="0" y="914400"/>
                  </a:lnTo>
                  <a:lnTo>
                    <a:pt x="0" y="18288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97508" y="5109972"/>
              <a:ext cx="1252728" cy="125425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75994" y="5150357"/>
              <a:ext cx="1095756" cy="109728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75994" y="5150357"/>
              <a:ext cx="1096010" cy="1097280"/>
            </a:xfrm>
            <a:custGeom>
              <a:avLst/>
              <a:gdLst/>
              <a:ahLst/>
              <a:cxnLst/>
              <a:rect l="l" t="t" r="r" b="b"/>
              <a:pathLst>
                <a:path w="1096010" h="1097279">
                  <a:moveTo>
                    <a:pt x="0" y="182626"/>
                  </a:moveTo>
                  <a:lnTo>
                    <a:pt x="6525" y="134084"/>
                  </a:lnTo>
                  <a:lnTo>
                    <a:pt x="24939" y="90461"/>
                  </a:lnTo>
                  <a:lnTo>
                    <a:pt x="53498" y="53498"/>
                  </a:lnTo>
                  <a:lnTo>
                    <a:pt x="90461" y="24939"/>
                  </a:lnTo>
                  <a:lnTo>
                    <a:pt x="134084" y="6525"/>
                  </a:lnTo>
                  <a:lnTo>
                    <a:pt x="182625" y="0"/>
                  </a:lnTo>
                  <a:lnTo>
                    <a:pt x="913130" y="0"/>
                  </a:lnTo>
                  <a:lnTo>
                    <a:pt x="961671" y="6525"/>
                  </a:lnTo>
                  <a:lnTo>
                    <a:pt x="1005294" y="24939"/>
                  </a:lnTo>
                  <a:lnTo>
                    <a:pt x="1042257" y="53498"/>
                  </a:lnTo>
                  <a:lnTo>
                    <a:pt x="1070816" y="90461"/>
                  </a:lnTo>
                  <a:lnTo>
                    <a:pt x="1089230" y="134084"/>
                  </a:lnTo>
                  <a:lnTo>
                    <a:pt x="1095756" y="182626"/>
                  </a:lnTo>
                  <a:lnTo>
                    <a:pt x="1095756" y="914615"/>
                  </a:lnTo>
                  <a:lnTo>
                    <a:pt x="1089230" y="963177"/>
                  </a:lnTo>
                  <a:lnTo>
                    <a:pt x="1070816" y="1006812"/>
                  </a:lnTo>
                  <a:lnTo>
                    <a:pt x="1042257" y="1043781"/>
                  </a:lnTo>
                  <a:lnTo>
                    <a:pt x="1005294" y="1072342"/>
                  </a:lnTo>
                  <a:lnTo>
                    <a:pt x="961671" y="1090755"/>
                  </a:lnTo>
                  <a:lnTo>
                    <a:pt x="913130" y="1097280"/>
                  </a:lnTo>
                  <a:lnTo>
                    <a:pt x="182625" y="1097280"/>
                  </a:lnTo>
                  <a:lnTo>
                    <a:pt x="134084" y="1090755"/>
                  </a:lnTo>
                  <a:lnTo>
                    <a:pt x="90461" y="1072342"/>
                  </a:lnTo>
                  <a:lnTo>
                    <a:pt x="53498" y="1043781"/>
                  </a:lnTo>
                  <a:lnTo>
                    <a:pt x="24939" y="1006812"/>
                  </a:lnTo>
                  <a:lnTo>
                    <a:pt x="6525" y="963177"/>
                  </a:lnTo>
                  <a:lnTo>
                    <a:pt x="0" y="914615"/>
                  </a:lnTo>
                  <a:lnTo>
                    <a:pt x="0" y="18262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60319" y="5109972"/>
              <a:ext cx="5263896" cy="125425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94887" y="5131307"/>
              <a:ext cx="3927348" cy="131368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638805" y="5150357"/>
              <a:ext cx="5107305" cy="1097280"/>
            </a:xfrm>
            <a:custGeom>
              <a:avLst/>
              <a:gdLst/>
              <a:ahLst/>
              <a:cxnLst/>
              <a:rect l="l" t="t" r="r" b="b"/>
              <a:pathLst>
                <a:path w="5107305" h="1097279">
                  <a:moveTo>
                    <a:pt x="4924044" y="0"/>
                  </a:moveTo>
                  <a:lnTo>
                    <a:pt x="182880" y="0"/>
                  </a:ln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0" y="914361"/>
                  </a:lnTo>
                  <a:lnTo>
                    <a:pt x="6535" y="962990"/>
                  </a:lnTo>
                  <a:lnTo>
                    <a:pt x="24976" y="1006686"/>
                  </a:lnTo>
                  <a:lnTo>
                    <a:pt x="53578" y="1043706"/>
                  </a:lnTo>
                  <a:lnTo>
                    <a:pt x="90593" y="1072307"/>
                  </a:lnTo>
                  <a:lnTo>
                    <a:pt x="134276" y="1090746"/>
                  </a:lnTo>
                  <a:lnTo>
                    <a:pt x="182880" y="1097280"/>
                  </a:lnTo>
                  <a:lnTo>
                    <a:pt x="4924044" y="1097280"/>
                  </a:lnTo>
                  <a:lnTo>
                    <a:pt x="4972647" y="1090746"/>
                  </a:lnTo>
                  <a:lnTo>
                    <a:pt x="5016330" y="1072307"/>
                  </a:lnTo>
                  <a:lnTo>
                    <a:pt x="5053345" y="1043706"/>
                  </a:lnTo>
                  <a:lnTo>
                    <a:pt x="5081947" y="1006686"/>
                  </a:lnTo>
                  <a:lnTo>
                    <a:pt x="5100388" y="962990"/>
                  </a:lnTo>
                  <a:lnTo>
                    <a:pt x="5106924" y="914361"/>
                  </a:lnTo>
                  <a:lnTo>
                    <a:pt x="5106924" y="182880"/>
                  </a:lnTo>
                  <a:lnTo>
                    <a:pt x="5100388" y="134276"/>
                  </a:lnTo>
                  <a:lnTo>
                    <a:pt x="5081947" y="90593"/>
                  </a:lnTo>
                  <a:lnTo>
                    <a:pt x="5053345" y="53578"/>
                  </a:lnTo>
                  <a:lnTo>
                    <a:pt x="5016330" y="24976"/>
                  </a:lnTo>
                  <a:lnTo>
                    <a:pt x="4972647" y="6535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0F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38805" y="5150357"/>
              <a:ext cx="5107305" cy="1097280"/>
            </a:xfrm>
            <a:custGeom>
              <a:avLst/>
              <a:gdLst/>
              <a:ahLst/>
              <a:cxnLst/>
              <a:rect l="l" t="t" r="r" b="b"/>
              <a:pathLst>
                <a:path w="5107305" h="1097279">
                  <a:moveTo>
                    <a:pt x="0" y="182880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80" y="0"/>
                  </a:lnTo>
                  <a:lnTo>
                    <a:pt x="4924044" y="0"/>
                  </a:lnTo>
                  <a:lnTo>
                    <a:pt x="4972647" y="6535"/>
                  </a:lnTo>
                  <a:lnTo>
                    <a:pt x="5016330" y="24976"/>
                  </a:lnTo>
                  <a:lnTo>
                    <a:pt x="5053345" y="53578"/>
                  </a:lnTo>
                  <a:lnTo>
                    <a:pt x="5081947" y="90593"/>
                  </a:lnTo>
                  <a:lnTo>
                    <a:pt x="5100388" y="134276"/>
                  </a:lnTo>
                  <a:lnTo>
                    <a:pt x="5106924" y="182880"/>
                  </a:lnTo>
                  <a:lnTo>
                    <a:pt x="5106924" y="914361"/>
                  </a:lnTo>
                  <a:lnTo>
                    <a:pt x="5100388" y="962990"/>
                  </a:lnTo>
                  <a:lnTo>
                    <a:pt x="5081947" y="1006686"/>
                  </a:lnTo>
                  <a:lnTo>
                    <a:pt x="5053345" y="1043706"/>
                  </a:lnTo>
                  <a:lnTo>
                    <a:pt x="5016330" y="1072307"/>
                  </a:lnTo>
                  <a:lnTo>
                    <a:pt x="4972647" y="1090746"/>
                  </a:lnTo>
                  <a:lnTo>
                    <a:pt x="4924044" y="1097280"/>
                  </a:lnTo>
                  <a:lnTo>
                    <a:pt x="182880" y="1097280"/>
                  </a:lnTo>
                  <a:lnTo>
                    <a:pt x="134276" y="1090746"/>
                  </a:lnTo>
                  <a:lnTo>
                    <a:pt x="90593" y="1072307"/>
                  </a:lnTo>
                  <a:lnTo>
                    <a:pt x="53578" y="1043706"/>
                  </a:lnTo>
                  <a:lnTo>
                    <a:pt x="24976" y="1006686"/>
                  </a:lnTo>
                  <a:lnTo>
                    <a:pt x="6535" y="962990"/>
                  </a:lnTo>
                  <a:lnTo>
                    <a:pt x="0" y="914361"/>
                  </a:lnTo>
                  <a:lnTo>
                    <a:pt x="0" y="18288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683634" y="2826512"/>
            <a:ext cx="3024505" cy="3154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935">
              <a:lnSpc>
                <a:spcPct val="100000"/>
              </a:lnSpc>
              <a:spcBef>
                <a:spcPts val="105"/>
              </a:spcBef>
            </a:pPr>
            <a:r>
              <a:rPr sz="4400" spc="-50" dirty="0">
                <a:solidFill>
                  <a:srgbClr val="FFFFFF"/>
                </a:solidFill>
                <a:latin typeface="Georgia"/>
                <a:cs typeface="Georgia"/>
              </a:rPr>
              <a:t>Initiation</a:t>
            </a:r>
            <a:endParaRPr sz="4400">
              <a:latin typeface="Georgia"/>
              <a:cs typeface="Georgia"/>
            </a:endParaRPr>
          </a:p>
          <a:p>
            <a:pPr marL="12700" marR="5080" indent="176530">
              <a:lnSpc>
                <a:spcPct val="183200"/>
              </a:lnSpc>
            </a:pPr>
            <a:r>
              <a:rPr sz="4400" spc="-55" dirty="0">
                <a:solidFill>
                  <a:srgbClr val="FFFFFF"/>
                </a:solidFill>
                <a:latin typeface="Georgia"/>
                <a:cs typeface="Georgia"/>
              </a:rPr>
              <a:t>Elongation  </a:t>
            </a:r>
            <a:r>
              <a:rPr sz="4400" spc="-409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4400" spc="-55" dirty="0">
                <a:solidFill>
                  <a:srgbClr val="FFFFFF"/>
                </a:solidFill>
                <a:latin typeface="Georgia"/>
                <a:cs typeface="Georgia"/>
              </a:rPr>
              <a:t>ermin</a:t>
            </a:r>
            <a:r>
              <a:rPr sz="4400" spc="-30" dirty="0">
                <a:solidFill>
                  <a:srgbClr val="FFFFFF"/>
                </a:solidFill>
                <a:latin typeface="Georgia"/>
                <a:cs typeface="Georgia"/>
              </a:rPr>
              <a:t>ation</a:t>
            </a:r>
            <a:endParaRPr sz="4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5154167"/>
            <a:ext cx="1202436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513824"/>
            <a:ext cx="8157209" cy="633603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994"/>
              </a:spcBef>
              <a:buClr>
                <a:srgbClr val="FFFFFF"/>
              </a:buClr>
              <a:buAutoNum type="arabicParenR"/>
              <a:tabLst>
                <a:tab pos="622935" algn="l"/>
              </a:tabLst>
            </a:pPr>
            <a:r>
              <a:rPr sz="3600" b="1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Initiation</a:t>
            </a:r>
            <a:endParaRPr sz="3600" dirty="0">
              <a:latin typeface="Times New Roman"/>
              <a:cs typeface="Times New Roman"/>
            </a:endParaRPr>
          </a:p>
          <a:p>
            <a:pPr marL="1088390" lvl="1" indent="-513715">
              <a:lnSpc>
                <a:spcPct val="100000"/>
              </a:lnSpc>
              <a:spcBef>
                <a:spcPts val="690"/>
              </a:spcBef>
              <a:buClr>
                <a:srgbClr val="0AD0D9"/>
              </a:buClr>
              <a:buSzPct val="94642"/>
              <a:buFont typeface="Wingdings"/>
              <a:buChar char=""/>
              <a:tabLst>
                <a:tab pos="1088390" algn="l"/>
                <a:tab pos="1089025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occurs at the </a:t>
            </a:r>
            <a:r>
              <a:rPr sz="2800" b="1" spc="-5" dirty="0">
                <a:solidFill>
                  <a:srgbClr val="990000"/>
                </a:solidFill>
                <a:latin typeface="Times New Roman"/>
                <a:cs typeface="Times New Roman"/>
              </a:rPr>
              <a:t>origin of</a:t>
            </a:r>
            <a:r>
              <a:rPr sz="2800" b="1" spc="1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990000"/>
                </a:solidFill>
                <a:latin typeface="Times New Roman"/>
                <a:cs typeface="Times New Roman"/>
              </a:rPr>
              <a:t>replication</a:t>
            </a:r>
            <a:endParaRPr sz="2800" dirty="0">
              <a:latin typeface="Times New Roman"/>
              <a:cs typeface="Times New Roman"/>
            </a:endParaRPr>
          </a:p>
          <a:p>
            <a:pPr marL="1088390" lvl="1" indent="-513715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"/>
              <a:buChar char=""/>
              <a:tabLst>
                <a:tab pos="1088390" algn="l"/>
                <a:tab pos="1089025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separates dsDNA, primer</a:t>
            </a:r>
            <a:r>
              <a:rPr sz="2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synthesis</a:t>
            </a:r>
            <a:endParaRPr sz="2800" dirty="0">
              <a:latin typeface="Times New Roman"/>
              <a:cs typeface="Times New Roman"/>
            </a:endParaRPr>
          </a:p>
          <a:p>
            <a:pPr marL="710565" indent="-610235">
              <a:lnSpc>
                <a:spcPct val="100000"/>
              </a:lnSpc>
              <a:spcBef>
                <a:spcPts val="844"/>
              </a:spcBef>
              <a:buClr>
                <a:srgbClr val="FFFFFF"/>
              </a:buClr>
              <a:buAutoNum type="arabicParenR"/>
              <a:tabLst>
                <a:tab pos="711200" algn="l"/>
              </a:tabLst>
            </a:pPr>
            <a:r>
              <a:rPr sz="3600" b="1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Elongation</a:t>
            </a:r>
            <a:endParaRPr sz="3600" dirty="0">
              <a:latin typeface="Times New Roman"/>
              <a:cs typeface="Times New Roman"/>
            </a:endParaRPr>
          </a:p>
          <a:p>
            <a:pPr marL="1088390" marR="638810" lvl="1" indent="-533400">
              <a:lnSpc>
                <a:spcPct val="100000"/>
              </a:lnSpc>
              <a:spcBef>
                <a:spcPts val="695"/>
              </a:spcBef>
              <a:buClr>
                <a:srgbClr val="0AD0D9"/>
              </a:buClr>
              <a:buSzPct val="94642"/>
              <a:buFont typeface="Wingdings"/>
              <a:buChar char=""/>
              <a:tabLst>
                <a:tab pos="1088390" algn="l"/>
                <a:tab pos="1089025" algn="l"/>
              </a:tabLst>
            </a:pP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involves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b="1" i="1" dirty="0">
                <a:solidFill>
                  <a:srgbClr val="990000"/>
                </a:solidFill>
                <a:latin typeface="Times New Roman"/>
                <a:cs typeface="Times New Roman"/>
              </a:rPr>
              <a:t>addition </a:t>
            </a:r>
            <a:r>
              <a:rPr sz="2800" b="1" i="1" spc="-5" dirty="0">
                <a:solidFill>
                  <a:srgbClr val="990000"/>
                </a:solidFill>
                <a:latin typeface="Times New Roman"/>
                <a:cs typeface="Times New Roman"/>
              </a:rPr>
              <a:t>of new nucleotides </a:t>
            </a:r>
            <a:r>
              <a:rPr sz="2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(dNTPs )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based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on complementarity of the  template strand</a:t>
            </a:r>
            <a:endParaRPr sz="2800" dirty="0">
              <a:latin typeface="Times New Roman"/>
              <a:cs typeface="Times New Roman"/>
            </a:endParaRPr>
          </a:p>
          <a:p>
            <a:pPr marL="1088390" marR="5080" lvl="1" indent="-53340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"/>
              <a:buChar char=""/>
              <a:tabLst>
                <a:tab pos="1088390" algn="l"/>
                <a:tab pos="1089025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forms phosphoester bonds, </a:t>
            </a:r>
            <a:r>
              <a:rPr sz="2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correct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 mismatch bases, extending the DNA strand,</a:t>
            </a:r>
            <a:r>
              <a:rPr sz="28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…</a:t>
            </a:r>
            <a:endParaRPr sz="2800" dirty="0">
              <a:latin typeface="Times New Roman"/>
              <a:cs typeface="Times New Roman"/>
            </a:endParaRPr>
          </a:p>
          <a:p>
            <a:pPr marL="702945" indent="-602615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AutoNum type="arabicParenR"/>
              <a:tabLst>
                <a:tab pos="703580" algn="l"/>
              </a:tabLst>
            </a:pPr>
            <a:r>
              <a:rPr sz="3600" b="1" spc="-3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Termination</a:t>
            </a:r>
            <a:endParaRPr sz="3600" dirty="0">
              <a:latin typeface="Times New Roman"/>
              <a:cs typeface="Times New Roman"/>
            </a:endParaRPr>
          </a:p>
          <a:p>
            <a:pPr marL="1088390" lvl="1" indent="-513715">
              <a:lnSpc>
                <a:spcPts val="3360"/>
              </a:lnSpc>
              <a:spcBef>
                <a:spcPts val="690"/>
              </a:spcBef>
              <a:buClr>
                <a:srgbClr val="0AD0D9"/>
              </a:buClr>
              <a:buSzPct val="94642"/>
              <a:buFont typeface="Wingdings"/>
              <a:buChar char=""/>
              <a:tabLst>
                <a:tab pos="1088390" algn="l"/>
                <a:tab pos="1089025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stops the DNA Replication occurs at a</a:t>
            </a:r>
            <a:r>
              <a:rPr sz="28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specific</a:t>
            </a:r>
            <a:endParaRPr sz="2800" dirty="0">
              <a:latin typeface="Times New Roman"/>
              <a:cs typeface="Times New Roman"/>
            </a:endParaRPr>
          </a:p>
          <a:p>
            <a:pPr marL="1088390">
              <a:lnSpc>
                <a:spcPts val="3840"/>
              </a:lnSpc>
            </a:pPr>
            <a:r>
              <a:rPr sz="3200" b="1" i="1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Times New Roman"/>
                <a:cs typeface="Times New Roman"/>
              </a:rPr>
              <a:t>termination</a:t>
            </a:r>
            <a:r>
              <a:rPr sz="3200" b="1" i="1" spc="-4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Times New Roman"/>
                <a:cs typeface="Times New Roman"/>
              </a:rPr>
              <a:t>site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7794" y="48260"/>
            <a:ext cx="5788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u="none" spc="-5" dirty="0">
                <a:latin typeface="Times New Roman"/>
                <a:cs typeface="Times New Roman"/>
              </a:rPr>
              <a:t>Three </a:t>
            </a:r>
            <a:r>
              <a:rPr sz="4000" u="none" spc="-5" dirty="0">
                <a:solidFill>
                  <a:srgbClr val="FFFFFF"/>
                </a:solidFill>
              </a:rPr>
              <a:t>Stages of</a:t>
            </a:r>
            <a:r>
              <a:rPr sz="4000" u="none" spc="5" dirty="0">
                <a:solidFill>
                  <a:srgbClr val="FFFFFF"/>
                </a:solidFill>
              </a:rPr>
              <a:t> </a:t>
            </a:r>
            <a:r>
              <a:rPr sz="4000" u="none" spc="-10" dirty="0">
                <a:solidFill>
                  <a:srgbClr val="FFFFFF"/>
                </a:solidFill>
              </a:rPr>
              <a:t>replication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766572"/>
            <a:ext cx="5943600" cy="5306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3566" y="73863"/>
            <a:ext cx="3863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Genome of </a:t>
            </a:r>
            <a:r>
              <a:rPr sz="4000" i="1" spc="-5" dirty="0">
                <a:latin typeface="Times New Roman"/>
                <a:cs typeface="Times New Roman"/>
              </a:rPr>
              <a:t>E.</a:t>
            </a:r>
            <a:r>
              <a:rPr sz="4000" i="1" spc="-30" dirty="0">
                <a:latin typeface="Times New Roman"/>
                <a:cs typeface="Times New Roman"/>
              </a:rPr>
              <a:t> </a:t>
            </a:r>
            <a:r>
              <a:rPr sz="4000" i="1" spc="-5" dirty="0">
                <a:latin typeface="Times New Roman"/>
                <a:cs typeface="Times New Roman"/>
              </a:rPr>
              <a:t>coli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7989" y="2648711"/>
            <a:ext cx="1757045" cy="2553335"/>
            <a:chOff x="777989" y="2648711"/>
            <a:chExt cx="1757045" cy="2553335"/>
          </a:xfrm>
        </p:grpSpPr>
        <p:sp>
          <p:nvSpPr>
            <p:cNvPr id="5" name="object 5"/>
            <p:cNvSpPr/>
            <p:nvPr/>
          </p:nvSpPr>
          <p:spPr>
            <a:xfrm>
              <a:off x="1905762" y="2667761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0" y="266700"/>
                  </a:moveTo>
                  <a:lnTo>
                    <a:pt x="3990" y="223433"/>
                  </a:lnTo>
                  <a:lnTo>
                    <a:pt x="15544" y="182392"/>
                  </a:lnTo>
                  <a:lnTo>
                    <a:pt x="34032" y="144124"/>
                  </a:lnTo>
                  <a:lnTo>
                    <a:pt x="58826" y="109179"/>
                  </a:lnTo>
                  <a:lnTo>
                    <a:pt x="89296" y="78104"/>
                  </a:lnTo>
                  <a:lnTo>
                    <a:pt x="124815" y="51450"/>
                  </a:lnTo>
                  <a:lnTo>
                    <a:pt x="164753" y="29763"/>
                  </a:lnTo>
                  <a:lnTo>
                    <a:pt x="208483" y="13594"/>
                  </a:lnTo>
                  <a:lnTo>
                    <a:pt x="255374" y="3489"/>
                  </a:lnTo>
                  <a:lnTo>
                    <a:pt x="304800" y="0"/>
                  </a:lnTo>
                  <a:lnTo>
                    <a:pt x="354225" y="3489"/>
                  </a:lnTo>
                  <a:lnTo>
                    <a:pt x="401116" y="13594"/>
                  </a:lnTo>
                  <a:lnTo>
                    <a:pt x="444846" y="29763"/>
                  </a:lnTo>
                  <a:lnTo>
                    <a:pt x="484784" y="51450"/>
                  </a:lnTo>
                  <a:lnTo>
                    <a:pt x="520303" y="78104"/>
                  </a:lnTo>
                  <a:lnTo>
                    <a:pt x="550773" y="109179"/>
                  </a:lnTo>
                  <a:lnTo>
                    <a:pt x="575567" y="144124"/>
                  </a:lnTo>
                  <a:lnTo>
                    <a:pt x="594055" y="182392"/>
                  </a:lnTo>
                  <a:lnTo>
                    <a:pt x="605609" y="223433"/>
                  </a:lnTo>
                  <a:lnTo>
                    <a:pt x="609600" y="266700"/>
                  </a:lnTo>
                  <a:lnTo>
                    <a:pt x="605609" y="309966"/>
                  </a:lnTo>
                  <a:lnTo>
                    <a:pt x="594055" y="351007"/>
                  </a:lnTo>
                  <a:lnTo>
                    <a:pt x="575567" y="389275"/>
                  </a:lnTo>
                  <a:lnTo>
                    <a:pt x="550773" y="424220"/>
                  </a:lnTo>
                  <a:lnTo>
                    <a:pt x="520303" y="455295"/>
                  </a:lnTo>
                  <a:lnTo>
                    <a:pt x="484784" y="481949"/>
                  </a:lnTo>
                  <a:lnTo>
                    <a:pt x="444846" y="503636"/>
                  </a:lnTo>
                  <a:lnTo>
                    <a:pt x="401116" y="519805"/>
                  </a:lnTo>
                  <a:lnTo>
                    <a:pt x="354225" y="529910"/>
                  </a:lnTo>
                  <a:lnTo>
                    <a:pt x="304800" y="533400"/>
                  </a:lnTo>
                  <a:lnTo>
                    <a:pt x="255374" y="529910"/>
                  </a:lnTo>
                  <a:lnTo>
                    <a:pt x="208483" y="519805"/>
                  </a:lnTo>
                  <a:lnTo>
                    <a:pt x="164753" y="503636"/>
                  </a:lnTo>
                  <a:lnTo>
                    <a:pt x="124815" y="481949"/>
                  </a:lnTo>
                  <a:lnTo>
                    <a:pt x="89296" y="455295"/>
                  </a:lnTo>
                  <a:lnTo>
                    <a:pt x="58826" y="424220"/>
                  </a:lnTo>
                  <a:lnTo>
                    <a:pt x="34032" y="389275"/>
                  </a:lnTo>
                  <a:lnTo>
                    <a:pt x="15544" y="351007"/>
                  </a:lnTo>
                  <a:lnTo>
                    <a:pt x="3990" y="309966"/>
                  </a:lnTo>
                  <a:lnTo>
                    <a:pt x="0" y="2667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0689" y="3227577"/>
              <a:ext cx="1235710" cy="1962150"/>
            </a:xfrm>
            <a:custGeom>
              <a:avLst/>
              <a:gdLst/>
              <a:ahLst/>
              <a:cxnLst/>
              <a:rect l="l" t="t" r="r" b="b"/>
              <a:pathLst>
                <a:path w="1235710" h="1962150">
                  <a:moveTo>
                    <a:pt x="1235468" y="0"/>
                  </a:moveTo>
                  <a:lnTo>
                    <a:pt x="741565" y="447040"/>
                  </a:lnTo>
                  <a:lnTo>
                    <a:pt x="823861" y="496697"/>
                  </a:lnTo>
                  <a:lnTo>
                    <a:pt x="0" y="1862582"/>
                  </a:lnTo>
                  <a:lnTo>
                    <a:pt x="164465" y="1961769"/>
                  </a:lnTo>
                  <a:lnTo>
                    <a:pt x="988326" y="595884"/>
                  </a:lnTo>
                  <a:lnTo>
                    <a:pt x="1070495" y="645414"/>
                  </a:lnTo>
                  <a:lnTo>
                    <a:pt x="123546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0689" y="3227577"/>
              <a:ext cx="1235710" cy="1962150"/>
            </a:xfrm>
            <a:custGeom>
              <a:avLst/>
              <a:gdLst/>
              <a:ahLst/>
              <a:cxnLst/>
              <a:rect l="l" t="t" r="r" b="b"/>
              <a:pathLst>
                <a:path w="1235710" h="1962150">
                  <a:moveTo>
                    <a:pt x="0" y="1862582"/>
                  </a:moveTo>
                  <a:lnTo>
                    <a:pt x="823861" y="496697"/>
                  </a:lnTo>
                  <a:lnTo>
                    <a:pt x="741565" y="447040"/>
                  </a:lnTo>
                  <a:lnTo>
                    <a:pt x="1235468" y="0"/>
                  </a:lnTo>
                  <a:lnTo>
                    <a:pt x="1070495" y="645414"/>
                  </a:lnTo>
                  <a:lnTo>
                    <a:pt x="988326" y="595884"/>
                  </a:lnTo>
                  <a:lnTo>
                    <a:pt x="164465" y="1961769"/>
                  </a:lnTo>
                  <a:lnTo>
                    <a:pt x="0" y="1862582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6263" y="5245709"/>
            <a:ext cx="1134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2800" b="1" i="1" dirty="0">
                <a:solidFill>
                  <a:srgbClr val="FFFF00"/>
                </a:solidFill>
                <a:latin typeface="Times New Roman"/>
                <a:cs typeface="Times New Roman"/>
              </a:rPr>
              <a:t>ri</a:t>
            </a:r>
            <a:r>
              <a:rPr sz="28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Si</a:t>
            </a:r>
            <a:r>
              <a:rPr sz="28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055" y="632595"/>
            <a:ext cx="7385050" cy="24154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86385" marR="643890" indent="-274320" algn="just">
              <a:lnSpc>
                <a:spcPts val="3460"/>
              </a:lnSpc>
              <a:spcBef>
                <a:spcPts val="53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replication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starts at a particular  point called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chemeClr val="bg1">
                    <a:lumMod val="85000"/>
                    <a:lumOff val="1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origin of Replication</a:t>
            </a:r>
            <a:r>
              <a:rPr sz="3000" b="1" spc="-13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(or) </a:t>
            </a:r>
            <a:r>
              <a:rPr sz="3000" b="1" dirty="0">
                <a:solidFill>
                  <a:schemeClr val="bg1">
                    <a:lumMod val="85000"/>
                    <a:lumOff val="1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i="1" dirty="0">
                <a:solidFill>
                  <a:schemeClr val="bg1">
                    <a:lumMod val="85000"/>
                    <a:lumOff val="1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ori</a:t>
            </a:r>
            <a:r>
              <a:rPr sz="3000" b="1" dirty="0">
                <a:solidFill>
                  <a:schemeClr val="bg1">
                    <a:lumMod val="85000"/>
                    <a:lumOff val="1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-Site</a:t>
            </a:r>
            <a:r>
              <a:rPr sz="3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.</a:t>
            </a:r>
            <a:endParaRPr sz="3000" dirty="0">
              <a:solidFill>
                <a:schemeClr val="bg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ts val="3460"/>
              </a:lnSpc>
              <a:spcBef>
                <a:spcPts val="75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structure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origin is 248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bp </a:t>
            </a:r>
            <a:r>
              <a:rPr sz="3000" b="1" spc="-145" dirty="0">
                <a:solidFill>
                  <a:srgbClr val="FFFFFF"/>
                </a:solidFill>
                <a:latin typeface="Times New Roman"/>
                <a:cs typeface="Times New Roman"/>
              </a:rPr>
              <a:t>long 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b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AT-rich.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7570" y="0"/>
            <a:ext cx="22599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latin typeface="Times New Roman"/>
                <a:cs typeface="Times New Roman"/>
              </a:rPr>
              <a:t>Initiation</a:t>
            </a:r>
            <a:endParaRPr sz="48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5676" y="3027985"/>
            <a:ext cx="8122920" cy="2287905"/>
            <a:chOff x="455676" y="2743200"/>
            <a:chExt cx="8122920" cy="2287905"/>
          </a:xfrm>
        </p:grpSpPr>
        <p:sp>
          <p:nvSpPr>
            <p:cNvPr id="5" name="object 5"/>
            <p:cNvSpPr/>
            <p:nvPr/>
          </p:nvSpPr>
          <p:spPr>
            <a:xfrm>
              <a:off x="455676" y="2743200"/>
              <a:ext cx="8122920" cy="2273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4558" y="4496561"/>
              <a:ext cx="6737984" cy="521334"/>
            </a:xfrm>
            <a:custGeom>
              <a:avLst/>
              <a:gdLst/>
              <a:ahLst/>
              <a:cxnLst/>
              <a:rect l="l" t="t" r="r" b="b"/>
              <a:pathLst>
                <a:path w="6737984" h="521335">
                  <a:moveTo>
                    <a:pt x="5061204" y="521207"/>
                  </a:moveTo>
                  <a:lnTo>
                    <a:pt x="6737604" y="521207"/>
                  </a:lnTo>
                  <a:lnTo>
                    <a:pt x="6737604" y="0"/>
                  </a:lnTo>
                  <a:lnTo>
                    <a:pt x="5061204" y="0"/>
                  </a:lnTo>
                  <a:lnTo>
                    <a:pt x="5061204" y="521207"/>
                  </a:lnTo>
                  <a:close/>
                </a:path>
                <a:path w="6737984" h="521335">
                  <a:moveTo>
                    <a:pt x="0" y="521207"/>
                  </a:moveTo>
                  <a:lnTo>
                    <a:pt x="1632204" y="521207"/>
                  </a:lnTo>
                  <a:lnTo>
                    <a:pt x="1632204" y="0"/>
                  </a:lnTo>
                  <a:lnTo>
                    <a:pt x="0" y="0"/>
                  </a:lnTo>
                  <a:lnTo>
                    <a:pt x="0" y="521207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37428" y="6024880"/>
            <a:ext cx="2830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9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r-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sequence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6024880"/>
            <a:ext cx="3029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13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r-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sequence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90192" y="5384977"/>
            <a:ext cx="258445" cy="692785"/>
            <a:chOff x="1290192" y="5100192"/>
            <a:chExt cx="258445" cy="692785"/>
          </a:xfrm>
        </p:grpSpPr>
        <p:sp>
          <p:nvSpPr>
            <p:cNvPr id="10" name="object 10"/>
            <p:cNvSpPr/>
            <p:nvPr/>
          </p:nvSpPr>
          <p:spPr>
            <a:xfrm>
              <a:off x="1302892" y="5112892"/>
              <a:ext cx="233045" cy="667385"/>
            </a:xfrm>
            <a:custGeom>
              <a:avLst/>
              <a:gdLst/>
              <a:ahLst/>
              <a:cxnLst/>
              <a:rect l="l" t="t" r="r" b="b"/>
              <a:pathLst>
                <a:path w="233044" h="667385">
                  <a:moveTo>
                    <a:pt x="108838" y="0"/>
                  </a:moveTo>
                  <a:lnTo>
                    <a:pt x="0" y="123824"/>
                  </a:lnTo>
                  <a:lnTo>
                    <a:pt x="58165" y="120014"/>
                  </a:lnTo>
                  <a:lnTo>
                    <a:pt x="93472" y="667181"/>
                  </a:lnTo>
                  <a:lnTo>
                    <a:pt x="209676" y="659688"/>
                  </a:lnTo>
                  <a:lnTo>
                    <a:pt x="174370" y="112521"/>
                  </a:lnTo>
                  <a:lnTo>
                    <a:pt x="232537" y="108838"/>
                  </a:lnTo>
                  <a:lnTo>
                    <a:pt x="10883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02892" y="5112892"/>
              <a:ext cx="233045" cy="667385"/>
            </a:xfrm>
            <a:custGeom>
              <a:avLst/>
              <a:gdLst/>
              <a:ahLst/>
              <a:cxnLst/>
              <a:rect l="l" t="t" r="r" b="b"/>
              <a:pathLst>
                <a:path w="233044" h="667385">
                  <a:moveTo>
                    <a:pt x="209676" y="659688"/>
                  </a:moveTo>
                  <a:lnTo>
                    <a:pt x="174370" y="112521"/>
                  </a:lnTo>
                  <a:lnTo>
                    <a:pt x="232537" y="108838"/>
                  </a:lnTo>
                  <a:lnTo>
                    <a:pt x="108838" y="0"/>
                  </a:lnTo>
                  <a:lnTo>
                    <a:pt x="0" y="123824"/>
                  </a:lnTo>
                  <a:lnTo>
                    <a:pt x="58165" y="120014"/>
                  </a:lnTo>
                  <a:lnTo>
                    <a:pt x="93472" y="667181"/>
                  </a:lnTo>
                  <a:lnTo>
                    <a:pt x="209676" y="659688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319392" y="5384977"/>
            <a:ext cx="258445" cy="692785"/>
            <a:chOff x="6319392" y="5100192"/>
            <a:chExt cx="258445" cy="692785"/>
          </a:xfrm>
        </p:grpSpPr>
        <p:sp>
          <p:nvSpPr>
            <p:cNvPr id="13" name="object 13"/>
            <p:cNvSpPr/>
            <p:nvPr/>
          </p:nvSpPr>
          <p:spPr>
            <a:xfrm>
              <a:off x="6332092" y="5112892"/>
              <a:ext cx="233045" cy="667385"/>
            </a:xfrm>
            <a:custGeom>
              <a:avLst/>
              <a:gdLst/>
              <a:ahLst/>
              <a:cxnLst/>
              <a:rect l="l" t="t" r="r" b="b"/>
              <a:pathLst>
                <a:path w="233045" h="667385">
                  <a:moveTo>
                    <a:pt x="108839" y="0"/>
                  </a:moveTo>
                  <a:lnTo>
                    <a:pt x="0" y="123824"/>
                  </a:lnTo>
                  <a:lnTo>
                    <a:pt x="58166" y="120014"/>
                  </a:lnTo>
                  <a:lnTo>
                    <a:pt x="93472" y="667181"/>
                  </a:lnTo>
                  <a:lnTo>
                    <a:pt x="209677" y="659688"/>
                  </a:lnTo>
                  <a:lnTo>
                    <a:pt x="174371" y="112521"/>
                  </a:lnTo>
                  <a:lnTo>
                    <a:pt x="232537" y="108838"/>
                  </a:lnTo>
                  <a:lnTo>
                    <a:pt x="10883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32092" y="5112892"/>
              <a:ext cx="233045" cy="667385"/>
            </a:xfrm>
            <a:custGeom>
              <a:avLst/>
              <a:gdLst/>
              <a:ahLst/>
              <a:cxnLst/>
              <a:rect l="l" t="t" r="r" b="b"/>
              <a:pathLst>
                <a:path w="233045" h="667385">
                  <a:moveTo>
                    <a:pt x="209677" y="659688"/>
                  </a:moveTo>
                  <a:lnTo>
                    <a:pt x="174371" y="112521"/>
                  </a:lnTo>
                  <a:lnTo>
                    <a:pt x="232537" y="108838"/>
                  </a:lnTo>
                  <a:lnTo>
                    <a:pt x="108839" y="0"/>
                  </a:lnTo>
                  <a:lnTo>
                    <a:pt x="0" y="123824"/>
                  </a:lnTo>
                  <a:lnTo>
                    <a:pt x="58166" y="120014"/>
                  </a:lnTo>
                  <a:lnTo>
                    <a:pt x="93472" y="667181"/>
                  </a:lnTo>
                  <a:lnTo>
                    <a:pt x="209677" y="659688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6676264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Formation </a:t>
            </a:r>
            <a:r>
              <a:rPr dirty="0"/>
              <a:t>of</a:t>
            </a:r>
            <a:r>
              <a:rPr spc="5" dirty="0"/>
              <a:t> </a:t>
            </a:r>
            <a:r>
              <a:rPr spc="-10" dirty="0"/>
              <a:t>Preprimosome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7200" y="1752600"/>
            <a:ext cx="8077200" cy="4343401"/>
            <a:chOff x="762000" y="3553213"/>
            <a:chExt cx="7772400" cy="2923787"/>
          </a:xfrm>
        </p:grpSpPr>
        <p:pic>
          <p:nvPicPr>
            <p:cNvPr id="15564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33403" b="16493"/>
            <a:stretch>
              <a:fillRect/>
            </a:stretch>
          </p:blipFill>
          <p:spPr bwMode="auto">
            <a:xfrm>
              <a:off x="762000" y="3553213"/>
              <a:ext cx="7772400" cy="2923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 rot="10800000">
              <a:off x="1295400" y="5410200"/>
              <a:ext cx="228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676400" y="53340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43000" y="60198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9</a:t>
              </a:r>
              <a:r>
                <a:rPr lang="en-US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mers</a:t>
              </a:r>
              <a:endParaRPr lang="en-US" dirty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1200" y="54864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13 </a:t>
              </a:r>
              <a:r>
                <a:rPr lang="en-US" dirty="0" err="1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mers</a:t>
              </a:r>
              <a:endParaRPr lang="en-US" dirty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2133600" y="5105400"/>
              <a:ext cx="152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362200" y="4648200"/>
              <a:ext cx="3048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40" y="816145"/>
            <a:ext cx="8154034" cy="470789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63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DnaA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recognizes</a:t>
            </a:r>
            <a:r>
              <a:rPr sz="32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ori</a:t>
            </a:r>
            <a:r>
              <a:rPr sz="3200" b="1" i="1" spc="-2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153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DnaB ( Helicase )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DnaC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join the DNA-  DnaA complex, open the local </a:t>
            </a:r>
            <a:r>
              <a:rPr sz="32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AT-rich</a:t>
            </a:r>
            <a:r>
              <a:rPr sz="3200" b="1" spc="-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region,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and move on the template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downstream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further to separate enough</a:t>
            </a:r>
            <a:r>
              <a:rPr sz="32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space.</a:t>
            </a:r>
            <a:endParaRPr sz="32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54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DnaA is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replaced</a:t>
            </a:r>
            <a:r>
              <a:rPr sz="3200" b="1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gradually.</a:t>
            </a:r>
            <a:endParaRPr sz="3200" dirty="0">
              <a:latin typeface="Times New Roman"/>
              <a:cs typeface="Times New Roman"/>
            </a:endParaRPr>
          </a:p>
          <a:p>
            <a:pPr marL="286385" marR="573405" indent="-274320">
              <a:lnSpc>
                <a:spcPct val="100000"/>
              </a:lnSpc>
              <a:spcBef>
                <a:spcPts val="154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SSB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protein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binds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the complex to </a:t>
            </a:r>
            <a:r>
              <a:rPr sz="32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stabilize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ssDNA.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1208" y="144272"/>
            <a:ext cx="6560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Formation </a:t>
            </a:r>
            <a:r>
              <a:rPr sz="4000" dirty="0"/>
              <a:t>of </a:t>
            </a:r>
            <a:r>
              <a:rPr sz="4000" spc="-5" dirty="0"/>
              <a:t>Replication</a:t>
            </a:r>
            <a:r>
              <a:rPr sz="4000" spc="15" dirty="0"/>
              <a:t> </a:t>
            </a:r>
            <a:r>
              <a:rPr sz="4000" spc="-5" dirty="0"/>
              <a:t>fork</a:t>
            </a:r>
            <a:endParaRPr sz="40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737" y="1211707"/>
            <a:ext cx="7550784" cy="4371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270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Primase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joins and forms a complex </a:t>
            </a:r>
            <a:r>
              <a:rPr sz="32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called </a:t>
            </a:r>
            <a:r>
              <a:rPr sz="32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primosome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153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Primase starts the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synthesis of primers </a:t>
            </a:r>
            <a:r>
              <a:rPr sz="3200" b="1" spc="-285" dirty="0">
                <a:solidFill>
                  <a:srgbClr val="FFFFFF"/>
                </a:solidFill>
                <a:latin typeface="Times New Roman"/>
                <a:cs typeface="Times New Roman"/>
              </a:rPr>
              <a:t>on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the ssDNA template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using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NTP as the  substrates in the </a:t>
            </a:r>
            <a:r>
              <a:rPr sz="32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3200" b="1" spc="114" dirty="0">
                <a:solidFill>
                  <a:srgbClr val="FFFFFF"/>
                </a:solidFill>
                <a:latin typeface="UnDotum"/>
                <a:cs typeface="UnDotum"/>
              </a:rPr>
              <a:t>´</a:t>
            </a:r>
            <a:r>
              <a:rPr sz="32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32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3200" b="1" spc="160" dirty="0">
                <a:solidFill>
                  <a:srgbClr val="FFFFFF"/>
                </a:solidFill>
                <a:latin typeface="UnDotum"/>
                <a:cs typeface="UnDotum"/>
              </a:rPr>
              <a:t>´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direction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at the  expense of</a:t>
            </a:r>
            <a:r>
              <a:rPr sz="3200" b="1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ATP.</a:t>
            </a:r>
            <a:endParaRPr sz="3200">
              <a:latin typeface="Times New Roman"/>
              <a:cs typeface="Times New Roman"/>
            </a:endParaRPr>
          </a:p>
          <a:p>
            <a:pPr marL="286385" marR="551180" indent="-274320">
              <a:lnSpc>
                <a:spcPct val="101000"/>
              </a:lnSpc>
              <a:spcBef>
                <a:spcPts val="188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The short RNA fragments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 </a:t>
            </a:r>
            <a:r>
              <a:rPr sz="3200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free  </a:t>
            </a:r>
            <a:r>
              <a:rPr sz="3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3200" b="1" spc="70" dirty="0">
                <a:solidFill>
                  <a:srgbClr val="FFFFFF"/>
                </a:solidFill>
                <a:latin typeface="UnDotum"/>
                <a:cs typeface="UnDotum"/>
              </a:rPr>
              <a:t>´</a:t>
            </a:r>
            <a:r>
              <a:rPr sz="3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-OH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groups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for DNA</a:t>
            </a:r>
            <a:r>
              <a:rPr sz="3200" b="1" spc="-3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elongation.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0057" y="449072"/>
            <a:ext cx="3641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/>
              <a:t>Primer</a:t>
            </a:r>
            <a:r>
              <a:rPr sz="4000" u="none" spc="-150" dirty="0"/>
              <a:t> </a:t>
            </a:r>
            <a:r>
              <a:rPr sz="4000" u="none" dirty="0"/>
              <a:t>synthesis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9850" y="331977"/>
            <a:ext cx="39243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u="none" dirty="0">
                <a:latin typeface="Times New Roman"/>
                <a:cs typeface="Times New Roman"/>
              </a:rPr>
              <a:t>DNA</a:t>
            </a:r>
            <a:r>
              <a:rPr sz="4400" b="0" u="none" spc="-320" dirty="0">
                <a:latin typeface="Times New Roman"/>
                <a:cs typeface="Times New Roman"/>
              </a:rPr>
              <a:t> </a:t>
            </a:r>
            <a:r>
              <a:rPr sz="4400" b="0" u="none" dirty="0">
                <a:latin typeface="Times New Roman"/>
                <a:cs typeface="Times New Roman"/>
              </a:rPr>
              <a:t>Replication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7361" y="4934711"/>
            <a:ext cx="2590800" cy="160020"/>
          </a:xfrm>
          <a:custGeom>
            <a:avLst/>
            <a:gdLst/>
            <a:ahLst/>
            <a:cxnLst/>
            <a:rect l="l" t="t" r="r" b="b"/>
            <a:pathLst>
              <a:path w="2590800" h="160020">
                <a:moveTo>
                  <a:pt x="2430779" y="0"/>
                </a:moveTo>
                <a:lnTo>
                  <a:pt x="2430779" y="160019"/>
                </a:lnTo>
                <a:lnTo>
                  <a:pt x="2558796" y="96012"/>
                </a:lnTo>
                <a:lnTo>
                  <a:pt x="2446782" y="96012"/>
                </a:lnTo>
                <a:lnTo>
                  <a:pt x="2446782" y="64007"/>
                </a:lnTo>
                <a:lnTo>
                  <a:pt x="2558795" y="64007"/>
                </a:lnTo>
                <a:lnTo>
                  <a:pt x="2430779" y="0"/>
                </a:lnTo>
                <a:close/>
              </a:path>
              <a:path w="2590800" h="160020">
                <a:moveTo>
                  <a:pt x="2430779" y="64007"/>
                </a:moveTo>
                <a:lnTo>
                  <a:pt x="0" y="64007"/>
                </a:lnTo>
                <a:lnTo>
                  <a:pt x="0" y="96012"/>
                </a:lnTo>
                <a:lnTo>
                  <a:pt x="2430779" y="96012"/>
                </a:lnTo>
                <a:lnTo>
                  <a:pt x="2430779" y="64007"/>
                </a:lnTo>
                <a:close/>
              </a:path>
              <a:path w="2590800" h="160020">
                <a:moveTo>
                  <a:pt x="2558795" y="64007"/>
                </a:moveTo>
                <a:lnTo>
                  <a:pt x="2446782" y="64007"/>
                </a:lnTo>
                <a:lnTo>
                  <a:pt x="2446782" y="96012"/>
                </a:lnTo>
                <a:lnTo>
                  <a:pt x="2558796" y="96012"/>
                </a:lnTo>
                <a:lnTo>
                  <a:pt x="2590800" y="80010"/>
                </a:lnTo>
                <a:lnTo>
                  <a:pt x="2558795" y="64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40" y="1238757"/>
            <a:ext cx="7142480" cy="3548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reaction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in which daughter DNAs </a:t>
            </a:r>
            <a:r>
              <a:rPr sz="3200" b="1" spc="-210" dirty="0">
                <a:solidFill>
                  <a:srgbClr val="FFFFFF"/>
                </a:solidFill>
                <a:latin typeface="Times New Roman"/>
                <a:cs typeface="Times New Roman"/>
              </a:rPr>
              <a:t>are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synthesized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using the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parental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DNAs as  the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template.</a:t>
            </a:r>
            <a:endParaRPr sz="3200">
              <a:latin typeface="Times New Roman"/>
              <a:cs typeface="Times New Roman"/>
            </a:endParaRPr>
          </a:p>
          <a:p>
            <a:pPr marL="287020" marR="36195" indent="-274955">
              <a:lnSpc>
                <a:spcPct val="100000"/>
              </a:lnSpc>
              <a:spcBef>
                <a:spcPts val="153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sz="3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Transferring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genetic information </a:t>
            </a:r>
            <a:r>
              <a:rPr sz="3200" b="1" spc="-285" dirty="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the descendant generation with a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high  </a:t>
            </a:r>
            <a:r>
              <a:rPr sz="3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fidelity.</a:t>
            </a:r>
            <a:endParaRPr sz="3200">
              <a:latin typeface="Times New Roman"/>
              <a:cs typeface="Times New Roman"/>
            </a:endParaRPr>
          </a:p>
          <a:p>
            <a:pPr marL="2839720">
              <a:lnSpc>
                <a:spcPts val="3155"/>
              </a:lnSpc>
            </a:pPr>
            <a:r>
              <a:rPr sz="2800" spc="-5" dirty="0">
                <a:solidFill>
                  <a:srgbClr val="DBF5F8"/>
                </a:solidFill>
                <a:latin typeface="Times New Roman"/>
                <a:cs typeface="Times New Roman"/>
              </a:rPr>
              <a:t>Replication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5048" y="4916423"/>
            <a:ext cx="2357755" cy="0"/>
          </a:xfrm>
          <a:custGeom>
            <a:avLst/>
            <a:gdLst/>
            <a:ahLst/>
            <a:cxnLst/>
            <a:rect l="l" t="t" r="r" b="b"/>
            <a:pathLst>
              <a:path w="2357755">
                <a:moveTo>
                  <a:pt x="0" y="0"/>
                </a:moveTo>
                <a:lnTo>
                  <a:pt x="2357628" y="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5048" y="5145023"/>
            <a:ext cx="2357755" cy="0"/>
          </a:xfrm>
          <a:custGeom>
            <a:avLst/>
            <a:gdLst/>
            <a:ahLst/>
            <a:cxnLst/>
            <a:rect l="l" t="t" r="r" b="b"/>
            <a:pathLst>
              <a:path w="2357755">
                <a:moveTo>
                  <a:pt x="0" y="0"/>
                </a:moveTo>
                <a:lnTo>
                  <a:pt x="2357628" y="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7600" y="5525820"/>
            <a:ext cx="2036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DBF5F8"/>
                </a:solidFill>
                <a:latin typeface="Times New Roman"/>
                <a:cs typeface="Times New Roman"/>
              </a:rPr>
              <a:t>Parental</a:t>
            </a:r>
            <a:r>
              <a:rPr sz="2800" spc="15" dirty="0">
                <a:solidFill>
                  <a:srgbClr val="DBF5F8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DBF5F8"/>
                </a:solidFill>
                <a:latin typeface="Arial"/>
                <a:cs typeface="Arial"/>
              </a:rPr>
              <a:t>DNA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85332" y="5373623"/>
            <a:ext cx="2301240" cy="0"/>
          </a:xfrm>
          <a:custGeom>
            <a:avLst/>
            <a:gdLst/>
            <a:ahLst/>
            <a:cxnLst/>
            <a:rect l="l" t="t" r="r" b="b"/>
            <a:pathLst>
              <a:path w="2301240">
                <a:moveTo>
                  <a:pt x="0" y="0"/>
                </a:moveTo>
                <a:lnTo>
                  <a:pt x="2301240" y="0"/>
                </a:lnTo>
              </a:path>
            </a:pathLst>
          </a:custGeom>
          <a:ln w="579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5332" y="5623559"/>
            <a:ext cx="2301240" cy="0"/>
          </a:xfrm>
          <a:custGeom>
            <a:avLst/>
            <a:gdLst/>
            <a:ahLst/>
            <a:cxnLst/>
            <a:rect l="l" t="t" r="r" b="b"/>
            <a:pathLst>
              <a:path w="2301240">
                <a:moveTo>
                  <a:pt x="0" y="0"/>
                </a:moveTo>
                <a:lnTo>
                  <a:pt x="2301240" y="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2269" y="5789777"/>
            <a:ext cx="22053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DBF5F8"/>
                </a:solidFill>
                <a:latin typeface="Times New Roman"/>
                <a:cs typeface="Times New Roman"/>
              </a:rPr>
              <a:t>Daughter</a:t>
            </a:r>
            <a:r>
              <a:rPr sz="2800" spc="-55" dirty="0">
                <a:solidFill>
                  <a:srgbClr val="DBF5F8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DBF5F8"/>
                </a:solidFill>
                <a:latin typeface="Times New Roman"/>
                <a:cs typeface="Times New Roman"/>
              </a:rPr>
              <a:t>DNA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85332" y="4419600"/>
            <a:ext cx="2301240" cy="0"/>
          </a:xfrm>
          <a:custGeom>
            <a:avLst/>
            <a:gdLst/>
            <a:ahLst/>
            <a:cxnLst/>
            <a:rect l="l" t="t" r="r" b="b"/>
            <a:pathLst>
              <a:path w="2301240">
                <a:moveTo>
                  <a:pt x="0" y="0"/>
                </a:moveTo>
                <a:lnTo>
                  <a:pt x="2301240" y="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85332" y="4652771"/>
            <a:ext cx="2301240" cy="0"/>
          </a:xfrm>
          <a:custGeom>
            <a:avLst/>
            <a:gdLst/>
            <a:ahLst/>
            <a:cxnLst/>
            <a:rect l="l" t="t" r="r" b="b"/>
            <a:pathLst>
              <a:path w="2301240">
                <a:moveTo>
                  <a:pt x="0" y="0"/>
                </a:moveTo>
                <a:lnTo>
                  <a:pt x="2301240" y="0"/>
                </a:lnTo>
              </a:path>
            </a:pathLst>
          </a:custGeom>
          <a:ln w="579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85454" y="6490208"/>
            <a:ext cx="1149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5016" y="369061"/>
            <a:ext cx="3508248" cy="840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35508" y="1453896"/>
            <a:ext cx="8045450" cy="4826635"/>
            <a:chOff x="635508" y="1453896"/>
            <a:chExt cx="8045450" cy="4826635"/>
          </a:xfrm>
        </p:grpSpPr>
        <p:sp>
          <p:nvSpPr>
            <p:cNvPr id="6" name="object 6"/>
            <p:cNvSpPr/>
            <p:nvPr/>
          </p:nvSpPr>
          <p:spPr>
            <a:xfrm>
              <a:off x="858011" y="1676400"/>
              <a:ext cx="7600188" cy="4381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5508" y="1453896"/>
              <a:ext cx="8045450" cy="4826635"/>
            </a:xfrm>
            <a:custGeom>
              <a:avLst/>
              <a:gdLst/>
              <a:ahLst/>
              <a:cxnLst/>
              <a:rect l="l" t="t" r="r" b="b"/>
              <a:pathLst>
                <a:path w="8045450" h="4826635">
                  <a:moveTo>
                    <a:pt x="0" y="4826508"/>
                  </a:moveTo>
                  <a:lnTo>
                    <a:pt x="8045196" y="4826508"/>
                  </a:lnTo>
                  <a:lnTo>
                    <a:pt x="8045196" y="0"/>
                  </a:lnTo>
                  <a:lnTo>
                    <a:pt x="0" y="0"/>
                  </a:lnTo>
                  <a:lnTo>
                    <a:pt x="0" y="4826508"/>
                  </a:lnTo>
                  <a:close/>
                </a:path>
              </a:pathLst>
            </a:custGeom>
            <a:ln w="445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8463" y="2766060"/>
              <a:ext cx="481584" cy="3794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5999" y="2819400"/>
              <a:ext cx="304800" cy="190500"/>
            </a:xfrm>
            <a:custGeom>
              <a:avLst/>
              <a:gdLst/>
              <a:ahLst/>
              <a:cxnLst/>
              <a:rect l="l" t="t" r="r" b="b"/>
              <a:pathLst>
                <a:path w="304800" h="190500">
                  <a:moveTo>
                    <a:pt x="304800" y="0"/>
                  </a:moveTo>
                  <a:lnTo>
                    <a:pt x="0" y="190500"/>
                  </a:lnTo>
                </a:path>
              </a:pathLst>
            </a:custGeom>
            <a:ln w="76200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2063" y="4163567"/>
              <a:ext cx="480060" cy="3611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9599" y="4223004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>
                  <a:moveTo>
                    <a:pt x="304800" y="17145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07863" y="4588763"/>
              <a:ext cx="480060" cy="3611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05399" y="4648200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>
                  <a:moveTo>
                    <a:pt x="304800" y="17145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93663" y="4969763"/>
              <a:ext cx="480060" cy="3611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91199" y="5029200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>
                  <a:moveTo>
                    <a:pt x="304800" y="17145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348098" y="3900296"/>
            <a:ext cx="10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’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952244" y="2011679"/>
            <a:ext cx="5716905" cy="3053080"/>
            <a:chOff x="1952244" y="2011679"/>
            <a:chExt cx="5716905" cy="3053080"/>
          </a:xfrm>
        </p:grpSpPr>
        <p:sp>
          <p:nvSpPr>
            <p:cNvPr id="18" name="object 18"/>
            <p:cNvSpPr/>
            <p:nvPr/>
          </p:nvSpPr>
          <p:spPr>
            <a:xfrm>
              <a:off x="6248400" y="3243071"/>
              <a:ext cx="1420495" cy="524510"/>
            </a:xfrm>
            <a:custGeom>
              <a:avLst/>
              <a:gdLst/>
              <a:ahLst/>
              <a:cxnLst/>
              <a:rect l="l" t="t" r="r" b="b"/>
              <a:pathLst>
                <a:path w="1420495" h="524510">
                  <a:moveTo>
                    <a:pt x="1420368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1420368" y="524255"/>
                  </a:lnTo>
                  <a:lnTo>
                    <a:pt x="1420368" y="0"/>
                  </a:lnTo>
                  <a:close/>
                </a:path>
              </a:pathLst>
            </a:custGeom>
            <a:solidFill>
              <a:srgbClr val="045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03264" y="3355847"/>
              <a:ext cx="1231391" cy="3291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45047" y="3362959"/>
              <a:ext cx="1176274" cy="2733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11596" y="3041903"/>
              <a:ext cx="408431" cy="5745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83985" y="3070097"/>
              <a:ext cx="266700" cy="436880"/>
            </a:xfrm>
            <a:custGeom>
              <a:avLst/>
              <a:gdLst/>
              <a:ahLst/>
              <a:cxnLst/>
              <a:rect l="l" t="t" r="r" b="b"/>
              <a:pathLst>
                <a:path w="266700" h="436879">
                  <a:moveTo>
                    <a:pt x="266318" y="0"/>
                  </a:moveTo>
                  <a:lnTo>
                    <a:pt x="0" y="436499"/>
                  </a:lnTo>
                </a:path>
              </a:pathLst>
            </a:custGeom>
            <a:ln w="25908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2496" y="4088891"/>
              <a:ext cx="524255" cy="9753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63361" y="4115561"/>
              <a:ext cx="381000" cy="838200"/>
            </a:xfrm>
            <a:custGeom>
              <a:avLst/>
              <a:gdLst/>
              <a:ahLst/>
              <a:cxnLst/>
              <a:rect l="l" t="t" r="r" b="b"/>
              <a:pathLst>
                <a:path w="381000" h="838200">
                  <a:moveTo>
                    <a:pt x="0" y="0"/>
                  </a:moveTo>
                  <a:lnTo>
                    <a:pt x="381000" y="838200"/>
                  </a:lnTo>
                </a:path>
              </a:pathLst>
            </a:custGeom>
            <a:ln w="25908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86172" y="4104131"/>
              <a:ext cx="446531" cy="5410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58561" y="4133850"/>
              <a:ext cx="304800" cy="400685"/>
            </a:xfrm>
            <a:custGeom>
              <a:avLst/>
              <a:gdLst/>
              <a:ahLst/>
              <a:cxnLst/>
              <a:rect l="l" t="t" r="r" b="b"/>
              <a:pathLst>
                <a:path w="304800" h="400685">
                  <a:moveTo>
                    <a:pt x="304800" y="0"/>
                  </a:moveTo>
                  <a:lnTo>
                    <a:pt x="0" y="400557"/>
                  </a:lnTo>
                </a:path>
              </a:pathLst>
            </a:custGeom>
            <a:ln w="25908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52772" y="4081272"/>
              <a:ext cx="972312" cy="25298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25161" y="4115561"/>
              <a:ext cx="838200" cy="108585"/>
            </a:xfrm>
            <a:custGeom>
              <a:avLst/>
              <a:gdLst/>
              <a:ahLst/>
              <a:cxnLst/>
              <a:rect l="l" t="t" r="r" b="b"/>
              <a:pathLst>
                <a:path w="838200" h="108585">
                  <a:moveTo>
                    <a:pt x="838200" y="0"/>
                  </a:moveTo>
                  <a:lnTo>
                    <a:pt x="0" y="108585"/>
                  </a:lnTo>
                </a:path>
              </a:pathLst>
            </a:custGeom>
            <a:ln w="25908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93392" y="2031491"/>
              <a:ext cx="3390900" cy="4968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52244" y="2011679"/>
              <a:ext cx="3247644" cy="5989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57400" y="2057399"/>
              <a:ext cx="3262884" cy="3688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057400" y="2057400"/>
            <a:ext cx="3263265" cy="368935"/>
          </a:xfrm>
          <a:prstGeom prst="rect">
            <a:avLst/>
          </a:prstGeom>
          <a:ln w="9144">
            <a:solidFill>
              <a:srgbClr val="039AA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Primase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synthesizes</a:t>
            </a:r>
            <a:r>
              <a:rPr sz="18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Georgia"/>
                <a:cs typeface="Georgia"/>
              </a:rPr>
              <a:t>PRIMER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36319" y="2360676"/>
            <a:ext cx="5082540" cy="3339465"/>
            <a:chOff x="1036319" y="2360676"/>
            <a:chExt cx="5082540" cy="3339465"/>
          </a:xfrm>
        </p:grpSpPr>
        <p:sp>
          <p:nvSpPr>
            <p:cNvPr id="34" name="object 34"/>
            <p:cNvSpPr/>
            <p:nvPr/>
          </p:nvSpPr>
          <p:spPr>
            <a:xfrm>
              <a:off x="4366260" y="3064764"/>
              <a:ext cx="502920" cy="5349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04816" y="2700528"/>
              <a:ext cx="502920" cy="5349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15940" y="2360676"/>
              <a:ext cx="502920" cy="5349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01055" y="5149596"/>
              <a:ext cx="573024" cy="55016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92979" y="4783836"/>
              <a:ext cx="576072" cy="5516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32147" y="4466844"/>
              <a:ext cx="576072" cy="55321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77467" y="5094732"/>
              <a:ext cx="3494531" cy="49682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36319" y="5074920"/>
              <a:ext cx="3512820" cy="59893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41475" y="5120640"/>
              <a:ext cx="3366516" cy="36880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41475" y="5120640"/>
              <a:ext cx="3366770" cy="368935"/>
            </a:xfrm>
            <a:custGeom>
              <a:avLst/>
              <a:gdLst/>
              <a:ahLst/>
              <a:cxnLst/>
              <a:rect l="l" t="t" r="r" b="b"/>
              <a:pathLst>
                <a:path w="3366770" h="368935">
                  <a:moveTo>
                    <a:pt x="0" y="368808"/>
                  </a:moveTo>
                  <a:lnTo>
                    <a:pt x="3366516" y="368808"/>
                  </a:lnTo>
                  <a:lnTo>
                    <a:pt x="3366516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144">
              <a:solidFill>
                <a:srgbClr val="039A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221130" y="5139054"/>
            <a:ext cx="3147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Single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stranded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binding protein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445508" y="5065776"/>
            <a:ext cx="574675" cy="350520"/>
            <a:chOff x="4445508" y="5065776"/>
            <a:chExt cx="574675" cy="350520"/>
          </a:xfrm>
        </p:grpSpPr>
        <p:sp>
          <p:nvSpPr>
            <p:cNvPr id="46" name="object 46"/>
            <p:cNvSpPr/>
            <p:nvPr/>
          </p:nvSpPr>
          <p:spPr>
            <a:xfrm>
              <a:off x="4445508" y="5065776"/>
              <a:ext cx="574548" cy="35052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04944" y="5175123"/>
              <a:ext cx="340995" cy="144145"/>
            </a:xfrm>
            <a:custGeom>
              <a:avLst/>
              <a:gdLst/>
              <a:ahLst/>
              <a:cxnLst/>
              <a:rect l="l" t="t" r="r" b="b"/>
              <a:pathLst>
                <a:path w="340995" h="144145">
                  <a:moveTo>
                    <a:pt x="266342" y="36412"/>
                  </a:moveTo>
                  <a:lnTo>
                    <a:pt x="0" y="118871"/>
                  </a:lnTo>
                  <a:lnTo>
                    <a:pt x="7619" y="143636"/>
                  </a:lnTo>
                  <a:lnTo>
                    <a:pt x="274136" y="61123"/>
                  </a:lnTo>
                  <a:lnTo>
                    <a:pt x="291466" y="42237"/>
                  </a:lnTo>
                  <a:lnTo>
                    <a:pt x="266342" y="36412"/>
                  </a:lnTo>
                  <a:close/>
                </a:path>
                <a:path w="340995" h="144145">
                  <a:moveTo>
                    <a:pt x="319838" y="22225"/>
                  </a:moveTo>
                  <a:lnTo>
                    <a:pt x="312165" y="22225"/>
                  </a:lnTo>
                  <a:lnTo>
                    <a:pt x="319785" y="46989"/>
                  </a:lnTo>
                  <a:lnTo>
                    <a:pt x="274136" y="61123"/>
                  </a:lnTo>
                  <a:lnTo>
                    <a:pt x="245617" y="92201"/>
                  </a:lnTo>
                  <a:lnTo>
                    <a:pt x="240791" y="97408"/>
                  </a:lnTo>
                  <a:lnTo>
                    <a:pt x="241172" y="105663"/>
                  </a:lnTo>
                  <a:lnTo>
                    <a:pt x="246379" y="110489"/>
                  </a:lnTo>
                  <a:lnTo>
                    <a:pt x="251713" y="115315"/>
                  </a:lnTo>
                  <a:lnTo>
                    <a:pt x="259841" y="114934"/>
                  </a:lnTo>
                  <a:lnTo>
                    <a:pt x="340613" y="27050"/>
                  </a:lnTo>
                  <a:lnTo>
                    <a:pt x="319838" y="22225"/>
                  </a:lnTo>
                  <a:close/>
                </a:path>
                <a:path w="340995" h="144145">
                  <a:moveTo>
                    <a:pt x="291466" y="42237"/>
                  </a:moveTo>
                  <a:lnTo>
                    <a:pt x="274136" y="61123"/>
                  </a:lnTo>
                  <a:lnTo>
                    <a:pt x="318965" y="47243"/>
                  </a:lnTo>
                  <a:lnTo>
                    <a:pt x="313054" y="47243"/>
                  </a:lnTo>
                  <a:lnTo>
                    <a:pt x="291466" y="42237"/>
                  </a:lnTo>
                  <a:close/>
                </a:path>
                <a:path w="340995" h="144145">
                  <a:moveTo>
                    <a:pt x="306450" y="25907"/>
                  </a:moveTo>
                  <a:lnTo>
                    <a:pt x="291466" y="42237"/>
                  </a:lnTo>
                  <a:lnTo>
                    <a:pt x="313054" y="47243"/>
                  </a:lnTo>
                  <a:lnTo>
                    <a:pt x="306450" y="25907"/>
                  </a:lnTo>
                  <a:close/>
                </a:path>
                <a:path w="340995" h="144145">
                  <a:moveTo>
                    <a:pt x="313299" y="25907"/>
                  </a:moveTo>
                  <a:lnTo>
                    <a:pt x="306450" y="25907"/>
                  </a:lnTo>
                  <a:lnTo>
                    <a:pt x="313054" y="47243"/>
                  </a:lnTo>
                  <a:lnTo>
                    <a:pt x="318965" y="47243"/>
                  </a:lnTo>
                  <a:lnTo>
                    <a:pt x="319785" y="46989"/>
                  </a:lnTo>
                  <a:lnTo>
                    <a:pt x="313299" y="25907"/>
                  </a:lnTo>
                  <a:close/>
                </a:path>
                <a:path w="340995" h="144145">
                  <a:moveTo>
                    <a:pt x="312165" y="22225"/>
                  </a:moveTo>
                  <a:lnTo>
                    <a:pt x="266342" y="36412"/>
                  </a:lnTo>
                  <a:lnTo>
                    <a:pt x="291466" y="42237"/>
                  </a:lnTo>
                  <a:lnTo>
                    <a:pt x="306450" y="25907"/>
                  </a:lnTo>
                  <a:lnTo>
                    <a:pt x="313299" y="25907"/>
                  </a:lnTo>
                  <a:lnTo>
                    <a:pt x="312165" y="22225"/>
                  </a:lnTo>
                  <a:close/>
                </a:path>
                <a:path w="340995" h="144145">
                  <a:moveTo>
                    <a:pt x="224281" y="0"/>
                  </a:moveTo>
                  <a:lnTo>
                    <a:pt x="217296" y="4444"/>
                  </a:lnTo>
                  <a:lnTo>
                    <a:pt x="215772" y="11302"/>
                  </a:lnTo>
                  <a:lnTo>
                    <a:pt x="214121" y="18287"/>
                  </a:lnTo>
                  <a:lnTo>
                    <a:pt x="218439" y="25272"/>
                  </a:lnTo>
                  <a:lnTo>
                    <a:pt x="266342" y="36412"/>
                  </a:lnTo>
                  <a:lnTo>
                    <a:pt x="312165" y="22225"/>
                  </a:lnTo>
                  <a:lnTo>
                    <a:pt x="319838" y="22225"/>
                  </a:lnTo>
                  <a:lnTo>
                    <a:pt x="224281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4928" y="1067815"/>
            <a:ext cx="7679055" cy="458086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75285" marR="201930" indent="-363220">
              <a:lnSpc>
                <a:spcPct val="90000"/>
              </a:lnSpc>
              <a:spcBef>
                <a:spcPts val="484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37592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dNTPs </a:t>
            </a:r>
            <a:r>
              <a:rPr sz="3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continuously connected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200" b="1" spc="-19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primer or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nascent DNA chain by  DNA-pol</a:t>
            </a:r>
            <a:r>
              <a:rPr sz="32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III.</a:t>
            </a:r>
            <a:endParaRPr sz="3200" dirty="0">
              <a:latin typeface="Times New Roman"/>
              <a:cs typeface="Times New Roman"/>
            </a:endParaRPr>
          </a:p>
          <a:p>
            <a:pPr marL="375285" marR="5080" indent="-363220">
              <a:lnSpc>
                <a:spcPct val="89600"/>
              </a:lnSpc>
              <a:spcBef>
                <a:spcPts val="197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37592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core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 enzymes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catalyze </a:t>
            </a:r>
            <a:r>
              <a:rPr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synthesis of leading and lagging  strands,</a:t>
            </a:r>
            <a:r>
              <a:rPr sz="3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respectively.</a:t>
            </a:r>
            <a:endParaRPr sz="3200" dirty="0">
              <a:latin typeface="Times New Roman"/>
              <a:cs typeface="Times New Roman"/>
            </a:endParaRPr>
          </a:p>
          <a:p>
            <a:pPr marL="375285" marR="317500" indent="-363220">
              <a:lnSpc>
                <a:spcPts val="3460"/>
              </a:lnSpc>
              <a:spcBef>
                <a:spcPts val="1964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37592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nature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of the chain elongation is </a:t>
            </a:r>
            <a:r>
              <a:rPr sz="3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series formation of the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phosphodiester 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bonds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600" y="228600"/>
            <a:ext cx="3886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Elongation</a:t>
            </a:r>
            <a:endParaRPr sz="4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Elongation</a:t>
            </a:r>
            <a:endParaRPr lang="en-US" dirty="0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92891"/>
            <a:ext cx="8686800" cy="59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260" y="937005"/>
            <a:ext cx="7412355" cy="430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</a:pPr>
            <a:r>
              <a:rPr sz="3400" spc="-15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155" dirty="0">
                <a:solidFill>
                  <a:srgbClr val="C00000"/>
                </a:solidFill>
                <a:latin typeface="Times New Roman"/>
                <a:cs typeface="Times New Roman"/>
              </a:rPr>
              <a:t>RNA </a:t>
            </a: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Primers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3600" b="1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Okazaki</a:t>
            </a:r>
            <a:r>
              <a:rPr sz="3600" b="1" spc="-6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spc="-7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fragments </a:t>
            </a:r>
            <a:r>
              <a:rPr sz="3600" b="1" spc="-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digested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by the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enzyme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RNase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600" dirty="0">
              <a:latin typeface="Times New Roman"/>
              <a:cs typeface="Times New Roman"/>
            </a:endParaRPr>
          </a:p>
          <a:p>
            <a:pPr marL="286385" marR="252729" indent="-274320" algn="just">
              <a:lnSpc>
                <a:spcPct val="100800"/>
              </a:lnSpc>
              <a:spcBef>
                <a:spcPts val="1695"/>
              </a:spcBef>
            </a:pPr>
            <a:r>
              <a:rPr sz="3400" spc="-15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gaps </a:t>
            </a:r>
            <a:r>
              <a:rPr sz="3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filled by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DNA-pol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 </a:t>
            </a:r>
            <a:r>
              <a:rPr sz="3600" b="1" spc="-325" dirty="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6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3600" b="1" spc="40" dirty="0">
                <a:solidFill>
                  <a:srgbClr val="FFFFFF"/>
                </a:solidFill>
                <a:latin typeface="UnDotum"/>
                <a:cs typeface="UnDotum"/>
              </a:rPr>
              <a:t>´</a:t>
            </a:r>
            <a:r>
              <a:rPr sz="36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→3</a:t>
            </a:r>
            <a:r>
              <a:rPr sz="3600" b="1" spc="40" dirty="0">
                <a:solidFill>
                  <a:srgbClr val="FFFFFF"/>
                </a:solidFill>
                <a:latin typeface="UnDotum"/>
                <a:cs typeface="UnDotum"/>
              </a:rPr>
              <a:t>´</a:t>
            </a:r>
            <a:r>
              <a:rPr sz="36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direction.</a:t>
            </a:r>
            <a:endParaRPr sz="3600" dirty="0">
              <a:latin typeface="Times New Roman"/>
              <a:cs typeface="Times New Roman"/>
            </a:endParaRPr>
          </a:p>
          <a:p>
            <a:pPr marL="286385" marR="281940" indent="-274320" algn="just">
              <a:lnSpc>
                <a:spcPct val="99600"/>
              </a:lnSpc>
              <a:spcBef>
                <a:spcPts val="1745"/>
              </a:spcBef>
            </a:pPr>
            <a:r>
              <a:rPr sz="3400" spc="-15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nick between the </a:t>
            </a:r>
            <a:r>
              <a:rPr sz="36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3600" b="1" spc="75" dirty="0">
                <a:solidFill>
                  <a:srgbClr val="FFFFFF"/>
                </a:solidFill>
                <a:latin typeface="UnDotum"/>
                <a:cs typeface="UnDotum"/>
              </a:rPr>
              <a:t>´</a:t>
            </a:r>
            <a:r>
              <a:rPr sz="36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end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one  fragment and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6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3600" b="1" spc="70" dirty="0">
                <a:solidFill>
                  <a:srgbClr val="FFFFFF"/>
                </a:solidFill>
                <a:latin typeface="UnDotum"/>
                <a:cs typeface="UnDotum"/>
              </a:rPr>
              <a:t>´</a:t>
            </a:r>
            <a:r>
              <a:rPr sz="36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end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6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next  fragment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sealed by</a:t>
            </a:r>
            <a:r>
              <a:rPr sz="3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ligase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2229" y="226822"/>
            <a:ext cx="5414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Lagging strand</a:t>
            </a:r>
            <a:r>
              <a:rPr sz="4000" spc="-20" dirty="0"/>
              <a:t> </a:t>
            </a:r>
            <a:r>
              <a:rPr sz="4000" spc="-5" dirty="0"/>
              <a:t>synthesis</a:t>
            </a:r>
            <a:endParaRPr sz="40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953770"/>
            <a:ext cx="7919720" cy="5458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87350" marR="5080" indent="-375285">
              <a:lnSpc>
                <a:spcPct val="90000"/>
              </a:lnSpc>
              <a:spcBef>
                <a:spcPts val="530"/>
              </a:spcBef>
              <a:buChar char="•"/>
              <a:tabLst>
                <a:tab pos="387350" algn="l"/>
                <a:tab pos="387985" algn="l"/>
                <a:tab pos="4323080" algn="l"/>
              </a:tabLst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Many DNA fragments are synthesized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sequentially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on the DNA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template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strand  having the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3600" spc="-5" dirty="0">
                <a:solidFill>
                  <a:srgbClr val="FFFFFF"/>
                </a:solidFill>
                <a:latin typeface="IPAexGothic"/>
                <a:cs typeface="IPAexGothic"/>
              </a:rPr>
              <a:t>´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end. These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DNA 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fragments are</a:t>
            </a:r>
            <a:r>
              <a:rPr sz="3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called	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Okazaki</a:t>
            </a:r>
            <a:r>
              <a:rPr sz="36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fragments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.  They are </a:t>
            </a:r>
            <a:r>
              <a:rPr sz="3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1000 </a:t>
            </a:r>
            <a:r>
              <a:rPr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– </a:t>
            </a:r>
            <a:r>
              <a:rPr sz="3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2000 </a:t>
            </a:r>
            <a:r>
              <a:rPr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nt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long in  prokaryotes and </a:t>
            </a:r>
            <a:r>
              <a:rPr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100-150 </a:t>
            </a:r>
            <a:r>
              <a:rPr sz="3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nt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long in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eukaryotes.</a:t>
            </a:r>
            <a:endParaRPr sz="3600">
              <a:latin typeface="Times New Roman"/>
              <a:cs typeface="Times New Roman"/>
            </a:endParaRPr>
          </a:p>
          <a:p>
            <a:pPr marL="387350" marR="1283970" indent="-375285">
              <a:lnSpc>
                <a:spcPct val="100000"/>
              </a:lnSpc>
              <a:spcBef>
                <a:spcPts val="2160"/>
              </a:spcBef>
              <a:buChar char="•"/>
              <a:tabLst>
                <a:tab pos="387350" algn="l"/>
                <a:tab pos="387985" algn="l"/>
                <a:tab pos="6245860" algn="l"/>
              </a:tabLst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The dau</a:t>
            </a:r>
            <a:r>
              <a:rPr sz="3600" spc="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hter strand consisting	of  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Okazaki </a:t>
            </a: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fragments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is called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6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lagging</a:t>
            </a: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strand.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6569" y="26619"/>
            <a:ext cx="4609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Okazaki</a:t>
            </a:r>
            <a:r>
              <a:rPr sz="4400" spc="-65" dirty="0"/>
              <a:t> </a:t>
            </a:r>
            <a:r>
              <a:rPr sz="4400" dirty="0"/>
              <a:t>fragments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524493" y="6517640"/>
            <a:ext cx="1746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solidFill>
                  <a:srgbClr val="D1EAED"/>
                </a:solidFill>
                <a:latin typeface="Georgia"/>
                <a:cs typeface="Georgia"/>
              </a:rPr>
              <a:t>63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4211" y="979169"/>
            <a:ext cx="7981315" cy="4679950"/>
            <a:chOff x="934211" y="979169"/>
            <a:chExt cx="7981315" cy="4679950"/>
          </a:xfrm>
        </p:grpSpPr>
        <p:sp>
          <p:nvSpPr>
            <p:cNvPr id="3" name="object 3"/>
            <p:cNvSpPr/>
            <p:nvPr/>
          </p:nvSpPr>
          <p:spPr>
            <a:xfrm>
              <a:off x="934211" y="1406651"/>
              <a:ext cx="7981188" cy="42519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40730" y="979169"/>
              <a:ext cx="1356360" cy="864235"/>
            </a:xfrm>
            <a:custGeom>
              <a:avLst/>
              <a:gdLst/>
              <a:ahLst/>
              <a:cxnLst/>
              <a:rect l="l" t="t" r="r" b="b"/>
              <a:pathLst>
                <a:path w="1356359" h="864235">
                  <a:moveTo>
                    <a:pt x="125343" y="657854"/>
                  </a:moveTo>
                  <a:lnTo>
                    <a:pt x="115776" y="658923"/>
                  </a:lnTo>
                  <a:lnTo>
                    <a:pt x="107281" y="663493"/>
                  </a:lnTo>
                  <a:lnTo>
                    <a:pt x="100965" y="671194"/>
                  </a:lnTo>
                  <a:lnTo>
                    <a:pt x="0" y="864234"/>
                  </a:lnTo>
                  <a:lnTo>
                    <a:pt x="159371" y="859027"/>
                  </a:lnTo>
                  <a:lnTo>
                    <a:pt x="55626" y="859027"/>
                  </a:lnTo>
                  <a:lnTo>
                    <a:pt x="28956" y="816355"/>
                  </a:lnTo>
                  <a:lnTo>
                    <a:pt x="107661" y="766940"/>
                  </a:lnTo>
                  <a:lnTo>
                    <a:pt x="145542" y="694563"/>
                  </a:lnTo>
                  <a:lnTo>
                    <a:pt x="148339" y="684978"/>
                  </a:lnTo>
                  <a:lnTo>
                    <a:pt x="147256" y="675417"/>
                  </a:lnTo>
                  <a:lnTo>
                    <a:pt x="142648" y="666952"/>
                  </a:lnTo>
                  <a:lnTo>
                    <a:pt x="134874" y="660653"/>
                  </a:lnTo>
                  <a:lnTo>
                    <a:pt x="125343" y="657854"/>
                  </a:lnTo>
                  <a:close/>
                </a:path>
                <a:path w="1356359" h="864235">
                  <a:moveTo>
                    <a:pt x="107661" y="766940"/>
                  </a:moveTo>
                  <a:lnTo>
                    <a:pt x="28956" y="816355"/>
                  </a:lnTo>
                  <a:lnTo>
                    <a:pt x="55626" y="859027"/>
                  </a:lnTo>
                  <a:lnTo>
                    <a:pt x="70998" y="849376"/>
                  </a:lnTo>
                  <a:lnTo>
                    <a:pt x="64516" y="849376"/>
                  </a:lnTo>
                  <a:lnTo>
                    <a:pt x="41529" y="812545"/>
                  </a:lnTo>
                  <a:lnTo>
                    <a:pt x="84529" y="811137"/>
                  </a:lnTo>
                  <a:lnTo>
                    <a:pt x="107661" y="766940"/>
                  </a:lnTo>
                  <a:close/>
                </a:path>
                <a:path w="1356359" h="864235">
                  <a:moveTo>
                    <a:pt x="216027" y="806830"/>
                  </a:moveTo>
                  <a:lnTo>
                    <a:pt x="134508" y="809500"/>
                  </a:lnTo>
                  <a:lnTo>
                    <a:pt x="55626" y="859027"/>
                  </a:lnTo>
                  <a:lnTo>
                    <a:pt x="159371" y="859027"/>
                  </a:lnTo>
                  <a:lnTo>
                    <a:pt x="217678" y="857122"/>
                  </a:lnTo>
                  <a:lnTo>
                    <a:pt x="242062" y="831214"/>
                  </a:lnTo>
                  <a:lnTo>
                    <a:pt x="239744" y="821457"/>
                  </a:lnTo>
                  <a:lnTo>
                    <a:pt x="234092" y="813641"/>
                  </a:lnTo>
                  <a:lnTo>
                    <a:pt x="225917" y="808515"/>
                  </a:lnTo>
                  <a:lnTo>
                    <a:pt x="216027" y="806830"/>
                  </a:lnTo>
                  <a:close/>
                </a:path>
                <a:path w="1356359" h="864235">
                  <a:moveTo>
                    <a:pt x="84529" y="811137"/>
                  </a:moveTo>
                  <a:lnTo>
                    <a:pt x="41529" y="812545"/>
                  </a:lnTo>
                  <a:lnTo>
                    <a:pt x="64516" y="849376"/>
                  </a:lnTo>
                  <a:lnTo>
                    <a:pt x="84529" y="811137"/>
                  </a:lnTo>
                  <a:close/>
                </a:path>
                <a:path w="1356359" h="864235">
                  <a:moveTo>
                    <a:pt x="134508" y="809500"/>
                  </a:moveTo>
                  <a:lnTo>
                    <a:pt x="84529" y="811137"/>
                  </a:lnTo>
                  <a:lnTo>
                    <a:pt x="64516" y="849376"/>
                  </a:lnTo>
                  <a:lnTo>
                    <a:pt x="70998" y="849376"/>
                  </a:lnTo>
                  <a:lnTo>
                    <a:pt x="134508" y="809500"/>
                  </a:lnTo>
                  <a:close/>
                </a:path>
                <a:path w="1356359" h="864235">
                  <a:moveTo>
                    <a:pt x="1329182" y="0"/>
                  </a:moveTo>
                  <a:lnTo>
                    <a:pt x="107661" y="766940"/>
                  </a:lnTo>
                  <a:lnTo>
                    <a:pt x="84529" y="811137"/>
                  </a:lnTo>
                  <a:lnTo>
                    <a:pt x="134508" y="809500"/>
                  </a:lnTo>
                  <a:lnTo>
                    <a:pt x="1355852" y="42671"/>
                  </a:lnTo>
                  <a:lnTo>
                    <a:pt x="132918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803775" y="5715711"/>
            <a:ext cx="25406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Leading</a:t>
            </a:r>
            <a:r>
              <a:rPr sz="28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strand  </a:t>
            </a:r>
            <a:r>
              <a:rPr sz="280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(continuous)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76800" y="116643"/>
            <a:ext cx="38862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u="none" spc="90" dirty="0">
                <a:solidFill>
                  <a:srgbClr val="FFFFFF"/>
                </a:solidFill>
              </a:rPr>
              <a:t>Lagging </a:t>
            </a:r>
            <a:r>
              <a:rPr sz="2800" u="none" spc="125" dirty="0">
                <a:solidFill>
                  <a:srgbClr val="FFFFFF"/>
                </a:solidFill>
              </a:rPr>
              <a:t>strand  </a:t>
            </a:r>
            <a:r>
              <a:rPr sz="2800" u="none" spc="125" dirty="0" smtClean="0">
                <a:solidFill>
                  <a:srgbClr val="FFFFFF"/>
                </a:solidFill>
              </a:rPr>
              <a:t/>
            </a:r>
            <a:br>
              <a:rPr sz="2800" u="none" spc="125" dirty="0" smtClean="0">
                <a:solidFill>
                  <a:srgbClr val="FFFFFF"/>
                </a:solidFill>
              </a:rPr>
            </a:br>
            <a:r>
              <a:rPr sz="2800" u="none" spc="175" dirty="0" smtClean="0">
                <a:solidFill>
                  <a:srgbClr val="FFFFFF"/>
                </a:solidFill>
              </a:rPr>
              <a:t>(</a:t>
            </a:r>
            <a:r>
              <a:rPr sz="2800" u="none" spc="175" dirty="0">
                <a:solidFill>
                  <a:srgbClr val="FFFFFF"/>
                </a:solidFill>
              </a:rPr>
              <a:t>d</a:t>
            </a:r>
            <a:r>
              <a:rPr sz="2800" u="none" spc="100" dirty="0">
                <a:solidFill>
                  <a:srgbClr val="FFFFFF"/>
                </a:solidFill>
              </a:rPr>
              <a:t>i</a:t>
            </a:r>
            <a:r>
              <a:rPr sz="2800" u="none" spc="135" dirty="0">
                <a:solidFill>
                  <a:srgbClr val="FFFFFF"/>
                </a:solidFill>
              </a:rPr>
              <a:t>s</a:t>
            </a:r>
            <a:r>
              <a:rPr sz="2800" u="none" spc="90" dirty="0">
                <a:solidFill>
                  <a:srgbClr val="FFFFFF"/>
                </a:solidFill>
              </a:rPr>
              <a:t>c</a:t>
            </a:r>
            <a:r>
              <a:rPr sz="2800" u="none" spc="225" dirty="0">
                <a:solidFill>
                  <a:srgbClr val="FFFFFF"/>
                </a:solidFill>
              </a:rPr>
              <a:t>ont</a:t>
            </a:r>
            <a:r>
              <a:rPr sz="2800" u="none" spc="120" dirty="0">
                <a:solidFill>
                  <a:srgbClr val="FFFFFF"/>
                </a:solidFill>
              </a:rPr>
              <a:t>i</a:t>
            </a:r>
            <a:r>
              <a:rPr sz="2800" u="none" spc="240" dirty="0">
                <a:solidFill>
                  <a:srgbClr val="FFFFFF"/>
                </a:solidFill>
              </a:rPr>
              <a:t>nu</a:t>
            </a:r>
            <a:r>
              <a:rPr sz="2800" u="none" spc="204" dirty="0">
                <a:solidFill>
                  <a:srgbClr val="FFFFFF"/>
                </a:solidFill>
              </a:rPr>
              <a:t>o</a:t>
            </a:r>
            <a:r>
              <a:rPr sz="2800" u="none" spc="175" dirty="0">
                <a:solidFill>
                  <a:srgbClr val="FFFFFF"/>
                </a:solidFill>
              </a:rPr>
              <a:t>us)</a:t>
            </a:r>
            <a:endParaRPr sz="2800" dirty="0"/>
          </a:p>
        </p:txBody>
      </p:sp>
      <p:sp>
        <p:nvSpPr>
          <p:cNvPr id="7" name="object 7"/>
          <p:cNvSpPr/>
          <p:nvPr/>
        </p:nvSpPr>
        <p:spPr>
          <a:xfrm>
            <a:off x="5868034" y="4648834"/>
            <a:ext cx="1161415" cy="1236980"/>
          </a:xfrm>
          <a:custGeom>
            <a:avLst/>
            <a:gdLst/>
            <a:ahLst/>
            <a:cxnLst/>
            <a:rect l="l" t="t" r="r" b="b"/>
            <a:pathLst>
              <a:path w="1161415" h="1236979">
                <a:moveTo>
                  <a:pt x="68292" y="72845"/>
                </a:moveTo>
                <a:lnTo>
                  <a:pt x="79408" y="121365"/>
                </a:lnTo>
                <a:lnTo>
                  <a:pt x="1124839" y="1236522"/>
                </a:lnTo>
                <a:lnTo>
                  <a:pt x="1161414" y="1202131"/>
                </a:lnTo>
                <a:lnTo>
                  <a:pt x="116099" y="87063"/>
                </a:lnTo>
                <a:lnTo>
                  <a:pt x="68292" y="72845"/>
                </a:lnTo>
                <a:close/>
              </a:path>
              <a:path w="1161415" h="1236979">
                <a:moveTo>
                  <a:pt x="0" y="0"/>
                </a:moveTo>
                <a:lnTo>
                  <a:pt x="48640" y="212344"/>
                </a:lnTo>
                <a:lnTo>
                  <a:pt x="52736" y="221408"/>
                </a:lnTo>
                <a:lnTo>
                  <a:pt x="59785" y="227996"/>
                </a:lnTo>
                <a:lnTo>
                  <a:pt x="68786" y="231489"/>
                </a:lnTo>
                <a:lnTo>
                  <a:pt x="78739" y="231266"/>
                </a:lnTo>
                <a:lnTo>
                  <a:pt x="87858" y="227115"/>
                </a:lnTo>
                <a:lnTo>
                  <a:pt x="94440" y="220059"/>
                </a:lnTo>
                <a:lnTo>
                  <a:pt x="97903" y="211050"/>
                </a:lnTo>
                <a:lnTo>
                  <a:pt x="97662" y="201040"/>
                </a:lnTo>
                <a:lnTo>
                  <a:pt x="79408" y="121365"/>
                </a:lnTo>
                <a:lnTo>
                  <a:pt x="15875" y="53593"/>
                </a:lnTo>
                <a:lnTo>
                  <a:pt x="52577" y="19303"/>
                </a:lnTo>
                <a:lnTo>
                  <a:pt x="64766" y="19303"/>
                </a:lnTo>
                <a:lnTo>
                  <a:pt x="0" y="0"/>
                </a:lnTo>
                <a:close/>
              </a:path>
              <a:path w="1161415" h="1236979">
                <a:moveTo>
                  <a:pt x="52577" y="19303"/>
                </a:moveTo>
                <a:lnTo>
                  <a:pt x="15875" y="53593"/>
                </a:lnTo>
                <a:lnTo>
                  <a:pt x="79408" y="121365"/>
                </a:lnTo>
                <a:lnTo>
                  <a:pt x="68292" y="72845"/>
                </a:lnTo>
                <a:lnTo>
                  <a:pt x="27050" y="60578"/>
                </a:lnTo>
                <a:lnTo>
                  <a:pt x="58674" y="30860"/>
                </a:lnTo>
                <a:lnTo>
                  <a:pt x="63412" y="30860"/>
                </a:lnTo>
                <a:lnTo>
                  <a:pt x="52577" y="19303"/>
                </a:lnTo>
                <a:close/>
              </a:path>
              <a:path w="1161415" h="1236979">
                <a:moveTo>
                  <a:pt x="64766" y="19303"/>
                </a:moveTo>
                <a:lnTo>
                  <a:pt x="52577" y="19303"/>
                </a:lnTo>
                <a:lnTo>
                  <a:pt x="116099" y="87063"/>
                </a:lnTo>
                <a:lnTo>
                  <a:pt x="194437" y="110362"/>
                </a:lnTo>
                <a:lnTo>
                  <a:pt x="204337" y="111313"/>
                </a:lnTo>
                <a:lnTo>
                  <a:pt x="213534" y="108442"/>
                </a:lnTo>
                <a:lnTo>
                  <a:pt x="220993" y="102308"/>
                </a:lnTo>
                <a:lnTo>
                  <a:pt x="225678" y="93471"/>
                </a:lnTo>
                <a:lnTo>
                  <a:pt x="226575" y="83518"/>
                </a:lnTo>
                <a:lnTo>
                  <a:pt x="223710" y="74326"/>
                </a:lnTo>
                <a:lnTo>
                  <a:pt x="217606" y="66897"/>
                </a:lnTo>
                <a:lnTo>
                  <a:pt x="208787" y="62229"/>
                </a:lnTo>
                <a:lnTo>
                  <a:pt x="64766" y="19303"/>
                </a:lnTo>
                <a:close/>
              </a:path>
              <a:path w="1161415" h="1236979">
                <a:moveTo>
                  <a:pt x="63412" y="30860"/>
                </a:moveTo>
                <a:lnTo>
                  <a:pt x="58674" y="30860"/>
                </a:lnTo>
                <a:lnTo>
                  <a:pt x="68292" y="72845"/>
                </a:lnTo>
                <a:lnTo>
                  <a:pt x="116099" y="87063"/>
                </a:lnTo>
                <a:lnTo>
                  <a:pt x="63412" y="30860"/>
                </a:lnTo>
                <a:close/>
              </a:path>
              <a:path w="1161415" h="1236979">
                <a:moveTo>
                  <a:pt x="58674" y="30860"/>
                </a:moveTo>
                <a:lnTo>
                  <a:pt x="27050" y="60578"/>
                </a:lnTo>
                <a:lnTo>
                  <a:pt x="68292" y="72845"/>
                </a:lnTo>
                <a:lnTo>
                  <a:pt x="58674" y="3086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304800"/>
            <a:ext cx="3724655" cy="6408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016" y="1115059"/>
            <a:ext cx="744220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33045" indent="-274320">
              <a:lnSpc>
                <a:spcPct val="100000"/>
              </a:lnSpc>
              <a:spcBef>
                <a:spcPts val="100"/>
              </a:spcBef>
            </a:pPr>
            <a:r>
              <a:rPr sz="3400" spc="-15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replication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6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E. coli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is 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bidirectional </a:t>
            </a:r>
            <a:r>
              <a:rPr sz="3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one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origin,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two </a:t>
            </a:r>
            <a:r>
              <a:rPr sz="3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replication </a:t>
            </a: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forks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meet 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one point called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ter at</a:t>
            </a:r>
            <a:r>
              <a:rPr sz="36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32.</a:t>
            </a:r>
            <a:endParaRPr sz="36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2165"/>
              </a:spcBef>
            </a:pPr>
            <a:r>
              <a:rPr sz="3400" spc="-15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primers will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removed, </a:t>
            </a:r>
            <a:r>
              <a:rPr sz="3600" b="1" spc="-225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fragments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will be </a:t>
            </a: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connected 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by DNA-pol I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ligase.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1453" y="333502"/>
            <a:ext cx="2714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Termination</a:t>
            </a:r>
            <a:endParaRPr sz="40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7697" y="4820488"/>
            <a:ext cx="737870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  <a:tabLst>
                <a:tab pos="2145665" algn="l"/>
                <a:tab pos="3748404" algn="l"/>
                <a:tab pos="4819015" algn="l"/>
                <a:tab pos="6822440" algn="l"/>
              </a:tabLst>
            </a:pPr>
            <a:r>
              <a:rPr sz="3200" b="1" i="1" spc="-2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3200" b="1" i="1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3200" b="1" i="1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-b</a:t>
            </a:r>
            <a:r>
              <a:rPr sz="3200" b="1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320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3200" b="1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3200" b="1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3200" b="1" spc="-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oteins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will	</a:t>
            </a:r>
            <a:r>
              <a:rPr sz="32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sz="3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gnizes	the  </a:t>
            </a:r>
            <a:r>
              <a:rPr sz="3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Termination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sequences and helps to  achieve</a:t>
            </a:r>
            <a:r>
              <a:rPr sz="3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the	termination</a:t>
            </a:r>
            <a:r>
              <a:rPr sz="3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process.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"/>
            <a:ext cx="4724400" cy="480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101088"/>
            <a:ext cx="7510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none" spc="-5" dirty="0"/>
              <a:t>Eukaryotic DNA</a:t>
            </a:r>
            <a:r>
              <a:rPr sz="4800" u="none" spc="-305" dirty="0"/>
              <a:t> </a:t>
            </a:r>
            <a:r>
              <a:rPr sz="4800" u="none" dirty="0"/>
              <a:t>Replication</a:t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728" y="668782"/>
            <a:ext cx="71335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solidFill>
                  <a:srgbClr val="FF0000"/>
                </a:solidFill>
              </a:rPr>
              <a:t>Characteristics of</a:t>
            </a:r>
            <a:r>
              <a:rPr sz="4400" u="none" spc="-100" dirty="0">
                <a:solidFill>
                  <a:srgbClr val="FF0000"/>
                </a:solidFill>
              </a:rPr>
              <a:t> </a:t>
            </a:r>
            <a:r>
              <a:rPr sz="4400" u="none" dirty="0">
                <a:solidFill>
                  <a:srgbClr val="FF0000"/>
                </a:solidFill>
              </a:rPr>
              <a:t>Replication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98194" y="1725295"/>
            <a:ext cx="6153150" cy="3317875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367665" indent="-355600">
              <a:lnSpc>
                <a:spcPct val="100000"/>
              </a:lnSpc>
              <a:spcBef>
                <a:spcPts val="2260"/>
              </a:spcBef>
              <a:buClr>
                <a:srgbClr val="0AD0D9"/>
              </a:buClr>
              <a:buSzPct val="59722"/>
              <a:buFont typeface="Wingdings"/>
              <a:buChar char=""/>
              <a:tabLst>
                <a:tab pos="367665" algn="l"/>
                <a:tab pos="368300" algn="l"/>
              </a:tabLst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Semi-conservative</a:t>
            </a:r>
            <a:r>
              <a:rPr sz="36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replication</a:t>
            </a:r>
            <a:endParaRPr sz="3600">
              <a:latin typeface="Times New Roman"/>
              <a:cs typeface="Times New Roman"/>
            </a:endParaRPr>
          </a:p>
          <a:p>
            <a:pPr marL="367665" indent="-355600">
              <a:lnSpc>
                <a:spcPct val="100000"/>
              </a:lnSpc>
              <a:spcBef>
                <a:spcPts val="2160"/>
              </a:spcBef>
              <a:buClr>
                <a:srgbClr val="0AD0D9"/>
              </a:buClr>
              <a:buSzPct val="59722"/>
              <a:buFont typeface="Wingdings"/>
              <a:buChar char=""/>
              <a:tabLst>
                <a:tab pos="367665" algn="l"/>
                <a:tab pos="368300" algn="l"/>
              </a:tabLst>
            </a:pP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Bidirectional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replication</a:t>
            </a:r>
            <a:endParaRPr sz="3600">
              <a:latin typeface="Times New Roman"/>
              <a:cs typeface="Times New Roman"/>
            </a:endParaRPr>
          </a:p>
          <a:p>
            <a:pPr marL="367665" indent="-355600">
              <a:lnSpc>
                <a:spcPct val="100000"/>
              </a:lnSpc>
              <a:spcBef>
                <a:spcPts val="2160"/>
              </a:spcBef>
              <a:buClr>
                <a:srgbClr val="0AD0D9"/>
              </a:buClr>
              <a:buSzPct val="59722"/>
              <a:buFont typeface="Wingdings"/>
              <a:buChar char=""/>
              <a:tabLst>
                <a:tab pos="367665" algn="l"/>
                <a:tab pos="368300" algn="l"/>
              </a:tabLst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Semi-continuous</a:t>
            </a:r>
            <a:r>
              <a:rPr sz="3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replication</a:t>
            </a:r>
            <a:endParaRPr sz="3600">
              <a:latin typeface="Times New Roman"/>
              <a:cs typeface="Times New Roman"/>
            </a:endParaRPr>
          </a:p>
          <a:p>
            <a:pPr marL="367665" indent="-355600">
              <a:lnSpc>
                <a:spcPct val="100000"/>
              </a:lnSpc>
              <a:spcBef>
                <a:spcPts val="2160"/>
              </a:spcBef>
              <a:buClr>
                <a:srgbClr val="0AD0D9"/>
              </a:buClr>
              <a:buSzPct val="59722"/>
              <a:buFont typeface="Wingdings"/>
              <a:buChar char=""/>
              <a:tabLst>
                <a:tab pos="367665" algn="l"/>
                <a:tab pos="368300" algn="l"/>
              </a:tabLst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High fidelity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5538" y="6490208"/>
            <a:ext cx="205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000" y="95199"/>
            <a:ext cx="807021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u="none" spc="-5" dirty="0">
                <a:solidFill>
                  <a:srgbClr val="FF0000"/>
                </a:solidFill>
              </a:rPr>
              <a:t>Multiple </a:t>
            </a:r>
            <a:r>
              <a:rPr sz="3200" u="none" dirty="0">
                <a:solidFill>
                  <a:srgbClr val="FF0000"/>
                </a:solidFill>
              </a:rPr>
              <a:t>origins </a:t>
            </a:r>
            <a:r>
              <a:rPr sz="3200" u="none" dirty="0">
                <a:solidFill>
                  <a:srgbClr val="FFFFFF"/>
                </a:solidFill>
              </a:rPr>
              <a:t>on one </a:t>
            </a:r>
            <a:r>
              <a:rPr sz="3200" u="none" spc="-5" dirty="0">
                <a:solidFill>
                  <a:srgbClr val="FFFFFF"/>
                </a:solidFill>
              </a:rPr>
              <a:t>chromosome, </a:t>
            </a:r>
            <a:r>
              <a:rPr sz="3200" u="none" dirty="0">
                <a:solidFill>
                  <a:srgbClr val="FFFFFF"/>
                </a:solidFill>
              </a:rPr>
              <a:t>and  </a:t>
            </a:r>
            <a:r>
              <a:rPr sz="3200" u="none" spc="-5" dirty="0">
                <a:solidFill>
                  <a:srgbClr val="FFFFFF"/>
                </a:solidFill>
              </a:rPr>
              <a:t>replications </a:t>
            </a:r>
            <a:r>
              <a:rPr sz="3200" u="none" spc="-15" dirty="0">
                <a:solidFill>
                  <a:srgbClr val="FFFFFF"/>
                </a:solidFill>
              </a:rPr>
              <a:t>are </a:t>
            </a:r>
            <a:r>
              <a:rPr sz="3200" u="none" dirty="0">
                <a:solidFill>
                  <a:srgbClr val="FFFFFF"/>
                </a:solidFill>
              </a:rPr>
              <a:t>activated in a sequential</a:t>
            </a:r>
            <a:r>
              <a:rPr sz="3200" u="none" spc="-125" dirty="0">
                <a:solidFill>
                  <a:srgbClr val="FFFFFF"/>
                </a:solidFill>
              </a:rPr>
              <a:t> </a:t>
            </a:r>
            <a:r>
              <a:rPr sz="3200" u="none" dirty="0">
                <a:solidFill>
                  <a:srgbClr val="FFFFFF"/>
                </a:solidFill>
              </a:rPr>
              <a:t>order  rather than</a:t>
            </a:r>
            <a:r>
              <a:rPr sz="3200" u="none" spc="-110" dirty="0">
                <a:solidFill>
                  <a:srgbClr val="FFFFFF"/>
                </a:solidFill>
              </a:rPr>
              <a:t> </a:t>
            </a:r>
            <a:r>
              <a:rPr sz="3200" u="none" spc="-15" dirty="0">
                <a:solidFill>
                  <a:srgbClr val="FFFFFF"/>
                </a:solidFill>
              </a:rPr>
              <a:t>simultaneously.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762000" y="1645918"/>
            <a:ext cx="7115809" cy="5212080"/>
            <a:chOff x="762000" y="1645918"/>
            <a:chExt cx="7115809" cy="5212080"/>
          </a:xfrm>
        </p:grpSpPr>
        <p:sp>
          <p:nvSpPr>
            <p:cNvPr id="4" name="object 4"/>
            <p:cNvSpPr/>
            <p:nvPr/>
          </p:nvSpPr>
          <p:spPr>
            <a:xfrm>
              <a:off x="762000" y="1645918"/>
              <a:ext cx="7115556" cy="52120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29531" y="2515361"/>
              <a:ext cx="1471295" cy="3134995"/>
            </a:xfrm>
            <a:custGeom>
              <a:avLst/>
              <a:gdLst/>
              <a:ahLst/>
              <a:cxnLst/>
              <a:rect l="l" t="t" r="r" b="b"/>
              <a:pathLst>
                <a:path w="1471295" h="3134995">
                  <a:moveTo>
                    <a:pt x="1470914" y="118745"/>
                  </a:moveTo>
                  <a:lnTo>
                    <a:pt x="1470152" y="111633"/>
                  </a:lnTo>
                  <a:lnTo>
                    <a:pt x="1461287" y="17780"/>
                  </a:lnTo>
                  <a:lnTo>
                    <a:pt x="1459611" y="0"/>
                  </a:lnTo>
                  <a:lnTo>
                    <a:pt x="1367663" y="64135"/>
                  </a:lnTo>
                  <a:lnTo>
                    <a:pt x="1361694" y="68199"/>
                  </a:lnTo>
                  <a:lnTo>
                    <a:pt x="1360297" y="76327"/>
                  </a:lnTo>
                  <a:lnTo>
                    <a:pt x="1368425" y="88011"/>
                  </a:lnTo>
                  <a:lnTo>
                    <a:pt x="1376553" y="89408"/>
                  </a:lnTo>
                  <a:lnTo>
                    <a:pt x="1416989" y="61226"/>
                  </a:lnTo>
                  <a:lnTo>
                    <a:pt x="0" y="3118751"/>
                  </a:lnTo>
                  <a:lnTo>
                    <a:pt x="11811" y="3124200"/>
                  </a:lnTo>
                  <a:lnTo>
                    <a:pt x="19177" y="3134893"/>
                  </a:lnTo>
                  <a:lnTo>
                    <a:pt x="1185151" y="2338235"/>
                  </a:lnTo>
                  <a:lnTo>
                    <a:pt x="1167130" y="2376170"/>
                  </a:lnTo>
                  <a:lnTo>
                    <a:pt x="1164082" y="2382647"/>
                  </a:lnTo>
                  <a:lnTo>
                    <a:pt x="1166876" y="2390394"/>
                  </a:lnTo>
                  <a:lnTo>
                    <a:pt x="1179703" y="2396490"/>
                  </a:lnTo>
                  <a:lnTo>
                    <a:pt x="1187450" y="2393823"/>
                  </a:lnTo>
                  <a:lnTo>
                    <a:pt x="1190498" y="2387346"/>
                  </a:lnTo>
                  <a:lnTo>
                    <a:pt x="1236814" y="2289810"/>
                  </a:lnTo>
                  <a:lnTo>
                    <a:pt x="1238631" y="2286000"/>
                  </a:lnTo>
                  <a:lnTo>
                    <a:pt x="1119632" y="2294509"/>
                  </a:lnTo>
                  <a:lnTo>
                    <a:pt x="1114298" y="2300605"/>
                  </a:lnTo>
                  <a:lnTo>
                    <a:pt x="1115314" y="2314956"/>
                  </a:lnTo>
                  <a:lnTo>
                    <a:pt x="1121537" y="2320290"/>
                  </a:lnTo>
                  <a:lnTo>
                    <a:pt x="1170660" y="2316810"/>
                  </a:lnTo>
                  <a:lnTo>
                    <a:pt x="62547" y="3073806"/>
                  </a:lnTo>
                  <a:lnTo>
                    <a:pt x="826338" y="1972868"/>
                  </a:lnTo>
                  <a:lnTo>
                    <a:pt x="823087" y="2014728"/>
                  </a:lnTo>
                  <a:lnTo>
                    <a:pt x="822452" y="2021840"/>
                  </a:lnTo>
                  <a:lnTo>
                    <a:pt x="827786" y="2028190"/>
                  </a:lnTo>
                  <a:lnTo>
                    <a:pt x="842137" y="2029206"/>
                  </a:lnTo>
                  <a:lnTo>
                    <a:pt x="848360" y="2023872"/>
                  </a:lnTo>
                  <a:lnTo>
                    <a:pt x="848868" y="2016760"/>
                  </a:lnTo>
                  <a:lnTo>
                    <a:pt x="856551" y="1918716"/>
                  </a:lnTo>
                  <a:lnTo>
                    <a:pt x="857631" y="1905000"/>
                  </a:lnTo>
                  <a:lnTo>
                    <a:pt x="749554" y="1955419"/>
                  </a:lnTo>
                  <a:lnTo>
                    <a:pt x="746633" y="1963039"/>
                  </a:lnTo>
                  <a:lnTo>
                    <a:pt x="752729" y="1975993"/>
                  </a:lnTo>
                  <a:lnTo>
                    <a:pt x="760476" y="1978914"/>
                  </a:lnTo>
                  <a:lnTo>
                    <a:pt x="805053" y="1958060"/>
                  </a:lnTo>
                  <a:lnTo>
                    <a:pt x="86728" y="2993453"/>
                  </a:lnTo>
                  <a:lnTo>
                    <a:pt x="1440446" y="72237"/>
                  </a:lnTo>
                  <a:lnTo>
                    <a:pt x="1444371" y="114046"/>
                  </a:lnTo>
                  <a:lnTo>
                    <a:pt x="1445006" y="121158"/>
                  </a:lnTo>
                  <a:lnTo>
                    <a:pt x="1451356" y="126365"/>
                  </a:lnTo>
                  <a:lnTo>
                    <a:pt x="1465580" y="125095"/>
                  </a:lnTo>
                  <a:lnTo>
                    <a:pt x="1470914" y="11874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616965"/>
            <a:ext cx="88519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19675" algn="l"/>
              </a:tabLst>
            </a:pPr>
            <a:r>
              <a:rPr sz="2800" b="1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rlito"/>
                <a:cs typeface="Carlito"/>
              </a:rPr>
              <a:t>Eukaryotic</a:t>
            </a:r>
            <a:r>
              <a:rPr sz="2800" b="1" spc="-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rlito"/>
                <a:cs typeface="Carlito"/>
              </a:rPr>
              <a:t> </a:t>
            </a:r>
            <a:r>
              <a:rPr sz="2800" b="1" spc="-5" dirty="0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rlito"/>
                <a:cs typeface="Carlito"/>
              </a:rPr>
              <a:t>Enzyme</a:t>
            </a:r>
            <a:r>
              <a:rPr lang="en-US" sz="2800" b="1" spc="-5" dirty="0">
                <a:solidFill>
                  <a:srgbClr val="FFFF00"/>
                </a:solidFill>
                <a:latin typeface="Carlito"/>
                <a:cs typeface="Carlito"/>
              </a:rPr>
              <a:t>	</a:t>
            </a:r>
            <a:r>
              <a:rPr sz="2800" b="1" spc="-10" dirty="0" err="1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rlito"/>
                <a:cs typeface="Carlito"/>
              </a:rPr>
              <a:t>Prokakaryotic</a:t>
            </a:r>
            <a:r>
              <a:rPr sz="2800" b="1" spc="-110" dirty="0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rlito"/>
                <a:cs typeface="Carlito"/>
              </a:rPr>
              <a:t>Enzyme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9126" y="169477"/>
            <a:ext cx="645858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5" dirty="0"/>
              <a:t>DNA </a:t>
            </a:r>
            <a:r>
              <a:rPr sz="3000" spc="195" dirty="0"/>
              <a:t>Polymerse </a:t>
            </a:r>
            <a:r>
              <a:rPr sz="3000" spc="215" dirty="0"/>
              <a:t>of</a:t>
            </a:r>
            <a:r>
              <a:rPr sz="3000" spc="-540" dirty="0"/>
              <a:t> </a:t>
            </a:r>
            <a:r>
              <a:rPr sz="3000" spc="135" dirty="0"/>
              <a:t>Eukaryotes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558" y="4720590"/>
            <a:ext cx="8747760" cy="462947"/>
          </a:xfrm>
          <a:prstGeom prst="rect">
            <a:avLst/>
          </a:prstGeom>
          <a:solidFill>
            <a:srgbClr val="003399"/>
          </a:solidFill>
          <a:ln w="25907">
            <a:solidFill>
              <a:srgbClr val="FFFF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250"/>
              </a:spcBef>
              <a:tabLst>
                <a:tab pos="6767195" algn="l"/>
              </a:tabLst>
            </a:pPr>
            <a:r>
              <a:rPr sz="28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DNA-pol</a:t>
            </a:r>
            <a:r>
              <a:rPr sz="28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C00000"/>
                </a:solidFill>
                <a:latin typeface="Symbol"/>
                <a:cs typeface="Symbol"/>
              </a:rPr>
              <a:t></a:t>
            </a:r>
            <a:r>
              <a:rPr sz="28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sz="28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7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leading strand </a:t>
            </a:r>
            <a:r>
              <a:rPr sz="2800" b="1" spc="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b="1" spc="1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DNA-</a:t>
            </a:r>
            <a:r>
              <a:rPr sz="2800" b="1" spc="10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pol</a:t>
            </a:r>
            <a:r>
              <a:rPr sz="2800" b="1" spc="-6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III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99807" y="1452117"/>
            <a:ext cx="138874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b="1" spc="85" dirty="0">
                <a:solidFill>
                  <a:srgbClr val="C00000"/>
                </a:solidFill>
                <a:latin typeface="Times New Roman"/>
                <a:cs typeface="Times New Roman"/>
              </a:rPr>
              <a:t>DnaG,  </a:t>
            </a:r>
            <a:r>
              <a:rPr sz="28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pr</a:t>
            </a:r>
            <a:r>
              <a:rPr sz="2800" b="1" spc="40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800" b="1" spc="200" dirty="0">
                <a:solidFill>
                  <a:srgbClr val="C00000"/>
                </a:solidFill>
                <a:latin typeface="Times New Roman"/>
                <a:cs typeface="Times New Roman"/>
              </a:rPr>
              <a:t>mase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85332" y="1687067"/>
            <a:ext cx="721360" cy="173990"/>
          </a:xfrm>
          <a:custGeom>
            <a:avLst/>
            <a:gdLst/>
            <a:ahLst/>
            <a:cxnLst/>
            <a:rect l="l" t="t" r="r" b="b"/>
            <a:pathLst>
              <a:path w="721359" h="173989">
                <a:moveTo>
                  <a:pt x="547115" y="0"/>
                </a:moveTo>
                <a:lnTo>
                  <a:pt x="547115" y="173736"/>
                </a:lnTo>
                <a:lnTo>
                  <a:pt x="662939" y="115824"/>
                </a:lnTo>
                <a:lnTo>
                  <a:pt x="576071" y="115824"/>
                </a:lnTo>
                <a:lnTo>
                  <a:pt x="576071" y="57912"/>
                </a:lnTo>
                <a:lnTo>
                  <a:pt x="662939" y="57912"/>
                </a:lnTo>
                <a:lnTo>
                  <a:pt x="547115" y="0"/>
                </a:lnTo>
                <a:close/>
              </a:path>
              <a:path w="721359" h="173989">
                <a:moveTo>
                  <a:pt x="547115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547115" y="115824"/>
                </a:lnTo>
                <a:lnTo>
                  <a:pt x="547115" y="57912"/>
                </a:lnTo>
                <a:close/>
              </a:path>
              <a:path w="721359" h="173989">
                <a:moveTo>
                  <a:pt x="662939" y="57912"/>
                </a:moveTo>
                <a:lnTo>
                  <a:pt x="576071" y="57912"/>
                </a:lnTo>
                <a:lnTo>
                  <a:pt x="576071" y="115824"/>
                </a:lnTo>
                <a:lnTo>
                  <a:pt x="662939" y="115824"/>
                </a:lnTo>
                <a:lnTo>
                  <a:pt x="720851" y="86868"/>
                </a:lnTo>
                <a:lnTo>
                  <a:pt x="662939" y="57912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4065" y="1456690"/>
            <a:ext cx="5131435" cy="232114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70840" marR="5080" indent="-358140">
              <a:lnSpc>
                <a:spcPts val="2990"/>
              </a:lnSpc>
              <a:spcBef>
                <a:spcPts val="500"/>
              </a:spcBef>
            </a:pPr>
            <a:r>
              <a:rPr sz="28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DNA-pol </a:t>
            </a:r>
            <a:r>
              <a:rPr sz="2800" b="1" spc="-65" dirty="0">
                <a:solidFill>
                  <a:srgbClr val="C00000"/>
                </a:solidFill>
                <a:latin typeface="Symbol"/>
                <a:cs typeface="Symbol"/>
              </a:rPr>
              <a:t></a:t>
            </a:r>
            <a:r>
              <a:rPr sz="28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: </a:t>
            </a:r>
            <a:r>
              <a:rPr lang="en-US" sz="2800" b="1" spc="-6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800" b="1" spc="1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initiate</a:t>
            </a:r>
            <a:r>
              <a:rPr sz="2800" b="1" spc="-2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replication  </a:t>
            </a:r>
            <a:r>
              <a:rPr sz="28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synthesize</a:t>
            </a:r>
            <a:r>
              <a:rPr sz="2800" b="1" spc="-3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primers</a:t>
            </a:r>
            <a:endParaRPr sz="2800" dirty="0">
              <a:latin typeface="Times New Roman"/>
              <a:cs typeface="Times New Roman"/>
            </a:endParaRPr>
          </a:p>
          <a:p>
            <a:pPr marL="1949450" marR="514350" indent="-1936750">
              <a:lnSpc>
                <a:spcPts val="3320"/>
              </a:lnSpc>
              <a:spcBef>
                <a:spcPts val="2035"/>
              </a:spcBef>
            </a:pPr>
            <a:r>
              <a:rPr sz="28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DNA-pol </a:t>
            </a:r>
            <a:r>
              <a:rPr sz="2800" b="1" spc="-65" dirty="0">
                <a:solidFill>
                  <a:srgbClr val="C00000"/>
                </a:solidFill>
                <a:latin typeface="Symbol"/>
                <a:cs typeface="Symbol"/>
              </a:rPr>
              <a:t></a:t>
            </a:r>
            <a:r>
              <a:rPr sz="28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: </a:t>
            </a:r>
            <a:r>
              <a:rPr sz="28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replication</a:t>
            </a:r>
            <a:r>
              <a:rPr sz="2800" b="1" spc="-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lang="en-US" sz="2800" b="1" spc="1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low</a:t>
            </a:r>
            <a:r>
              <a:rPr sz="2800" b="1" spc="-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fidelity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065" y="3660394"/>
            <a:ext cx="7880984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19095" algn="l"/>
              </a:tabLst>
            </a:pPr>
            <a:r>
              <a:rPr sz="28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DNA-pol</a:t>
            </a:r>
            <a:r>
              <a:rPr sz="2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65" dirty="0">
                <a:solidFill>
                  <a:srgbClr val="C00000"/>
                </a:solidFill>
                <a:latin typeface="Symbol"/>
                <a:cs typeface="Symbol"/>
              </a:rPr>
              <a:t></a:t>
            </a:r>
            <a:r>
              <a:rPr sz="2800" b="1" spc="-65" dirty="0" smtClean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lang="en-US" sz="28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1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Mitochondrial </a:t>
            </a:r>
            <a:r>
              <a:rPr sz="28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DNA</a:t>
            </a:r>
            <a:r>
              <a:rPr sz="2800" b="1" spc="-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en-US" sz="2800" b="1" spc="-30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19095" algn="l"/>
              </a:tabLst>
            </a:pPr>
            <a:r>
              <a:rPr lang="en-US" sz="2800" b="1" spc="-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3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                         </a:t>
            </a:r>
            <a:r>
              <a:rPr sz="2800" b="1" spc="1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synthesis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065" y="5389575"/>
            <a:ext cx="5151120" cy="14490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69900" marR="5080" indent="-457200">
              <a:lnSpc>
                <a:spcPts val="3320"/>
              </a:lnSpc>
              <a:spcBef>
                <a:spcPts val="240"/>
              </a:spcBef>
            </a:pPr>
            <a:r>
              <a:rPr sz="28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DNA-pol </a:t>
            </a:r>
            <a:r>
              <a:rPr sz="2800" b="1" spc="-70" dirty="0">
                <a:solidFill>
                  <a:srgbClr val="C00000"/>
                </a:solidFill>
                <a:latin typeface="Symbol"/>
                <a:cs typeface="Symbol"/>
              </a:rPr>
              <a:t></a:t>
            </a:r>
            <a:r>
              <a:rPr sz="28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: </a:t>
            </a:r>
            <a:r>
              <a:rPr sz="28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lagging </a:t>
            </a:r>
            <a:r>
              <a:rPr sz="28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strand  </a:t>
            </a:r>
            <a:r>
              <a:rPr sz="28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synthesis, </a:t>
            </a:r>
            <a:r>
              <a:rPr sz="28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proofreading</a:t>
            </a:r>
            <a:r>
              <a:rPr sz="2800" b="1" spc="-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8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65"/>
              </a:spcBef>
            </a:pPr>
            <a:r>
              <a:rPr sz="28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gap</a:t>
            </a:r>
            <a:r>
              <a:rPr sz="28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filling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85332" y="4927091"/>
            <a:ext cx="721360" cy="173990"/>
          </a:xfrm>
          <a:custGeom>
            <a:avLst/>
            <a:gdLst/>
            <a:ahLst/>
            <a:cxnLst/>
            <a:rect l="l" t="t" r="r" b="b"/>
            <a:pathLst>
              <a:path w="721359" h="173989">
                <a:moveTo>
                  <a:pt x="547115" y="0"/>
                </a:moveTo>
                <a:lnTo>
                  <a:pt x="547115" y="173735"/>
                </a:lnTo>
                <a:lnTo>
                  <a:pt x="662939" y="115823"/>
                </a:lnTo>
                <a:lnTo>
                  <a:pt x="576071" y="115823"/>
                </a:lnTo>
                <a:lnTo>
                  <a:pt x="576071" y="57911"/>
                </a:lnTo>
                <a:lnTo>
                  <a:pt x="662939" y="57911"/>
                </a:lnTo>
                <a:lnTo>
                  <a:pt x="547115" y="0"/>
                </a:lnTo>
                <a:close/>
              </a:path>
              <a:path w="721359" h="173989">
                <a:moveTo>
                  <a:pt x="547115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547115" y="115823"/>
                </a:lnTo>
                <a:lnTo>
                  <a:pt x="547115" y="57911"/>
                </a:lnTo>
                <a:close/>
              </a:path>
              <a:path w="721359" h="173989">
                <a:moveTo>
                  <a:pt x="662939" y="57911"/>
                </a:moveTo>
                <a:lnTo>
                  <a:pt x="576071" y="57911"/>
                </a:lnTo>
                <a:lnTo>
                  <a:pt x="576071" y="115823"/>
                </a:lnTo>
                <a:lnTo>
                  <a:pt x="662939" y="115823"/>
                </a:lnTo>
                <a:lnTo>
                  <a:pt x="720851" y="86867"/>
                </a:lnTo>
                <a:lnTo>
                  <a:pt x="662939" y="57911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28180" y="5385003"/>
            <a:ext cx="1709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DNA-pol</a:t>
            </a:r>
            <a:r>
              <a:rPr sz="28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85332" y="5574791"/>
            <a:ext cx="721360" cy="173990"/>
          </a:xfrm>
          <a:custGeom>
            <a:avLst/>
            <a:gdLst/>
            <a:ahLst/>
            <a:cxnLst/>
            <a:rect l="l" t="t" r="r" b="b"/>
            <a:pathLst>
              <a:path w="721359" h="173989">
                <a:moveTo>
                  <a:pt x="547115" y="0"/>
                </a:moveTo>
                <a:lnTo>
                  <a:pt x="547115" y="173736"/>
                </a:lnTo>
                <a:lnTo>
                  <a:pt x="662939" y="115824"/>
                </a:lnTo>
                <a:lnTo>
                  <a:pt x="576071" y="115824"/>
                </a:lnTo>
                <a:lnTo>
                  <a:pt x="576071" y="57912"/>
                </a:lnTo>
                <a:lnTo>
                  <a:pt x="662939" y="57912"/>
                </a:lnTo>
                <a:lnTo>
                  <a:pt x="547115" y="0"/>
                </a:lnTo>
                <a:close/>
              </a:path>
              <a:path w="721359" h="173989">
                <a:moveTo>
                  <a:pt x="547115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547115" y="115824"/>
                </a:lnTo>
                <a:lnTo>
                  <a:pt x="547115" y="57912"/>
                </a:lnTo>
                <a:close/>
              </a:path>
              <a:path w="721359" h="173989">
                <a:moveTo>
                  <a:pt x="662939" y="57912"/>
                </a:moveTo>
                <a:lnTo>
                  <a:pt x="576071" y="57912"/>
                </a:lnTo>
                <a:lnTo>
                  <a:pt x="576071" y="115824"/>
                </a:lnTo>
                <a:lnTo>
                  <a:pt x="662939" y="115824"/>
                </a:lnTo>
                <a:lnTo>
                  <a:pt x="720851" y="86868"/>
                </a:lnTo>
                <a:lnTo>
                  <a:pt x="662939" y="57912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0" y="2895600"/>
            <a:ext cx="721360" cy="173990"/>
          </a:xfrm>
          <a:custGeom>
            <a:avLst/>
            <a:gdLst/>
            <a:ahLst/>
            <a:cxnLst/>
            <a:rect l="l" t="t" r="r" b="b"/>
            <a:pathLst>
              <a:path w="721359" h="173989">
                <a:moveTo>
                  <a:pt x="547115" y="0"/>
                </a:moveTo>
                <a:lnTo>
                  <a:pt x="547115" y="173735"/>
                </a:lnTo>
                <a:lnTo>
                  <a:pt x="662939" y="115823"/>
                </a:lnTo>
                <a:lnTo>
                  <a:pt x="576071" y="115823"/>
                </a:lnTo>
                <a:lnTo>
                  <a:pt x="576071" y="57912"/>
                </a:lnTo>
                <a:lnTo>
                  <a:pt x="662939" y="57912"/>
                </a:lnTo>
                <a:lnTo>
                  <a:pt x="547115" y="0"/>
                </a:lnTo>
                <a:close/>
              </a:path>
              <a:path w="721359" h="173989">
                <a:moveTo>
                  <a:pt x="547115" y="57912"/>
                </a:moveTo>
                <a:lnTo>
                  <a:pt x="0" y="57912"/>
                </a:lnTo>
                <a:lnTo>
                  <a:pt x="0" y="115823"/>
                </a:lnTo>
                <a:lnTo>
                  <a:pt x="547115" y="115823"/>
                </a:lnTo>
                <a:lnTo>
                  <a:pt x="547115" y="57912"/>
                </a:lnTo>
                <a:close/>
              </a:path>
              <a:path w="721359" h="173989">
                <a:moveTo>
                  <a:pt x="662939" y="57912"/>
                </a:moveTo>
                <a:lnTo>
                  <a:pt x="576071" y="57912"/>
                </a:lnTo>
                <a:lnTo>
                  <a:pt x="576071" y="115823"/>
                </a:lnTo>
                <a:lnTo>
                  <a:pt x="662939" y="115823"/>
                </a:lnTo>
                <a:lnTo>
                  <a:pt x="720851" y="86867"/>
                </a:lnTo>
                <a:lnTo>
                  <a:pt x="662939" y="57912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86600" y="2819400"/>
            <a:ext cx="1139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800" b="1" spc="180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800" b="1" spc="215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2800" b="1" spc="70" dirty="0">
                <a:solidFill>
                  <a:srgbClr val="C00000"/>
                </a:solidFill>
                <a:latin typeface="Times New Roman"/>
                <a:cs typeface="Times New Roman"/>
              </a:rPr>
              <a:t>air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6000" y="3810000"/>
            <a:ext cx="721360" cy="173990"/>
          </a:xfrm>
          <a:custGeom>
            <a:avLst/>
            <a:gdLst/>
            <a:ahLst/>
            <a:cxnLst/>
            <a:rect l="l" t="t" r="r" b="b"/>
            <a:pathLst>
              <a:path w="721360" h="173989">
                <a:moveTo>
                  <a:pt x="547115" y="0"/>
                </a:moveTo>
                <a:lnTo>
                  <a:pt x="547115" y="173735"/>
                </a:lnTo>
                <a:lnTo>
                  <a:pt x="662939" y="115823"/>
                </a:lnTo>
                <a:lnTo>
                  <a:pt x="576071" y="115823"/>
                </a:lnTo>
                <a:lnTo>
                  <a:pt x="576071" y="57911"/>
                </a:lnTo>
                <a:lnTo>
                  <a:pt x="662939" y="57911"/>
                </a:lnTo>
                <a:lnTo>
                  <a:pt x="547115" y="0"/>
                </a:lnTo>
                <a:close/>
              </a:path>
              <a:path w="721360" h="173989">
                <a:moveTo>
                  <a:pt x="547115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547115" y="115823"/>
                </a:lnTo>
                <a:lnTo>
                  <a:pt x="547115" y="57911"/>
                </a:lnTo>
                <a:close/>
              </a:path>
              <a:path w="721360" h="173989">
                <a:moveTo>
                  <a:pt x="662939" y="57911"/>
                </a:moveTo>
                <a:lnTo>
                  <a:pt x="576071" y="57911"/>
                </a:lnTo>
                <a:lnTo>
                  <a:pt x="576071" y="115823"/>
                </a:lnTo>
                <a:lnTo>
                  <a:pt x="662939" y="115823"/>
                </a:lnTo>
                <a:lnTo>
                  <a:pt x="720851" y="86867"/>
                </a:lnTo>
                <a:lnTo>
                  <a:pt x="662939" y="57911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857758"/>
            <a:ext cx="869442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37795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7020" algn="l"/>
                <a:tab pos="2746375" algn="l"/>
              </a:tabLst>
            </a:pP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eukaryotic </a:t>
            </a:r>
            <a:r>
              <a:rPr sz="3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replication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origins </a:t>
            </a:r>
            <a:r>
              <a:rPr sz="3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3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shorter </a:t>
            </a:r>
            <a:r>
              <a:rPr sz="30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than 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i="1" dirty="0">
                <a:solidFill>
                  <a:srgbClr val="FFFFFF"/>
                </a:solidFill>
                <a:latin typeface="Times New Roman"/>
                <a:cs typeface="Times New Roman"/>
              </a:rPr>
              <a:t>E.</a:t>
            </a:r>
            <a:r>
              <a:rPr sz="30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coli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.	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ori-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sites in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Eukaryotes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called </a:t>
            </a:r>
            <a:r>
              <a:rPr sz="30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ARS </a:t>
            </a:r>
            <a:r>
              <a:rPr sz="3000" b="1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(Autonomously Replicating Sequences)</a:t>
            </a:r>
            <a:r>
              <a:rPr sz="3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Times New Roman"/>
                <a:cs typeface="Times New Roman"/>
              </a:rPr>
              <a:t>(or) </a:t>
            </a:r>
            <a:r>
              <a:rPr sz="300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Replicators</a:t>
            </a:r>
            <a:r>
              <a:rPr sz="3000" b="1" u="heavy" spc="-5" dirty="0">
                <a:solidFill>
                  <a:srgbClr val="FFFFFF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.</a:t>
            </a:r>
            <a:endParaRPr sz="3000" dirty="0">
              <a:latin typeface="Times New Roman"/>
              <a:cs typeface="Times New Roman"/>
            </a:endParaRPr>
          </a:p>
          <a:p>
            <a:pPr marL="286385" marR="330835" indent="-274320">
              <a:lnSpc>
                <a:spcPct val="100000"/>
              </a:lnSpc>
              <a:spcBef>
                <a:spcPts val="145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3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Requires </a:t>
            </a:r>
            <a:r>
              <a:rPr sz="3000" b="1" dirty="0">
                <a:solidFill>
                  <a:srgbClr val="C00000"/>
                </a:solidFill>
                <a:latin typeface="Times New Roman"/>
                <a:cs typeface="Times New Roman"/>
              </a:rPr>
              <a:t>DNA-pol </a:t>
            </a:r>
            <a:r>
              <a:rPr sz="3000" b="1" spc="-5" dirty="0">
                <a:solidFill>
                  <a:srgbClr val="C00000"/>
                </a:solidFill>
                <a:latin typeface="Symbol"/>
                <a:cs typeface="Symbol"/>
              </a:rPr>
              <a:t></a:t>
            </a:r>
            <a:r>
              <a:rPr sz="3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(primase activity) and </a:t>
            </a:r>
            <a:r>
              <a:rPr sz="3000" b="1" spc="-135" dirty="0">
                <a:solidFill>
                  <a:srgbClr val="C00000"/>
                </a:solidFill>
                <a:latin typeface="Times New Roman"/>
                <a:cs typeface="Times New Roman"/>
              </a:rPr>
              <a:t>DNA-  </a:t>
            </a:r>
            <a:r>
              <a:rPr sz="3000" b="1" dirty="0">
                <a:solidFill>
                  <a:srgbClr val="C00000"/>
                </a:solidFill>
                <a:latin typeface="Times New Roman"/>
                <a:cs typeface="Times New Roman"/>
              </a:rPr>
              <a:t>pol </a:t>
            </a:r>
            <a:r>
              <a:rPr sz="3000" b="1" spc="-5" dirty="0">
                <a:solidFill>
                  <a:srgbClr val="C00000"/>
                </a:solidFill>
                <a:latin typeface="Symbol"/>
                <a:cs typeface="Symbol"/>
              </a:rPr>
              <a:t></a:t>
            </a:r>
            <a:r>
              <a:rPr sz="3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(polymerase activity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helicase</a:t>
            </a:r>
            <a:r>
              <a:rPr sz="30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activity).</a:t>
            </a:r>
            <a:endParaRPr sz="3000" dirty="0">
              <a:latin typeface="Times New Roman"/>
              <a:cs typeface="Times New Roman"/>
            </a:endParaRPr>
          </a:p>
          <a:p>
            <a:pPr marL="381000" indent="-368935">
              <a:lnSpc>
                <a:spcPts val="3595"/>
              </a:lnSpc>
              <a:spcBef>
                <a:spcPts val="1440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381000" algn="l"/>
                <a:tab pos="381635" algn="l"/>
                <a:tab pos="2315210" algn="l"/>
              </a:tabLst>
            </a:pPr>
            <a:r>
              <a:rPr sz="3000" b="1" dirty="0">
                <a:solidFill>
                  <a:srgbClr val="C00000"/>
                </a:solidFill>
                <a:latin typeface="Times New Roman"/>
                <a:cs typeface="Times New Roman"/>
              </a:rPr>
              <a:t>DNA-pol</a:t>
            </a:r>
            <a:r>
              <a:rPr sz="3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C00000"/>
                </a:solidFill>
                <a:latin typeface="Symbol"/>
                <a:cs typeface="Symbol"/>
              </a:rPr>
              <a:t></a:t>
            </a:r>
            <a:r>
              <a:rPr sz="3000" spc="-5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3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requires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3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protein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called for</a:t>
            </a:r>
            <a:r>
              <a:rPr sz="3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endParaRPr sz="3000" dirty="0">
              <a:latin typeface="Times New Roman"/>
              <a:cs typeface="Times New Roman"/>
            </a:endParaRPr>
          </a:p>
          <a:p>
            <a:pPr marL="286385">
              <a:lnSpc>
                <a:spcPts val="3595"/>
              </a:lnSpc>
            </a:pP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activity </a:t>
            </a:r>
            <a:r>
              <a:rPr sz="3000" b="1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Proliferating Cell Nuclear Antigen</a:t>
            </a:r>
            <a:r>
              <a:rPr sz="3000" b="1" spc="-16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(PCNA).</a:t>
            </a:r>
            <a:endParaRPr sz="3000" dirty="0">
              <a:latin typeface="Times New Roman"/>
              <a:cs typeface="Times New Roman"/>
            </a:endParaRPr>
          </a:p>
          <a:p>
            <a:pPr marL="286385" marR="175260" indent="-274320">
              <a:lnSpc>
                <a:spcPct val="100000"/>
              </a:lnSpc>
              <a:spcBef>
                <a:spcPts val="144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Needs </a:t>
            </a:r>
            <a:r>
              <a:rPr sz="3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Topoisomerase 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Replication </a:t>
            </a:r>
            <a:r>
              <a:rPr sz="3000" b="1" dirty="0">
                <a:solidFill>
                  <a:srgbClr val="C00000"/>
                </a:solidFill>
                <a:latin typeface="Times New Roman"/>
                <a:cs typeface="Times New Roman"/>
              </a:rPr>
              <a:t>factors </a:t>
            </a:r>
            <a:r>
              <a:rPr sz="3000" b="1" spc="-140" dirty="0">
                <a:solidFill>
                  <a:srgbClr val="C00000"/>
                </a:solidFill>
                <a:latin typeface="Times New Roman"/>
                <a:cs typeface="Times New Roman"/>
              </a:rPr>
              <a:t>(RF) </a:t>
            </a:r>
            <a:r>
              <a:rPr sz="30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assist.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600" y="28143"/>
            <a:ext cx="359867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Initi</a:t>
            </a:r>
            <a:r>
              <a:rPr sz="4000" spc="5" dirty="0"/>
              <a:t>a</a:t>
            </a:r>
            <a:r>
              <a:rPr sz="4000" spc="-5" dirty="0"/>
              <a:t>tion</a:t>
            </a:r>
            <a:endParaRPr sz="40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932434"/>
            <a:ext cx="7417434" cy="244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640080" indent="-274955">
              <a:lnSpc>
                <a:spcPct val="100000"/>
              </a:lnSpc>
              <a:spcBef>
                <a:spcPts val="100"/>
              </a:spcBef>
            </a:pPr>
            <a:r>
              <a:rPr sz="3400" spc="-15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DNA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replication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6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nucleosome  assembling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occur</a:t>
            </a:r>
            <a:r>
              <a:rPr sz="36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simultaneously.</a:t>
            </a:r>
            <a:endParaRPr sz="36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1730"/>
              </a:spcBef>
            </a:pPr>
            <a:r>
              <a:rPr sz="3400" spc="-8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Overall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replication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speed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is 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compatible with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that of</a:t>
            </a:r>
            <a:r>
              <a:rPr sz="36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prokaryotes.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7401" y="98805"/>
            <a:ext cx="359879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Elongation</a:t>
            </a:r>
            <a:endParaRPr sz="40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5101" y="3031436"/>
            <a:ext cx="5158740" cy="82550"/>
          </a:xfrm>
          <a:custGeom>
            <a:avLst/>
            <a:gdLst/>
            <a:ahLst/>
            <a:cxnLst/>
            <a:rect l="l" t="t" r="r" b="b"/>
            <a:pathLst>
              <a:path w="5158740" h="82550">
                <a:moveTo>
                  <a:pt x="5158382" y="0"/>
                </a:moveTo>
                <a:lnTo>
                  <a:pt x="0" y="0"/>
                </a:lnTo>
                <a:lnTo>
                  <a:pt x="0" y="82215"/>
                </a:lnTo>
                <a:lnTo>
                  <a:pt x="5158382" y="82215"/>
                </a:lnTo>
                <a:lnTo>
                  <a:pt x="5158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7145" y="2577240"/>
            <a:ext cx="616585" cy="83185"/>
          </a:xfrm>
          <a:custGeom>
            <a:avLst/>
            <a:gdLst/>
            <a:ahLst/>
            <a:cxnLst/>
            <a:rect l="l" t="t" r="r" b="b"/>
            <a:pathLst>
              <a:path w="616584" h="83185">
                <a:moveTo>
                  <a:pt x="616379" y="0"/>
                </a:moveTo>
                <a:lnTo>
                  <a:pt x="0" y="0"/>
                </a:lnTo>
                <a:lnTo>
                  <a:pt x="0" y="82716"/>
                </a:lnTo>
                <a:lnTo>
                  <a:pt x="616379" y="82716"/>
                </a:lnTo>
                <a:lnTo>
                  <a:pt x="616379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71043" y="2589769"/>
            <a:ext cx="616585" cy="83185"/>
          </a:xfrm>
          <a:custGeom>
            <a:avLst/>
            <a:gdLst/>
            <a:ahLst/>
            <a:cxnLst/>
            <a:rect l="l" t="t" r="r" b="b"/>
            <a:pathLst>
              <a:path w="616585" h="83185">
                <a:moveTo>
                  <a:pt x="616379" y="0"/>
                </a:moveTo>
                <a:lnTo>
                  <a:pt x="0" y="0"/>
                </a:lnTo>
                <a:lnTo>
                  <a:pt x="0" y="82716"/>
                </a:lnTo>
                <a:lnTo>
                  <a:pt x="616379" y="82716"/>
                </a:lnTo>
                <a:lnTo>
                  <a:pt x="616379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39465" y="2577239"/>
            <a:ext cx="1767839" cy="83185"/>
          </a:xfrm>
          <a:custGeom>
            <a:avLst/>
            <a:gdLst/>
            <a:ahLst/>
            <a:cxnLst/>
            <a:rect l="l" t="t" r="r" b="b"/>
            <a:pathLst>
              <a:path w="1767839" h="83185">
                <a:moveTo>
                  <a:pt x="1767679" y="0"/>
                </a:moveTo>
                <a:lnTo>
                  <a:pt x="0" y="0"/>
                </a:lnTo>
                <a:lnTo>
                  <a:pt x="0" y="82716"/>
                </a:lnTo>
                <a:lnTo>
                  <a:pt x="1767679" y="82716"/>
                </a:lnTo>
                <a:lnTo>
                  <a:pt x="17676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7016" y="2589769"/>
            <a:ext cx="2014220" cy="83185"/>
          </a:xfrm>
          <a:custGeom>
            <a:avLst/>
            <a:gdLst/>
            <a:ahLst/>
            <a:cxnLst/>
            <a:rect l="l" t="t" r="r" b="b"/>
            <a:pathLst>
              <a:path w="2014220" h="83185">
                <a:moveTo>
                  <a:pt x="2014026" y="0"/>
                </a:moveTo>
                <a:lnTo>
                  <a:pt x="0" y="0"/>
                </a:lnTo>
                <a:lnTo>
                  <a:pt x="0" y="82716"/>
                </a:lnTo>
                <a:lnTo>
                  <a:pt x="2014026" y="82716"/>
                </a:lnTo>
                <a:lnTo>
                  <a:pt x="201402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8423" y="1599678"/>
            <a:ext cx="5158105" cy="83185"/>
          </a:xfrm>
          <a:custGeom>
            <a:avLst/>
            <a:gdLst/>
            <a:ahLst/>
            <a:cxnLst/>
            <a:rect l="l" t="t" r="r" b="b"/>
            <a:pathLst>
              <a:path w="5158105" h="83185">
                <a:moveTo>
                  <a:pt x="5157972" y="0"/>
                </a:moveTo>
                <a:lnTo>
                  <a:pt x="0" y="0"/>
                </a:lnTo>
                <a:lnTo>
                  <a:pt x="0" y="82716"/>
                </a:lnTo>
                <a:lnTo>
                  <a:pt x="5157972" y="82716"/>
                </a:lnTo>
                <a:lnTo>
                  <a:pt x="5157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777719" y="2012262"/>
            <a:ext cx="5158105" cy="83185"/>
            <a:chOff x="1777719" y="2012262"/>
            <a:chExt cx="5158105" cy="83185"/>
          </a:xfrm>
        </p:grpSpPr>
        <p:sp>
          <p:nvSpPr>
            <p:cNvPr id="9" name="object 9"/>
            <p:cNvSpPr/>
            <p:nvPr/>
          </p:nvSpPr>
          <p:spPr>
            <a:xfrm>
              <a:off x="1777719" y="2012262"/>
              <a:ext cx="616585" cy="83185"/>
            </a:xfrm>
            <a:custGeom>
              <a:avLst/>
              <a:gdLst/>
              <a:ahLst/>
              <a:cxnLst/>
              <a:rect l="l" t="t" r="r" b="b"/>
              <a:pathLst>
                <a:path w="616585" h="83185">
                  <a:moveTo>
                    <a:pt x="616482" y="0"/>
                  </a:moveTo>
                  <a:lnTo>
                    <a:pt x="0" y="0"/>
                  </a:lnTo>
                  <a:lnTo>
                    <a:pt x="0" y="82716"/>
                  </a:lnTo>
                  <a:lnTo>
                    <a:pt x="616482" y="82716"/>
                  </a:lnTo>
                  <a:lnTo>
                    <a:pt x="61648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94202" y="2012262"/>
              <a:ext cx="4541520" cy="83185"/>
            </a:xfrm>
            <a:custGeom>
              <a:avLst/>
              <a:gdLst/>
              <a:ahLst/>
              <a:cxnLst/>
              <a:rect l="l" t="t" r="r" b="b"/>
              <a:pathLst>
                <a:path w="4541520" h="83185">
                  <a:moveTo>
                    <a:pt x="4541428" y="0"/>
                  </a:moveTo>
                  <a:lnTo>
                    <a:pt x="0" y="0"/>
                  </a:lnTo>
                  <a:lnTo>
                    <a:pt x="0" y="82716"/>
                  </a:lnTo>
                  <a:lnTo>
                    <a:pt x="4541428" y="82716"/>
                  </a:lnTo>
                  <a:lnTo>
                    <a:pt x="454142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23721" y="1335418"/>
            <a:ext cx="304165" cy="189039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805"/>
              </a:spcBef>
            </a:pPr>
            <a:r>
              <a:rPr sz="2250" b="1" dirty="0">
                <a:latin typeface="Times New Roman"/>
                <a:cs typeface="Times New Roman"/>
              </a:rPr>
              <a:t>3</a:t>
            </a:r>
            <a:r>
              <a:rPr sz="2250" b="1" spc="10" dirty="0">
                <a:latin typeface="Times New Roman"/>
                <a:cs typeface="Times New Roman"/>
              </a:rPr>
              <a:t>'</a:t>
            </a:r>
            <a:endParaRPr sz="225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710"/>
              </a:spcBef>
            </a:pPr>
            <a:r>
              <a:rPr sz="2250" b="1" spc="5" dirty="0">
                <a:latin typeface="Times New Roman"/>
                <a:cs typeface="Times New Roman"/>
              </a:rPr>
              <a:t>5'</a:t>
            </a:r>
            <a:endParaRPr sz="2250">
              <a:latin typeface="Times New Roman"/>
              <a:cs typeface="Times New Roman"/>
            </a:endParaRPr>
          </a:p>
          <a:p>
            <a:pPr marL="33020">
              <a:lnSpc>
                <a:spcPct val="100000"/>
              </a:lnSpc>
              <a:spcBef>
                <a:spcPts val="1425"/>
              </a:spcBef>
            </a:pPr>
            <a:r>
              <a:rPr sz="2250" b="1" spc="5" dirty="0">
                <a:latin typeface="Times New Roman"/>
                <a:cs typeface="Times New Roman"/>
              </a:rPr>
              <a:t>3'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250" b="1" spc="5" dirty="0">
                <a:latin typeface="Times New Roman"/>
                <a:cs typeface="Times New Roman"/>
              </a:rPr>
              <a:t>5'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54660" y="1355976"/>
            <a:ext cx="283210" cy="18491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640"/>
              </a:spcBef>
            </a:pPr>
            <a:r>
              <a:rPr sz="2250" b="1" dirty="0">
                <a:latin typeface="Times New Roman"/>
                <a:cs typeface="Times New Roman"/>
              </a:rPr>
              <a:t>5</a:t>
            </a:r>
            <a:r>
              <a:rPr sz="2250" b="1" spc="10" dirty="0">
                <a:latin typeface="Times New Roman"/>
                <a:cs typeface="Times New Roman"/>
              </a:rPr>
              <a:t>'</a:t>
            </a:r>
            <a:endParaRPr sz="225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550"/>
              </a:spcBef>
            </a:pPr>
            <a:r>
              <a:rPr sz="2250" b="1" dirty="0">
                <a:latin typeface="Times New Roman"/>
                <a:cs typeface="Times New Roman"/>
              </a:rPr>
              <a:t>3</a:t>
            </a:r>
            <a:r>
              <a:rPr sz="2250" b="1" spc="10" dirty="0">
                <a:latin typeface="Times New Roman"/>
                <a:cs typeface="Times New Roman"/>
              </a:rPr>
              <a:t>'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250" b="1" spc="5" dirty="0">
                <a:latin typeface="Times New Roman"/>
                <a:cs typeface="Times New Roman"/>
              </a:rPr>
              <a:t>5'</a:t>
            </a:r>
            <a:endParaRPr sz="2250">
              <a:latin typeface="Times New Roman"/>
              <a:cs typeface="Times New Roman"/>
            </a:endParaRPr>
          </a:p>
          <a:p>
            <a:pPr marL="33020">
              <a:lnSpc>
                <a:spcPct val="100000"/>
              </a:lnSpc>
              <a:spcBef>
                <a:spcPts val="869"/>
              </a:spcBef>
            </a:pPr>
            <a:r>
              <a:rPr sz="2250" b="1" spc="5" dirty="0">
                <a:latin typeface="Times New Roman"/>
                <a:cs typeface="Times New Roman"/>
              </a:rPr>
              <a:t>3'</a:t>
            </a:r>
            <a:endParaRPr sz="225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065937" y="3493906"/>
            <a:ext cx="106045" cy="777240"/>
            <a:chOff x="4065937" y="3493906"/>
            <a:chExt cx="106045" cy="777240"/>
          </a:xfrm>
        </p:grpSpPr>
        <p:sp>
          <p:nvSpPr>
            <p:cNvPr id="14" name="object 14"/>
            <p:cNvSpPr/>
            <p:nvPr/>
          </p:nvSpPr>
          <p:spPr>
            <a:xfrm>
              <a:off x="4065937" y="4067314"/>
              <a:ext cx="106045" cy="203835"/>
            </a:xfrm>
            <a:custGeom>
              <a:avLst/>
              <a:gdLst/>
              <a:ahLst/>
              <a:cxnLst/>
              <a:rect l="l" t="t" r="r" b="b"/>
              <a:pathLst>
                <a:path w="106045" h="203835">
                  <a:moveTo>
                    <a:pt x="105707" y="0"/>
                  </a:moveTo>
                  <a:lnTo>
                    <a:pt x="56903" y="24290"/>
                  </a:lnTo>
                  <a:lnTo>
                    <a:pt x="0" y="0"/>
                  </a:lnTo>
                  <a:lnTo>
                    <a:pt x="56903" y="203207"/>
                  </a:lnTo>
                  <a:lnTo>
                    <a:pt x="1057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1751" y="3511268"/>
              <a:ext cx="0" cy="585470"/>
            </a:xfrm>
            <a:custGeom>
              <a:avLst/>
              <a:gdLst/>
              <a:ahLst/>
              <a:cxnLst/>
              <a:rect l="l" t="t" r="r" b="b"/>
              <a:pathLst>
                <a:path h="585470">
                  <a:moveTo>
                    <a:pt x="0" y="585291"/>
                  </a:moveTo>
                  <a:lnTo>
                    <a:pt x="0" y="0"/>
                  </a:lnTo>
                </a:path>
              </a:pathLst>
            </a:custGeom>
            <a:ln w="39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10893" y="3493906"/>
              <a:ext cx="20320" cy="598170"/>
            </a:xfrm>
            <a:custGeom>
              <a:avLst/>
              <a:gdLst/>
              <a:ahLst/>
              <a:cxnLst/>
              <a:rect l="l" t="t" r="r" b="b"/>
              <a:pathLst>
                <a:path w="20320" h="598170">
                  <a:moveTo>
                    <a:pt x="19931" y="0"/>
                  </a:moveTo>
                  <a:lnTo>
                    <a:pt x="0" y="0"/>
                  </a:lnTo>
                  <a:lnTo>
                    <a:pt x="0" y="597698"/>
                  </a:lnTo>
                  <a:lnTo>
                    <a:pt x="19931" y="597698"/>
                  </a:lnTo>
                  <a:lnTo>
                    <a:pt x="19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760883" y="5762789"/>
            <a:ext cx="5093970" cy="81280"/>
          </a:xfrm>
          <a:custGeom>
            <a:avLst/>
            <a:gdLst/>
            <a:ahLst/>
            <a:cxnLst/>
            <a:rect l="l" t="t" r="r" b="b"/>
            <a:pathLst>
              <a:path w="5093970" h="81279">
                <a:moveTo>
                  <a:pt x="5093609" y="0"/>
                </a:moveTo>
                <a:lnTo>
                  <a:pt x="0" y="0"/>
                </a:lnTo>
                <a:lnTo>
                  <a:pt x="0" y="81278"/>
                </a:lnTo>
                <a:lnTo>
                  <a:pt x="5093609" y="81278"/>
                </a:lnTo>
                <a:lnTo>
                  <a:pt x="5093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2398" y="5327639"/>
            <a:ext cx="4505325" cy="81280"/>
          </a:xfrm>
          <a:custGeom>
            <a:avLst/>
            <a:gdLst/>
            <a:ahLst/>
            <a:cxnLst/>
            <a:rect l="l" t="t" r="r" b="b"/>
            <a:pathLst>
              <a:path w="4505325" h="81279">
                <a:moveTo>
                  <a:pt x="4505129" y="0"/>
                </a:moveTo>
                <a:lnTo>
                  <a:pt x="0" y="0"/>
                </a:lnTo>
                <a:lnTo>
                  <a:pt x="0" y="81278"/>
                </a:lnTo>
                <a:lnTo>
                  <a:pt x="4505129" y="81278"/>
                </a:lnTo>
                <a:lnTo>
                  <a:pt x="45051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3264" y="4351804"/>
            <a:ext cx="5093970" cy="81280"/>
          </a:xfrm>
          <a:custGeom>
            <a:avLst/>
            <a:gdLst/>
            <a:ahLst/>
            <a:cxnLst/>
            <a:rect l="l" t="t" r="r" b="b"/>
            <a:pathLst>
              <a:path w="5093970" h="81279">
                <a:moveTo>
                  <a:pt x="5093609" y="0"/>
                </a:moveTo>
                <a:lnTo>
                  <a:pt x="0" y="0"/>
                </a:lnTo>
                <a:lnTo>
                  <a:pt x="0" y="81278"/>
                </a:lnTo>
                <a:lnTo>
                  <a:pt x="5093609" y="81278"/>
                </a:lnTo>
                <a:lnTo>
                  <a:pt x="5093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81743" y="4758682"/>
            <a:ext cx="4485005" cy="81280"/>
          </a:xfrm>
          <a:custGeom>
            <a:avLst/>
            <a:gdLst/>
            <a:ahLst/>
            <a:cxnLst/>
            <a:rect l="l" t="t" r="r" b="b"/>
            <a:pathLst>
              <a:path w="4485005" h="81279">
                <a:moveTo>
                  <a:pt x="4484676" y="0"/>
                </a:moveTo>
                <a:lnTo>
                  <a:pt x="0" y="0"/>
                </a:lnTo>
                <a:lnTo>
                  <a:pt x="0" y="81278"/>
                </a:lnTo>
                <a:lnTo>
                  <a:pt x="4484676" y="81278"/>
                </a:lnTo>
                <a:lnTo>
                  <a:pt x="44846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23292" y="4090684"/>
            <a:ext cx="299720" cy="186372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815"/>
              </a:spcBef>
            </a:pPr>
            <a:r>
              <a:rPr sz="2200" b="1" spc="15" dirty="0">
                <a:latin typeface="Times New Roman"/>
                <a:cs typeface="Times New Roman"/>
              </a:rPr>
              <a:t>3</a:t>
            </a:r>
            <a:r>
              <a:rPr sz="2200" b="1" spc="10" dirty="0">
                <a:latin typeface="Times New Roman"/>
                <a:cs typeface="Times New Roman"/>
              </a:rPr>
              <a:t>'</a:t>
            </a:r>
            <a:endParaRPr sz="22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725"/>
              </a:spcBef>
            </a:pPr>
            <a:r>
              <a:rPr sz="2200" b="1" spc="15" dirty="0">
                <a:latin typeface="Times New Roman"/>
                <a:cs typeface="Times New Roman"/>
              </a:rPr>
              <a:t>5'</a:t>
            </a:r>
            <a:endParaRPr sz="2200">
              <a:latin typeface="Times New Roman"/>
              <a:cs typeface="Times New Roman"/>
            </a:endParaRPr>
          </a:p>
          <a:p>
            <a:pPr marL="33020">
              <a:lnSpc>
                <a:spcPct val="100000"/>
              </a:lnSpc>
              <a:spcBef>
                <a:spcPts val="1425"/>
              </a:spcBef>
            </a:pPr>
            <a:r>
              <a:rPr sz="2200" b="1" spc="15" dirty="0">
                <a:latin typeface="Times New Roman"/>
                <a:cs typeface="Times New Roman"/>
              </a:rPr>
              <a:t>3'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200" b="1" spc="15" dirty="0">
                <a:latin typeface="Times New Roman"/>
                <a:cs typeface="Times New Roman"/>
              </a:rPr>
              <a:t>5'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83688" y="4111006"/>
            <a:ext cx="279400" cy="182308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655"/>
              </a:spcBef>
            </a:pPr>
            <a:r>
              <a:rPr sz="2200" b="1" spc="15" dirty="0">
                <a:latin typeface="Times New Roman"/>
                <a:cs typeface="Times New Roman"/>
              </a:rPr>
              <a:t>5</a:t>
            </a:r>
            <a:r>
              <a:rPr sz="2200" b="1" spc="10" dirty="0">
                <a:latin typeface="Times New Roman"/>
                <a:cs typeface="Times New Roman"/>
              </a:rPr>
              <a:t>'</a:t>
            </a:r>
            <a:endParaRPr sz="22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565"/>
              </a:spcBef>
            </a:pPr>
            <a:r>
              <a:rPr sz="2200" b="1" spc="15" dirty="0">
                <a:latin typeface="Times New Roman"/>
                <a:cs typeface="Times New Roman"/>
              </a:rPr>
              <a:t>3</a:t>
            </a:r>
            <a:r>
              <a:rPr sz="2200" b="1" spc="10" dirty="0">
                <a:latin typeface="Times New Roman"/>
                <a:cs typeface="Times New Roman"/>
              </a:rPr>
              <a:t>'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2200" b="1" spc="15" dirty="0">
                <a:latin typeface="Times New Roman"/>
                <a:cs typeface="Times New Roman"/>
              </a:rPr>
              <a:t>5'</a:t>
            </a:r>
            <a:endParaRPr sz="220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  <a:spcBef>
                <a:spcPts val="880"/>
              </a:spcBef>
            </a:pPr>
            <a:r>
              <a:rPr sz="2200" b="1" spc="15" dirty="0">
                <a:latin typeface="Times New Roman"/>
                <a:cs typeface="Times New Roman"/>
              </a:rPr>
              <a:t>3'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56147" y="3485597"/>
            <a:ext cx="3387725" cy="720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" marR="5080" indent="-28575">
              <a:lnSpc>
                <a:spcPts val="2790"/>
              </a:lnSpc>
              <a:spcBef>
                <a:spcPts val="105"/>
              </a:spcBef>
            </a:pPr>
            <a:r>
              <a:rPr sz="2200" b="1" spc="10" dirty="0">
                <a:latin typeface="Times New Roman"/>
                <a:cs typeface="Times New Roman"/>
              </a:rPr>
              <a:t>connection </a:t>
            </a:r>
            <a:r>
              <a:rPr sz="2200" b="1" spc="15" dirty="0">
                <a:latin typeface="Times New Roman"/>
                <a:cs typeface="Times New Roman"/>
              </a:rPr>
              <a:t>of </a:t>
            </a:r>
            <a:r>
              <a:rPr sz="2200" b="1" spc="10" dirty="0">
                <a:latin typeface="Times New Roman"/>
                <a:cs typeface="Times New Roman"/>
              </a:rPr>
              <a:t>discontinuous  </a:t>
            </a:r>
            <a:r>
              <a:rPr sz="2200" b="1" spc="5" dirty="0">
                <a:latin typeface="Times New Roman"/>
                <a:cs typeface="Times New Roman"/>
              </a:rPr>
              <a:t>segment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090798" y="361645"/>
            <a:ext cx="2714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40" dirty="0"/>
              <a:t>Termination</a:t>
            </a:r>
            <a:endParaRPr sz="4000"/>
          </a:p>
        </p:txBody>
      </p:sp>
      <p:sp>
        <p:nvSpPr>
          <p:cNvPr id="25" name="object 25"/>
          <p:cNvSpPr txBox="1"/>
          <p:nvPr/>
        </p:nvSpPr>
        <p:spPr>
          <a:xfrm>
            <a:off x="8495538" y="6490208"/>
            <a:ext cx="205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81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037589"/>
            <a:ext cx="7734934" cy="49041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87020" marR="99695" indent="-274320">
              <a:lnSpc>
                <a:spcPts val="3460"/>
              </a:lnSpc>
              <a:spcBef>
                <a:spcPts val="53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The terminal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structure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of eukaryotic </a:t>
            </a:r>
            <a:r>
              <a:rPr sz="3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DNA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chromosomes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is called</a:t>
            </a:r>
            <a:r>
              <a:rPr sz="32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telo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ere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287020" marR="631190" indent="-274320">
              <a:lnSpc>
                <a:spcPts val="3460"/>
              </a:lnSpc>
              <a:spcBef>
                <a:spcPts val="114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Telomere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is composed of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terminal </a:t>
            </a:r>
            <a:r>
              <a:rPr sz="3200" b="1" spc="-190" dirty="0">
                <a:solidFill>
                  <a:srgbClr val="C00000"/>
                </a:solidFill>
                <a:latin typeface="Times New Roman"/>
                <a:cs typeface="Times New Roman"/>
              </a:rPr>
              <a:t>DNA 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sequence and</a:t>
            </a:r>
            <a:r>
              <a:rPr sz="3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protein.</a:t>
            </a:r>
            <a:endParaRPr sz="32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ts val="3460"/>
              </a:lnSpc>
              <a:spcBef>
                <a:spcPts val="114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The sequence of typical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telomeres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is rich </a:t>
            </a:r>
            <a:r>
              <a:rPr sz="3200" b="1" spc="-29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200" b="1" spc="-2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287020" marR="373380" indent="-274320">
              <a:lnSpc>
                <a:spcPct val="90000"/>
              </a:lnSpc>
              <a:spcBef>
                <a:spcPts val="110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telomere structure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is crucial to </a:t>
            </a:r>
            <a:r>
              <a:rPr sz="32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keep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the termini of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chromosomes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in the cell  </a:t>
            </a:r>
            <a:r>
              <a:rPr sz="3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becoming entangled and sticking</a:t>
            </a:r>
            <a:r>
              <a:rPr sz="32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to  each</a:t>
            </a:r>
            <a:r>
              <a:rPr sz="32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other.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2123" y="257302"/>
            <a:ext cx="19361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0" dirty="0">
                <a:latin typeface="Times New Roman"/>
                <a:cs typeface="Times New Roman"/>
              </a:rPr>
              <a:t>Telomere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7343"/>
            <a:ext cx="8134350" cy="37820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70840" marR="5080" indent="-358140">
              <a:lnSpc>
                <a:spcPts val="3460"/>
              </a:lnSpc>
              <a:spcBef>
                <a:spcPts val="535"/>
              </a:spcBef>
              <a:buChar char="•"/>
              <a:tabLst>
                <a:tab pos="370205" algn="l"/>
                <a:tab pos="37084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 eukaryotic cells use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telomerase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maintain  the integrity of DNA</a:t>
            </a:r>
            <a:r>
              <a:rPr sz="320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telomere.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Times New Roman"/>
              <a:buChar char="•"/>
            </a:pPr>
            <a:endParaRPr sz="4250">
              <a:latin typeface="Times New Roman"/>
              <a:cs typeface="Times New Roman"/>
            </a:endParaRPr>
          </a:p>
          <a:p>
            <a:pPr marL="370205" marR="2691130" indent="-370205">
              <a:lnSpc>
                <a:spcPct val="120000"/>
              </a:lnSpc>
              <a:buChar char="•"/>
              <a:tabLst>
                <a:tab pos="370205" algn="l"/>
                <a:tab pos="37084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 telomerase is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composed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 telomerase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RNA</a:t>
            </a:r>
            <a:endParaRPr sz="3200">
              <a:latin typeface="Times New Roman"/>
              <a:cs typeface="Times New Roman"/>
            </a:endParaRPr>
          </a:p>
          <a:p>
            <a:pPr marL="520065" marR="2402205">
              <a:lnSpc>
                <a:spcPct val="100000"/>
              </a:lnSpc>
              <a:spcBef>
                <a:spcPts val="409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telomerase association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protein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telomerase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reverse</a:t>
            </a:r>
            <a:r>
              <a:rPr sz="32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transcriptase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786120"/>
            <a:ext cx="792099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70840" marR="5080" indent="-358140">
              <a:lnSpc>
                <a:spcPts val="3460"/>
              </a:lnSpc>
              <a:spcBef>
                <a:spcPts val="535"/>
              </a:spcBef>
              <a:buChar char="•"/>
              <a:tabLst>
                <a:tab pos="370205" algn="l"/>
                <a:tab pos="37084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It is able to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synthesize DNA using RNA as</a:t>
            </a:r>
            <a:r>
              <a:rPr sz="3200" spc="-4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the  template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27653" y="427736"/>
            <a:ext cx="24879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380" dirty="0"/>
              <a:t>T</a:t>
            </a:r>
            <a:r>
              <a:rPr sz="4000" u="none" spc="-5" dirty="0"/>
              <a:t>el</a:t>
            </a:r>
            <a:r>
              <a:rPr sz="4000" u="none" dirty="0"/>
              <a:t>o</a:t>
            </a:r>
            <a:r>
              <a:rPr sz="4000" u="none" spc="-5" dirty="0"/>
              <a:t>merase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685037" y="3141726"/>
            <a:ext cx="304800" cy="1219200"/>
          </a:xfrm>
          <a:custGeom>
            <a:avLst/>
            <a:gdLst/>
            <a:ahLst/>
            <a:cxnLst/>
            <a:rect l="l" t="t" r="r" b="b"/>
            <a:pathLst>
              <a:path w="304800" h="1219200">
                <a:moveTo>
                  <a:pt x="304800" y="1219200"/>
                </a:moveTo>
                <a:lnTo>
                  <a:pt x="245481" y="1211218"/>
                </a:lnTo>
                <a:lnTo>
                  <a:pt x="197038" y="1189450"/>
                </a:lnTo>
                <a:lnTo>
                  <a:pt x="164377" y="1157156"/>
                </a:lnTo>
                <a:lnTo>
                  <a:pt x="152400" y="1117600"/>
                </a:lnTo>
                <a:lnTo>
                  <a:pt x="152400" y="684276"/>
                </a:lnTo>
                <a:lnTo>
                  <a:pt x="140422" y="644719"/>
                </a:lnTo>
                <a:lnTo>
                  <a:pt x="107761" y="612425"/>
                </a:lnTo>
                <a:lnTo>
                  <a:pt x="59318" y="590657"/>
                </a:lnTo>
                <a:lnTo>
                  <a:pt x="0" y="582676"/>
                </a:lnTo>
                <a:lnTo>
                  <a:pt x="59318" y="574676"/>
                </a:lnTo>
                <a:lnTo>
                  <a:pt x="107761" y="552878"/>
                </a:lnTo>
                <a:lnTo>
                  <a:pt x="140422" y="520578"/>
                </a:lnTo>
                <a:lnTo>
                  <a:pt x="152400" y="481075"/>
                </a:lnTo>
                <a:lnTo>
                  <a:pt x="152400" y="101600"/>
                </a:lnTo>
                <a:lnTo>
                  <a:pt x="164377" y="62043"/>
                </a:lnTo>
                <a:lnTo>
                  <a:pt x="197038" y="29749"/>
                </a:lnTo>
                <a:lnTo>
                  <a:pt x="245481" y="7981"/>
                </a:lnTo>
                <a:lnTo>
                  <a:pt x="30480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2400" y="152400"/>
          <a:ext cx="8839200" cy="65201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8630"/>
                <a:gridCol w="3013074"/>
                <a:gridCol w="2817496"/>
              </a:tblGrid>
              <a:tr h="271607">
                <a:tc>
                  <a:txBody>
                    <a:bodyPr/>
                    <a:lstStyle/>
                    <a:p>
                      <a:pPr marL="68326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Step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Replication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Prokaryotic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cells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Eukaryotic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cells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571264">
                <a:tc>
                  <a:txBody>
                    <a:bodyPr/>
                    <a:lstStyle/>
                    <a:p>
                      <a:pPr marL="91440" marR="8629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Recognition </a:t>
                      </a: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of origin of  </a:t>
                      </a: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replication</a:t>
                      </a:r>
                      <a:endParaRPr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Dna 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A </a:t>
                      </a: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protein</a:t>
                      </a:r>
                      <a:endParaRPr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419734" indent="0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 err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RpA</a:t>
                      </a:r>
                      <a:r>
                        <a:rPr sz="1800" spc="-1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(Replication</a:t>
                      </a:r>
                      <a:r>
                        <a:rPr sz="1800" spc="-2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Protein-A)</a:t>
                      </a:r>
                      <a:endParaRPr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7126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Unwinding of DNA double</a:t>
                      </a:r>
                      <a:r>
                        <a:rPr sz="1800" spc="2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helix</a:t>
                      </a:r>
                      <a:endParaRPr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850900" indent="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Helicase  </a:t>
                      </a: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(requires</a:t>
                      </a:r>
                      <a:r>
                        <a:rPr sz="1800" spc="-7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4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ATP)</a:t>
                      </a:r>
                      <a:endParaRPr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822325" indent="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Helicase  </a:t>
                      </a: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(requires</a:t>
                      </a:r>
                      <a:r>
                        <a:rPr sz="1800" spc="-7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4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ATP)</a:t>
                      </a:r>
                      <a:endParaRPr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71264">
                <a:tc>
                  <a:txBody>
                    <a:bodyPr/>
                    <a:lstStyle/>
                    <a:p>
                      <a:pPr marL="0" marR="727710" indent="0" defTabSz="1258888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Stabilization </a:t>
                      </a: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of </a:t>
                      </a:r>
                      <a:r>
                        <a:rPr lang="en-US" sz="1800" spc="-5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unwound </a:t>
                      </a:r>
                      <a:r>
                        <a:rPr sz="1800" spc="-10" dirty="0" err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template</a:t>
                      </a:r>
                      <a:r>
                        <a:rPr lang="en-US" sz="1800" spc="-10" baseline="0" dirty="0" err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strnd</a:t>
                      </a:r>
                      <a:endParaRPr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158750" indent="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Single-stranded DNA-binding  </a:t>
                      </a: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protein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(SSB)</a:t>
                      </a:r>
                      <a:endParaRPr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130175" indent="19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Single-stranded </a:t>
                      </a: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DNA-binding  </a:t>
                      </a: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protein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(SSB)</a:t>
                      </a:r>
                      <a:endParaRPr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122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Synthesis of 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RNA</a:t>
                      </a: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primers</a:t>
                      </a:r>
                      <a:endParaRPr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Primase</a:t>
                      </a:r>
                      <a:endParaRPr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Primase</a:t>
                      </a:r>
                      <a:endParaRPr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55308">
                <a:tc>
                  <a:txBody>
                    <a:bodyPr/>
                    <a:lstStyle/>
                    <a:p>
                      <a:pPr marL="91440" marR="1400175" algn="l" defTabSz="286385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en-US" sz="1800" spc="-5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DNA </a:t>
                      </a:r>
                      <a:r>
                        <a:rPr sz="1800" spc="-5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Synthesis Leading </a:t>
                      </a:r>
                      <a:r>
                        <a:rPr sz="1800" spc="-1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strand  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Lagging </a:t>
                      </a:r>
                      <a:r>
                        <a:rPr sz="1800" spc="-1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strand</a:t>
                      </a:r>
                      <a:endParaRPr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325" indent="0">
                        <a:lnSpc>
                          <a:spcPct val="100000"/>
                        </a:lnSpc>
                        <a:tabLst>
                          <a:tab pos="1768475" algn="l"/>
                        </a:tabLst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DNA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polymerase	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III</a:t>
                      </a:r>
                    </a:p>
                    <a:p>
                      <a:pPr marL="60325" indent="0">
                        <a:lnSpc>
                          <a:spcPct val="100000"/>
                        </a:lnSpc>
                        <a:tabLst>
                          <a:tab pos="1768475" algn="l"/>
                        </a:tabLst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DNA</a:t>
                      </a:r>
                      <a:r>
                        <a:rPr sz="1800" spc="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polymerase	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III</a:t>
                      </a: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0650" indent="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DNA </a:t>
                      </a: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polymerase</a:t>
                      </a:r>
                      <a:r>
                        <a:rPr sz="1800" spc="3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δ</a:t>
                      </a:r>
                    </a:p>
                    <a:p>
                      <a:pPr marL="598488" indent="-477838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DNA polymerase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Ԑ</a:t>
                      </a: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4901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Removal </a:t>
                      </a: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of 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RNA</a:t>
                      </a:r>
                      <a:r>
                        <a:rPr sz="1800" spc="3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primers</a:t>
                      </a:r>
                      <a:endParaRPr sz="180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422275" indent="0">
                        <a:lnSpc>
                          <a:spcPct val="101099"/>
                        </a:lnSpc>
                        <a:spcBef>
                          <a:spcPts val="220"/>
                        </a:spcBef>
                        <a:tabLst>
                          <a:tab pos="1379538" algn="l"/>
                          <a:tab pos="1949450" algn="l"/>
                        </a:tabLst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DNA </a:t>
                      </a:r>
                      <a:r>
                        <a:rPr sz="1800" spc="3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polymerase	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I  </a:t>
                      </a: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(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5</a:t>
                      </a:r>
                      <a:r>
                        <a:rPr sz="1800" spc="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3</a:t>
                      </a:r>
                      <a:r>
                        <a:rPr sz="18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'</a:t>
                      </a:r>
                      <a:r>
                        <a:rPr lang="en-US" sz="18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20" dirty="0" err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e</a:t>
                      </a:r>
                      <a:r>
                        <a:rPr sz="1800" spc="-50" dirty="0" err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x</a:t>
                      </a:r>
                      <a:r>
                        <a:rPr sz="1800" spc="-5" dirty="0" err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onuc</a:t>
                      </a:r>
                      <a:r>
                        <a:rPr sz="1800" spc="-10" dirty="0" err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l</a:t>
                      </a:r>
                      <a:r>
                        <a:rPr sz="1800" dirty="0" err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ea</a:t>
                      </a:r>
                      <a:r>
                        <a:rPr sz="1800" spc="5" dirty="0" err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s</a:t>
                      </a:r>
                      <a:r>
                        <a:rPr sz="1800" dirty="0" err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e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)</a:t>
                      </a: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RNAse-H</a:t>
                      </a: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880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Replacement of 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RNA </a:t>
                      </a: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with</a:t>
                      </a:r>
                      <a:r>
                        <a:rPr sz="1800" spc="-2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DNA</a:t>
                      </a:r>
                      <a:endParaRPr sz="180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760855" algn="l"/>
                        </a:tabLst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DNA </a:t>
                      </a:r>
                      <a:r>
                        <a:rPr sz="1800" spc="3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polymerase	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I</a:t>
                      </a: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Unknown</a:t>
                      </a:r>
                      <a:endParaRPr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553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Joining of </a:t>
                      </a:r>
                      <a:r>
                        <a:rPr sz="1800" spc="-1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Okazaki</a:t>
                      </a:r>
                      <a:r>
                        <a:rPr sz="1800" spc="5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fragments</a:t>
                      </a:r>
                      <a:endParaRPr sz="180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759460" indent="-4445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755139" algn="l"/>
                        </a:tabLst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DNA </a:t>
                      </a:r>
                      <a:r>
                        <a:rPr sz="1800" spc="-10" dirty="0" err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ligase</a:t>
                      </a:r>
                      <a:r>
                        <a:rPr lang="en-US" sz="1800" spc="-1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(</a:t>
                      </a:r>
                      <a:r>
                        <a:rPr sz="1800" spc="-35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r</a:t>
                      </a:r>
                      <a:r>
                        <a:rPr sz="18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e</a:t>
                      </a:r>
                      <a:r>
                        <a:rPr sz="1800" spc="5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q</a:t>
                      </a:r>
                      <a:r>
                        <a:rPr sz="1800" spc="-5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ui</a:t>
                      </a:r>
                      <a:r>
                        <a:rPr sz="1800" spc="-35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r</a:t>
                      </a:r>
                      <a:r>
                        <a:rPr sz="18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es</a:t>
                      </a:r>
                      <a:r>
                        <a:rPr lang="en-US" sz="18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NAD</a:t>
                      </a:r>
                      <a:r>
                        <a:rPr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)</a:t>
                      </a: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795020" indent="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DNA </a:t>
                      </a:r>
                      <a:r>
                        <a:rPr sz="1800" spc="-1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ligase</a:t>
                      </a:r>
                      <a:r>
                        <a:rPr sz="1800" spc="-1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 </a:t>
                      </a:r>
                      <a:r>
                        <a:rPr lang="en-US" sz="1800" spc="-1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(</a:t>
                      </a:r>
                      <a:r>
                        <a:rPr sz="1800" spc="-1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requires</a:t>
                      </a:r>
                      <a:r>
                        <a:rPr sz="1800" spc="345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4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ATP)</a:t>
                      </a:r>
                      <a:endParaRPr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553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18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Removal of positive </a:t>
                      </a:r>
                      <a:r>
                        <a:rPr lang="en-US" sz="1800" dirty="0" err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supercoils</a:t>
                      </a:r>
                      <a:r>
                        <a:rPr lang="en-US" sz="18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ahead of advancing replication fork</a:t>
                      </a:r>
                      <a:endParaRPr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759460" indent="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2908300" algn="l"/>
                        </a:tabLst>
                      </a:pPr>
                      <a:r>
                        <a:rPr lang="en-US" sz="18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DNA </a:t>
                      </a:r>
                      <a:r>
                        <a:rPr lang="en-US" sz="1800" dirty="0" err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topoisomerase</a:t>
                      </a:r>
                      <a:r>
                        <a:rPr lang="en-US" sz="1800" baseline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II</a:t>
                      </a:r>
                      <a:endParaRPr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79502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DNA </a:t>
                      </a:r>
                      <a:r>
                        <a:rPr lang="en-US" sz="1800" dirty="0" err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topoisomerase</a:t>
                      </a:r>
                      <a:r>
                        <a:rPr lang="en-US" sz="1800" baseline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rlito"/>
                          <a:cs typeface="Carlito"/>
                        </a:rPr>
                        <a:t> II</a:t>
                      </a:r>
                      <a:endParaRPr lang="en-US" sz="1800" dirty="0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7804" y="1860804"/>
            <a:ext cx="7745095" cy="3365500"/>
            <a:chOff x="717804" y="1860804"/>
            <a:chExt cx="7745095" cy="3365500"/>
          </a:xfrm>
        </p:grpSpPr>
        <p:sp>
          <p:nvSpPr>
            <p:cNvPr id="3" name="object 3"/>
            <p:cNvSpPr/>
            <p:nvPr/>
          </p:nvSpPr>
          <p:spPr>
            <a:xfrm>
              <a:off x="762000" y="1905000"/>
              <a:ext cx="7656830" cy="3276600"/>
            </a:xfrm>
            <a:custGeom>
              <a:avLst/>
              <a:gdLst/>
              <a:ahLst/>
              <a:cxnLst/>
              <a:rect l="l" t="t" r="r" b="b"/>
              <a:pathLst>
                <a:path w="7656830" h="3276600">
                  <a:moveTo>
                    <a:pt x="7656576" y="0"/>
                  </a:moveTo>
                  <a:lnTo>
                    <a:pt x="0" y="0"/>
                  </a:lnTo>
                  <a:lnTo>
                    <a:pt x="0" y="3276600"/>
                  </a:lnTo>
                  <a:lnTo>
                    <a:pt x="7656576" y="3276600"/>
                  </a:lnTo>
                  <a:lnTo>
                    <a:pt x="765657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7804" y="1860804"/>
              <a:ext cx="7745095" cy="3365500"/>
            </a:xfrm>
            <a:custGeom>
              <a:avLst/>
              <a:gdLst/>
              <a:ahLst/>
              <a:cxnLst/>
              <a:rect l="l" t="t" r="r" b="b"/>
              <a:pathLst>
                <a:path w="7745095" h="3365500">
                  <a:moveTo>
                    <a:pt x="7700772" y="0"/>
                  </a:moveTo>
                  <a:lnTo>
                    <a:pt x="44195" y="0"/>
                  </a:lnTo>
                  <a:lnTo>
                    <a:pt x="26992" y="3476"/>
                  </a:lnTo>
                  <a:lnTo>
                    <a:pt x="12944" y="12954"/>
                  </a:lnTo>
                  <a:lnTo>
                    <a:pt x="3473" y="27003"/>
                  </a:lnTo>
                  <a:lnTo>
                    <a:pt x="0" y="44196"/>
                  </a:lnTo>
                  <a:lnTo>
                    <a:pt x="0" y="3320796"/>
                  </a:lnTo>
                  <a:lnTo>
                    <a:pt x="3473" y="3337988"/>
                  </a:lnTo>
                  <a:lnTo>
                    <a:pt x="12944" y="3352038"/>
                  </a:lnTo>
                  <a:lnTo>
                    <a:pt x="26992" y="3361515"/>
                  </a:lnTo>
                  <a:lnTo>
                    <a:pt x="44195" y="3364992"/>
                  </a:lnTo>
                  <a:lnTo>
                    <a:pt x="7700772" y="3364992"/>
                  </a:lnTo>
                  <a:lnTo>
                    <a:pt x="7717964" y="3361515"/>
                  </a:lnTo>
                  <a:lnTo>
                    <a:pt x="7732013" y="3352038"/>
                  </a:lnTo>
                  <a:lnTo>
                    <a:pt x="7741491" y="3337988"/>
                  </a:lnTo>
                  <a:lnTo>
                    <a:pt x="7744968" y="3320796"/>
                  </a:lnTo>
                  <a:lnTo>
                    <a:pt x="7744968" y="3311905"/>
                  </a:lnTo>
                  <a:lnTo>
                    <a:pt x="53035" y="3311906"/>
                  </a:lnTo>
                  <a:lnTo>
                    <a:pt x="53035" y="53086"/>
                  </a:lnTo>
                  <a:lnTo>
                    <a:pt x="7744968" y="53086"/>
                  </a:lnTo>
                  <a:lnTo>
                    <a:pt x="7744968" y="44196"/>
                  </a:lnTo>
                  <a:lnTo>
                    <a:pt x="7741491" y="27003"/>
                  </a:lnTo>
                  <a:lnTo>
                    <a:pt x="7732014" y="12954"/>
                  </a:lnTo>
                  <a:lnTo>
                    <a:pt x="7717964" y="3476"/>
                  </a:lnTo>
                  <a:lnTo>
                    <a:pt x="7700772" y="0"/>
                  </a:lnTo>
                  <a:close/>
                </a:path>
                <a:path w="7745095" h="3365500">
                  <a:moveTo>
                    <a:pt x="7744968" y="53086"/>
                  </a:moveTo>
                  <a:lnTo>
                    <a:pt x="7691882" y="53086"/>
                  </a:lnTo>
                  <a:lnTo>
                    <a:pt x="7691882" y="3311906"/>
                  </a:lnTo>
                  <a:lnTo>
                    <a:pt x="7744968" y="3311905"/>
                  </a:lnTo>
                  <a:lnTo>
                    <a:pt x="7744968" y="53086"/>
                  </a:lnTo>
                  <a:close/>
                </a:path>
                <a:path w="7745095" h="3365500">
                  <a:moveTo>
                    <a:pt x="7674229" y="70738"/>
                  </a:moveTo>
                  <a:lnTo>
                    <a:pt x="70713" y="70738"/>
                  </a:lnTo>
                  <a:lnTo>
                    <a:pt x="70713" y="3294253"/>
                  </a:lnTo>
                  <a:lnTo>
                    <a:pt x="7674229" y="3294253"/>
                  </a:lnTo>
                  <a:lnTo>
                    <a:pt x="7674229" y="3276600"/>
                  </a:lnTo>
                  <a:lnTo>
                    <a:pt x="88391" y="3276600"/>
                  </a:lnTo>
                  <a:lnTo>
                    <a:pt x="88391" y="88392"/>
                  </a:lnTo>
                  <a:lnTo>
                    <a:pt x="7674229" y="88392"/>
                  </a:lnTo>
                  <a:lnTo>
                    <a:pt x="7674229" y="70738"/>
                  </a:lnTo>
                  <a:close/>
                </a:path>
                <a:path w="7745095" h="3365500">
                  <a:moveTo>
                    <a:pt x="7674229" y="88392"/>
                  </a:moveTo>
                  <a:lnTo>
                    <a:pt x="7656576" y="88392"/>
                  </a:lnTo>
                  <a:lnTo>
                    <a:pt x="7656576" y="3276600"/>
                  </a:lnTo>
                  <a:lnTo>
                    <a:pt x="7674229" y="3276600"/>
                  </a:lnTo>
                  <a:lnTo>
                    <a:pt x="7674229" y="8839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40739" y="1785718"/>
            <a:ext cx="7400290" cy="243967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115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4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Semiconservative</a:t>
            </a:r>
            <a:r>
              <a:rPr sz="4400" b="1" i="1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4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replication</a:t>
            </a:r>
            <a:endParaRPr sz="4400">
              <a:latin typeface="Times New Roman"/>
              <a:cs typeface="Times New Roman"/>
            </a:endParaRPr>
          </a:p>
          <a:p>
            <a:pPr marL="756285" indent="-744220">
              <a:lnSpc>
                <a:spcPct val="100000"/>
              </a:lnSpc>
              <a:spcBef>
                <a:spcPts val="1055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4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Conservative</a:t>
            </a:r>
            <a:r>
              <a:rPr sz="4400" b="1" i="1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4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replication</a:t>
            </a:r>
            <a:endParaRPr sz="4400">
              <a:latin typeface="Times New Roman"/>
              <a:cs typeface="Times New Roman"/>
            </a:endParaRPr>
          </a:p>
          <a:p>
            <a:pPr marL="756285" indent="-744220">
              <a:lnSpc>
                <a:spcPct val="100000"/>
              </a:lnSpc>
              <a:spcBef>
                <a:spcPts val="106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4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Dispersive</a:t>
            </a:r>
            <a:r>
              <a:rPr sz="4400" b="1" i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4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replication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2787" y="441452"/>
            <a:ext cx="80695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05200" algn="l"/>
              </a:tabLst>
            </a:pPr>
            <a:r>
              <a:rPr sz="4500" b="0" u="none" dirty="0">
                <a:solidFill>
                  <a:srgbClr val="DBF5F8"/>
                </a:solidFill>
                <a:latin typeface="Times New Roman"/>
                <a:cs typeface="Times New Roman"/>
              </a:rPr>
              <a:t>Three possible	</a:t>
            </a:r>
            <a:r>
              <a:rPr sz="4500" b="0" u="none" spc="-5" dirty="0">
                <a:solidFill>
                  <a:srgbClr val="DBF5F8"/>
                </a:solidFill>
                <a:latin typeface="Times New Roman"/>
                <a:cs typeface="Times New Roman"/>
              </a:rPr>
              <a:t>replication</a:t>
            </a:r>
            <a:r>
              <a:rPr sz="4500" b="0" u="none" spc="-30" dirty="0">
                <a:solidFill>
                  <a:srgbClr val="DBF5F8"/>
                </a:solidFill>
                <a:latin typeface="Times New Roman"/>
                <a:cs typeface="Times New Roman"/>
              </a:rPr>
              <a:t> </a:t>
            </a:r>
            <a:r>
              <a:rPr sz="4500" b="0" u="none" dirty="0">
                <a:solidFill>
                  <a:srgbClr val="DBF5F8"/>
                </a:solidFill>
                <a:latin typeface="Times New Roman"/>
                <a:cs typeface="Times New Roman"/>
              </a:rPr>
              <a:t>patterns</a:t>
            </a:r>
            <a:r>
              <a:rPr sz="4500" b="0" u="none" dirty="0">
                <a:solidFill>
                  <a:srgbClr val="DBF5F8"/>
                </a:solidFill>
                <a:latin typeface="Carlito"/>
                <a:cs typeface="Carlito"/>
              </a:rPr>
              <a:t>:</a:t>
            </a:r>
            <a:endParaRPr sz="4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086600" cy="635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22960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135" marR="5080" algn="ctr">
              <a:lnSpc>
                <a:spcPct val="99900"/>
              </a:lnSpc>
              <a:spcBef>
                <a:spcPts val="105"/>
              </a:spcBef>
            </a:pPr>
            <a:r>
              <a:rPr sz="3000" u="none" spc="-5" dirty="0">
                <a:solidFill>
                  <a:srgbClr val="C00000"/>
                </a:solidFill>
              </a:rPr>
              <a:t>Meselson </a:t>
            </a:r>
            <a:r>
              <a:rPr sz="3000" u="none" dirty="0">
                <a:solidFill>
                  <a:srgbClr val="C00000"/>
                </a:solidFill>
              </a:rPr>
              <a:t>and Stahl experiment</a:t>
            </a:r>
            <a:r>
              <a:rPr sz="3000" u="none" spc="-60" dirty="0">
                <a:solidFill>
                  <a:srgbClr val="C00000"/>
                </a:solidFill>
              </a:rPr>
              <a:t> </a:t>
            </a:r>
            <a:r>
              <a:rPr sz="3000" u="none" dirty="0">
                <a:solidFill>
                  <a:srgbClr val="DBF5F8"/>
                </a:solidFill>
              </a:rPr>
              <a:t>[1958]  </a:t>
            </a:r>
            <a:r>
              <a:rPr sz="3000" u="none" spc="-5" dirty="0">
                <a:solidFill>
                  <a:srgbClr val="DBF5F8"/>
                </a:solidFill>
              </a:rPr>
              <a:t>demonstrated semiconservative  </a:t>
            </a:r>
            <a:r>
              <a:rPr sz="3000" u="none" spc="-10" dirty="0">
                <a:solidFill>
                  <a:srgbClr val="DBF5F8"/>
                </a:solidFill>
              </a:rPr>
              <a:t>replication</a:t>
            </a:r>
            <a:endParaRPr sz="3000" dirty="0"/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97980"/>
            <a:ext cx="6096000" cy="555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768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min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124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 min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800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0 min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156</TotalTime>
  <Words>1871</Words>
  <Application>Microsoft Office PowerPoint</Application>
  <PresentationFormat>On-screen Show (4:3)</PresentationFormat>
  <Paragraphs>355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Paper</vt:lpstr>
      <vt:lpstr>DNA REPLICATION</vt:lpstr>
      <vt:lpstr>Central dogma</vt:lpstr>
      <vt:lpstr>Slide 3</vt:lpstr>
      <vt:lpstr>DNA Replication</vt:lpstr>
      <vt:lpstr>DNA Replication</vt:lpstr>
      <vt:lpstr>Characteristics of Replication</vt:lpstr>
      <vt:lpstr>Three possible replication patterns:</vt:lpstr>
      <vt:lpstr>Slide 8</vt:lpstr>
      <vt:lpstr>Meselson and Stahl experiment [1958]  demonstrated semiconservative  replication</vt:lpstr>
      <vt:lpstr>Slide 10</vt:lpstr>
      <vt:lpstr>5’ 3’</vt:lpstr>
      <vt:lpstr>Semiconservative Replication</vt:lpstr>
      <vt:lpstr>Direction of the DNA Replication</vt:lpstr>
      <vt:lpstr>Bidirectional Replication</vt:lpstr>
      <vt:lpstr>Slide 15</vt:lpstr>
      <vt:lpstr>Replication Enzymes &amp; Proteins</vt:lpstr>
      <vt:lpstr>Slide 17</vt:lpstr>
      <vt:lpstr>Enzymes and proteins of DNA Replication </vt:lpstr>
      <vt:lpstr>DNA Polymerases of Prokaryotes</vt:lpstr>
      <vt:lpstr>Slide 20</vt:lpstr>
      <vt:lpstr>Comparison of DNA Polymerases of E. coli</vt:lpstr>
      <vt:lpstr>Exonuclease functions</vt:lpstr>
      <vt:lpstr>DNA Polmerase - I</vt:lpstr>
      <vt:lpstr>N-end</vt:lpstr>
      <vt:lpstr>DNA Polymerase - II</vt:lpstr>
      <vt:lpstr>DNA Polymerase - III</vt:lpstr>
      <vt:lpstr>Slide 27</vt:lpstr>
      <vt:lpstr>Structure of DNA-pol III</vt:lpstr>
      <vt:lpstr>Nucleotides are always added to the growing  strand at the 3’ end – the end at which the  DNA strand has a free –OH group on the 3’  carbon of its terminal deoxyribose</vt:lpstr>
      <vt:lpstr>RNA Primase</vt:lpstr>
      <vt:lpstr>Slide 31</vt:lpstr>
      <vt:lpstr>Slide 32</vt:lpstr>
      <vt:lpstr>Helicase</vt:lpstr>
      <vt:lpstr>SSB protein</vt:lpstr>
      <vt:lpstr>DNA Topoisomerase (Gyrase)</vt:lpstr>
      <vt:lpstr>Topisomerase I  </vt:lpstr>
      <vt:lpstr>Topoisomerase- II</vt:lpstr>
      <vt:lpstr>DNA Ligase</vt:lpstr>
      <vt:lpstr>Slide 39</vt:lpstr>
      <vt:lpstr>Replication Fidelity</vt:lpstr>
      <vt:lpstr>Proofreading and Correction</vt:lpstr>
      <vt:lpstr>DNA Replication  Process</vt:lpstr>
      <vt:lpstr>STAGES</vt:lpstr>
      <vt:lpstr>Three Stages of replication</vt:lpstr>
      <vt:lpstr>Genome of E. coli</vt:lpstr>
      <vt:lpstr>Initiation</vt:lpstr>
      <vt:lpstr>Formation of Preprimosome</vt:lpstr>
      <vt:lpstr>Formation of Replication fork</vt:lpstr>
      <vt:lpstr>Primer synthesis</vt:lpstr>
      <vt:lpstr>Slide 50</vt:lpstr>
      <vt:lpstr>Elongation</vt:lpstr>
      <vt:lpstr>Elongation</vt:lpstr>
      <vt:lpstr>Lagging strand synthesis</vt:lpstr>
      <vt:lpstr>Okazaki fragments</vt:lpstr>
      <vt:lpstr>Lagging strand   (discontinuous)</vt:lpstr>
      <vt:lpstr>Slide 56</vt:lpstr>
      <vt:lpstr>Termination</vt:lpstr>
      <vt:lpstr>Slide 58</vt:lpstr>
      <vt:lpstr>Eukaryotic DNA Replication</vt:lpstr>
      <vt:lpstr>Multiple origins on one chromosome, and  replications are activated in a sequential order  rather than simultaneously.</vt:lpstr>
      <vt:lpstr>DNA Polymerse of Eukaryotes</vt:lpstr>
      <vt:lpstr>Initiation</vt:lpstr>
      <vt:lpstr>Elongation</vt:lpstr>
      <vt:lpstr>Termination</vt:lpstr>
      <vt:lpstr>Telomere</vt:lpstr>
      <vt:lpstr>Telomerase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REPLICATION</dc:title>
  <cp:lastModifiedBy>Anita</cp:lastModifiedBy>
  <cp:revision>20</cp:revision>
  <dcterms:created xsi:type="dcterms:W3CDTF">2020-05-02T05:39:29Z</dcterms:created>
  <dcterms:modified xsi:type="dcterms:W3CDTF">2020-05-02T08:56:10Z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2020-05-02T00:00:00Z</vt:filetime>
  </property>
</Properties>
</file>