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71" r:id="rId2"/>
    <p:sldId id="273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30" r:id="rId23"/>
    <p:sldId id="331" r:id="rId24"/>
    <p:sldId id="332" r:id="rId25"/>
    <p:sldId id="333" r:id="rId26"/>
    <p:sldId id="334" r:id="rId27"/>
    <p:sldId id="335" r:id="rId28"/>
    <p:sldId id="336" r:id="rId29"/>
    <p:sldId id="337" r:id="rId30"/>
    <p:sldId id="338" r:id="rId31"/>
    <p:sldId id="339" r:id="rId32"/>
    <p:sldId id="340" r:id="rId33"/>
    <p:sldId id="341" r:id="rId34"/>
    <p:sldId id="342" r:id="rId35"/>
    <p:sldId id="343" r:id="rId36"/>
    <p:sldId id="344" r:id="rId37"/>
    <p:sldId id="345" r:id="rId38"/>
    <p:sldId id="346" r:id="rId39"/>
    <p:sldId id="347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DCDF2C-B34B-4A66-AD5B-A76330E472E7}" type="doc">
      <dgm:prSet loTypeId="urn:microsoft.com/office/officeart/2005/8/layout/radial6" loCatId="relationship" qsTypeId="urn:microsoft.com/office/officeart/2005/8/quickstyle/simple5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045AD042-99D1-464B-8B30-54FAF86EDDD1}">
      <dgm:prSet phldrT="[Text]"/>
      <dgm:spPr/>
      <dgm:t>
        <a:bodyPr/>
        <a:lstStyle/>
        <a:p>
          <a:r>
            <a:rPr lang="en-US" b="1" dirty="0" smtClean="0"/>
            <a:t>Cost</a:t>
          </a:r>
          <a:endParaRPr lang="en-US" b="1" dirty="0"/>
        </a:p>
      </dgm:t>
    </dgm:pt>
    <dgm:pt modelId="{7E12338F-5EC0-476B-AFA2-EB63FF3C612B}" type="parTrans" cxnId="{813F0743-3EF8-423F-8EB5-3138EDA5EB3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D27355A-CBF6-4A16-B00F-614D3EAA379D}" type="sibTrans" cxnId="{813F0743-3EF8-423F-8EB5-3138EDA5EB3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B4968669-DABC-4FB0-82BB-7AE6034296B3}">
      <dgm:prSet phldrT="[Text]"/>
      <dgm:spPr/>
      <dgm:t>
        <a:bodyPr/>
        <a:lstStyle/>
        <a:p>
          <a:r>
            <a:rPr lang="en-US" b="1" smtClean="0"/>
            <a:t>FC</a:t>
          </a:r>
          <a:endParaRPr lang="en-US" b="1" dirty="0"/>
        </a:p>
      </dgm:t>
    </dgm:pt>
    <dgm:pt modelId="{96CAE87E-B982-47CF-8826-AAA173A4C05C}" type="parTrans" cxnId="{CE79814B-9EB1-430C-B4AA-5C17CC17160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6DAE516C-EB50-43AE-B318-34887CDF422F}" type="sibTrans" cxnId="{CE79814B-9EB1-430C-B4AA-5C17CC17160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BA60CDB-5595-4B3E-B0F7-1DF88B206B7C}">
      <dgm:prSet phldrT="[Text]"/>
      <dgm:spPr/>
      <dgm:t>
        <a:bodyPr/>
        <a:lstStyle/>
        <a:p>
          <a:r>
            <a:rPr lang="en-US" b="1" dirty="0" smtClean="0"/>
            <a:t>VC</a:t>
          </a:r>
          <a:endParaRPr lang="en-US" b="1" dirty="0"/>
        </a:p>
      </dgm:t>
    </dgm:pt>
    <dgm:pt modelId="{2CFEFFD6-BBC4-4502-9C0C-590D7DFCDBF9}" type="parTrans" cxnId="{41F3ADB4-38D5-434F-B127-E742957A3CC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EE1C8BD-29DC-4C34-9EA3-CC257E95C6A7}" type="sibTrans" cxnId="{41F3ADB4-38D5-434F-B127-E742957A3CC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B29B6669-C6D9-4B54-9CD0-82677745DFC3}">
      <dgm:prSet phldrT="[Text]"/>
      <dgm:spPr/>
      <dgm:t>
        <a:bodyPr/>
        <a:lstStyle/>
        <a:p>
          <a:r>
            <a:rPr lang="en-US" b="1" smtClean="0"/>
            <a:t>AFC</a:t>
          </a:r>
          <a:endParaRPr lang="en-US" b="1" dirty="0"/>
        </a:p>
      </dgm:t>
    </dgm:pt>
    <dgm:pt modelId="{8C11B088-BFE9-42AD-AA27-38671B537680}" type="parTrans" cxnId="{648E32F4-31D7-4930-8238-547FFE6BC44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E0D7162-BD39-41A9-AB3F-7A44A105BB91}" type="sibTrans" cxnId="{648E32F4-31D7-4930-8238-547FFE6BC44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BDFE93C-FA80-4D78-AB54-DBE50AA2CD1C}">
      <dgm:prSet phldrT="[Text]"/>
      <dgm:spPr/>
      <dgm:t>
        <a:bodyPr/>
        <a:lstStyle/>
        <a:p>
          <a:r>
            <a:rPr lang="en-US" b="1" smtClean="0"/>
            <a:t>AVC</a:t>
          </a:r>
          <a:endParaRPr lang="en-US" b="1" dirty="0"/>
        </a:p>
      </dgm:t>
    </dgm:pt>
    <dgm:pt modelId="{6D84B79D-59BD-4C2E-877F-AD8748DDAC5A}" type="parTrans" cxnId="{210EE502-349E-4887-80E7-720EA8441522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BABB36C-F471-431D-AC43-0732450DC512}" type="sibTrans" cxnId="{210EE502-349E-4887-80E7-720EA8441522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307981FD-3C22-4DA4-B0B0-28B3A4C13081}">
      <dgm:prSet/>
      <dgm:spPr/>
      <dgm:t>
        <a:bodyPr/>
        <a:lstStyle/>
        <a:p>
          <a:r>
            <a:rPr lang="en-US" b="1" smtClean="0"/>
            <a:t>TC</a:t>
          </a:r>
          <a:endParaRPr lang="en-US" b="1" dirty="0"/>
        </a:p>
      </dgm:t>
    </dgm:pt>
    <dgm:pt modelId="{C427D63F-B726-44EA-80B7-E67AF4214C05}" type="parTrans" cxnId="{CB831176-ECAD-4DED-8210-22CB5D23444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8BE5BD60-B150-4475-AEA9-CB494E464AB4}" type="sibTrans" cxnId="{CB831176-ECAD-4DED-8210-22CB5D23444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D0A6809-F3F9-4D37-A34E-DC7F1A308822}">
      <dgm:prSet/>
      <dgm:spPr/>
      <dgm:t>
        <a:bodyPr/>
        <a:lstStyle/>
        <a:p>
          <a:r>
            <a:rPr lang="en-US" b="1" dirty="0" smtClean="0"/>
            <a:t>ATC</a:t>
          </a:r>
          <a:endParaRPr lang="en-US" b="1" dirty="0"/>
        </a:p>
      </dgm:t>
    </dgm:pt>
    <dgm:pt modelId="{74CBFD3F-305B-4926-B0C6-C82FFBEB8CE9}" type="parTrans" cxnId="{1B0BB278-F103-4FD6-A6FC-6761A2A6581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32D7F39-9F18-4A87-9F57-F703B5B4FE5C}" type="sibTrans" cxnId="{1B0BB278-F103-4FD6-A6FC-6761A2A6581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B8D57C4E-73F7-4457-85DA-EB4E6FD01222}">
      <dgm:prSet/>
      <dgm:spPr/>
      <dgm:t>
        <a:bodyPr/>
        <a:lstStyle/>
        <a:p>
          <a:r>
            <a:rPr lang="en-US" b="1" dirty="0" smtClean="0"/>
            <a:t>MC</a:t>
          </a:r>
          <a:endParaRPr lang="en-US" b="1" dirty="0"/>
        </a:p>
      </dgm:t>
    </dgm:pt>
    <dgm:pt modelId="{82FD47BE-821D-46DD-9616-A593D944FF2D}" type="parTrans" cxnId="{07E99B0B-5B9A-4E28-9918-44C78542FCE1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335F092D-0092-4151-9292-D073E5891598}" type="sibTrans" cxnId="{07E99B0B-5B9A-4E28-9918-44C78542FCE1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A6B122A-B67A-4B10-8A31-C0D05CD8018C}" type="pres">
      <dgm:prSet presAssocID="{C0DCDF2C-B34B-4A66-AD5B-A76330E472E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2862FB-4F7B-4308-B005-B8ED70D54C50}" type="pres">
      <dgm:prSet presAssocID="{045AD042-99D1-464B-8B30-54FAF86EDDD1}" presName="centerShape" presStyleLbl="node0" presStyleIdx="0" presStyleCnt="1" custScaleY="99096"/>
      <dgm:spPr/>
      <dgm:t>
        <a:bodyPr/>
        <a:lstStyle/>
        <a:p>
          <a:endParaRPr lang="en-US"/>
        </a:p>
      </dgm:t>
    </dgm:pt>
    <dgm:pt modelId="{DA2A50A7-BEB0-4AB3-92AA-5FAD11D63547}" type="pres">
      <dgm:prSet presAssocID="{B4968669-DABC-4FB0-82BB-7AE6034296B3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BFCAA3-57F2-4A8B-8066-40BF71DEF530}" type="pres">
      <dgm:prSet presAssocID="{B4968669-DABC-4FB0-82BB-7AE6034296B3}" presName="dummy" presStyleCnt="0"/>
      <dgm:spPr/>
    </dgm:pt>
    <dgm:pt modelId="{E8FADAA6-D4A4-4A48-8A8E-0718C134222F}" type="pres">
      <dgm:prSet presAssocID="{6DAE516C-EB50-43AE-B318-34887CDF422F}" presName="sibTrans" presStyleLbl="sibTrans2D1" presStyleIdx="0" presStyleCnt="7"/>
      <dgm:spPr/>
      <dgm:t>
        <a:bodyPr/>
        <a:lstStyle/>
        <a:p>
          <a:endParaRPr lang="en-US"/>
        </a:p>
      </dgm:t>
    </dgm:pt>
    <dgm:pt modelId="{C41F61AA-5773-4561-B567-2B2ACC32EC51}" type="pres">
      <dgm:prSet presAssocID="{9BA60CDB-5595-4B3E-B0F7-1DF88B206B7C}" presName="node" presStyleLbl="node1" presStyleIdx="1" presStyleCnt="7" custScaleY="1045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1BBE05-65CC-457B-ADEF-533E3C3F6B52}" type="pres">
      <dgm:prSet presAssocID="{9BA60CDB-5595-4B3E-B0F7-1DF88B206B7C}" presName="dummy" presStyleCnt="0"/>
      <dgm:spPr/>
    </dgm:pt>
    <dgm:pt modelId="{CE82D5D1-F24C-49AD-B1C5-3D68451F28E2}" type="pres">
      <dgm:prSet presAssocID="{9EE1C8BD-29DC-4C34-9EA3-CC257E95C6A7}" presName="sibTrans" presStyleLbl="sibTrans2D1" presStyleIdx="1" presStyleCnt="7"/>
      <dgm:spPr/>
      <dgm:t>
        <a:bodyPr/>
        <a:lstStyle/>
        <a:p>
          <a:endParaRPr lang="en-US"/>
        </a:p>
      </dgm:t>
    </dgm:pt>
    <dgm:pt modelId="{B771161C-AC78-4E2D-98B4-0BB045C08BA7}" type="pres">
      <dgm:prSet presAssocID="{307981FD-3C22-4DA4-B0B0-28B3A4C1308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66C68A-7CF1-4A3C-ACC0-880010A8EF66}" type="pres">
      <dgm:prSet presAssocID="{307981FD-3C22-4DA4-B0B0-28B3A4C13081}" presName="dummy" presStyleCnt="0"/>
      <dgm:spPr/>
    </dgm:pt>
    <dgm:pt modelId="{65FAE3EB-9097-4865-B843-B09B996A1104}" type="pres">
      <dgm:prSet presAssocID="{8BE5BD60-B150-4475-AEA9-CB494E464AB4}" presName="sibTrans" presStyleLbl="sibTrans2D1" presStyleIdx="2" presStyleCnt="7"/>
      <dgm:spPr/>
      <dgm:t>
        <a:bodyPr/>
        <a:lstStyle/>
        <a:p>
          <a:endParaRPr lang="en-US"/>
        </a:p>
      </dgm:t>
    </dgm:pt>
    <dgm:pt modelId="{1CA38B24-1593-44A8-BE6E-0F6095C5A90A}" type="pres">
      <dgm:prSet presAssocID="{B29B6669-C6D9-4B54-9CD0-82677745DFC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9835DA-16AC-4843-81F8-3EB64E52E097}" type="pres">
      <dgm:prSet presAssocID="{B29B6669-C6D9-4B54-9CD0-82677745DFC3}" presName="dummy" presStyleCnt="0"/>
      <dgm:spPr/>
    </dgm:pt>
    <dgm:pt modelId="{7B1E16CC-D7AE-48A7-8363-36949D11D1FD}" type="pres">
      <dgm:prSet presAssocID="{9E0D7162-BD39-41A9-AB3F-7A44A105BB91}" presName="sibTrans" presStyleLbl="sibTrans2D1" presStyleIdx="3" presStyleCnt="7"/>
      <dgm:spPr/>
      <dgm:t>
        <a:bodyPr/>
        <a:lstStyle/>
        <a:p>
          <a:endParaRPr lang="en-US"/>
        </a:p>
      </dgm:t>
    </dgm:pt>
    <dgm:pt modelId="{EE99950D-C8CD-4920-85A2-48CD5A51CFDD}" type="pres">
      <dgm:prSet presAssocID="{2BDFE93C-FA80-4D78-AB54-DBE50AA2CD1C}" presName="node" presStyleLbl="node1" presStyleIdx="4" presStyleCnt="7" custScaleY="1048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DC0C05-D631-409C-946F-5F318A763F05}" type="pres">
      <dgm:prSet presAssocID="{2BDFE93C-FA80-4D78-AB54-DBE50AA2CD1C}" presName="dummy" presStyleCnt="0"/>
      <dgm:spPr/>
    </dgm:pt>
    <dgm:pt modelId="{813D17E6-E593-4DB6-8CA6-E5C64487795E}" type="pres">
      <dgm:prSet presAssocID="{EBABB36C-F471-431D-AC43-0732450DC512}" presName="sibTrans" presStyleLbl="sibTrans2D1" presStyleIdx="4" presStyleCnt="7"/>
      <dgm:spPr/>
      <dgm:t>
        <a:bodyPr/>
        <a:lstStyle/>
        <a:p>
          <a:endParaRPr lang="en-US"/>
        </a:p>
      </dgm:t>
    </dgm:pt>
    <dgm:pt modelId="{1BA818A1-5D5A-4179-A375-4447B943352B}" type="pres">
      <dgm:prSet presAssocID="{1D0A6809-F3F9-4D37-A34E-DC7F1A30882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E2522C-02C1-4B05-9A0C-DF57B344AB38}" type="pres">
      <dgm:prSet presAssocID="{1D0A6809-F3F9-4D37-A34E-DC7F1A308822}" presName="dummy" presStyleCnt="0"/>
      <dgm:spPr/>
    </dgm:pt>
    <dgm:pt modelId="{BFB02AE8-1732-468D-943F-EE72A6C8402C}" type="pres">
      <dgm:prSet presAssocID="{032D7F39-9F18-4A87-9F57-F703B5B4FE5C}" presName="sibTrans" presStyleLbl="sibTrans2D1" presStyleIdx="5" presStyleCnt="7"/>
      <dgm:spPr/>
      <dgm:t>
        <a:bodyPr/>
        <a:lstStyle/>
        <a:p>
          <a:endParaRPr lang="en-US"/>
        </a:p>
      </dgm:t>
    </dgm:pt>
    <dgm:pt modelId="{B121B062-A4FC-4275-A8C1-9BB0B5B6B047}" type="pres">
      <dgm:prSet presAssocID="{B8D57C4E-73F7-4457-85DA-EB4E6FD01222}" presName="node" presStyleLbl="node1" presStyleIdx="6" presStyleCnt="7" custRadScaleRad="101829" custRadScaleInc="-19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9D757A-BB39-4E44-B6B3-AFDF361B0307}" type="pres">
      <dgm:prSet presAssocID="{B8D57C4E-73F7-4457-85DA-EB4E6FD01222}" presName="dummy" presStyleCnt="0"/>
      <dgm:spPr/>
    </dgm:pt>
    <dgm:pt modelId="{54CDD335-082B-4C9F-8C5A-75C351993DF4}" type="pres">
      <dgm:prSet presAssocID="{335F092D-0092-4151-9292-D073E5891598}" presName="sibTrans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1B0BB278-F103-4FD6-A6FC-6761A2A65817}" srcId="{045AD042-99D1-464B-8B30-54FAF86EDDD1}" destId="{1D0A6809-F3F9-4D37-A34E-DC7F1A308822}" srcOrd="5" destOrd="0" parTransId="{74CBFD3F-305B-4926-B0C6-C82FFBEB8CE9}" sibTransId="{032D7F39-9F18-4A87-9F57-F703B5B4FE5C}"/>
    <dgm:cxn modelId="{813F0743-3EF8-423F-8EB5-3138EDA5EB37}" srcId="{C0DCDF2C-B34B-4A66-AD5B-A76330E472E7}" destId="{045AD042-99D1-464B-8B30-54FAF86EDDD1}" srcOrd="0" destOrd="0" parTransId="{7E12338F-5EC0-476B-AFA2-EB63FF3C612B}" sibTransId="{0D27355A-CBF6-4A16-B00F-614D3EAA379D}"/>
    <dgm:cxn modelId="{210EE502-349E-4887-80E7-720EA8441522}" srcId="{045AD042-99D1-464B-8B30-54FAF86EDDD1}" destId="{2BDFE93C-FA80-4D78-AB54-DBE50AA2CD1C}" srcOrd="4" destOrd="0" parTransId="{6D84B79D-59BD-4C2E-877F-AD8748DDAC5A}" sibTransId="{EBABB36C-F471-431D-AC43-0732450DC512}"/>
    <dgm:cxn modelId="{234710D5-B826-40AA-BBD4-8420E688A266}" type="presOf" srcId="{9EE1C8BD-29DC-4C34-9EA3-CC257E95C6A7}" destId="{CE82D5D1-F24C-49AD-B1C5-3D68451F28E2}" srcOrd="0" destOrd="0" presId="urn:microsoft.com/office/officeart/2005/8/layout/radial6"/>
    <dgm:cxn modelId="{CB831176-ECAD-4DED-8210-22CB5D23444B}" srcId="{045AD042-99D1-464B-8B30-54FAF86EDDD1}" destId="{307981FD-3C22-4DA4-B0B0-28B3A4C13081}" srcOrd="2" destOrd="0" parTransId="{C427D63F-B726-44EA-80B7-E67AF4214C05}" sibTransId="{8BE5BD60-B150-4475-AEA9-CB494E464AB4}"/>
    <dgm:cxn modelId="{14FC102E-1591-4780-9ED5-6BDD9BFD0486}" type="presOf" srcId="{335F092D-0092-4151-9292-D073E5891598}" destId="{54CDD335-082B-4C9F-8C5A-75C351993DF4}" srcOrd="0" destOrd="0" presId="urn:microsoft.com/office/officeart/2005/8/layout/radial6"/>
    <dgm:cxn modelId="{D3BF01A5-0192-4CAB-B064-0C0E9438F174}" type="presOf" srcId="{1D0A6809-F3F9-4D37-A34E-DC7F1A308822}" destId="{1BA818A1-5D5A-4179-A375-4447B943352B}" srcOrd="0" destOrd="0" presId="urn:microsoft.com/office/officeart/2005/8/layout/radial6"/>
    <dgm:cxn modelId="{29509133-37CE-48F0-97C5-3B38A4100CB2}" type="presOf" srcId="{307981FD-3C22-4DA4-B0B0-28B3A4C13081}" destId="{B771161C-AC78-4E2D-98B4-0BB045C08BA7}" srcOrd="0" destOrd="0" presId="urn:microsoft.com/office/officeart/2005/8/layout/radial6"/>
    <dgm:cxn modelId="{648E32F4-31D7-4930-8238-547FFE6BC445}" srcId="{045AD042-99D1-464B-8B30-54FAF86EDDD1}" destId="{B29B6669-C6D9-4B54-9CD0-82677745DFC3}" srcOrd="3" destOrd="0" parTransId="{8C11B088-BFE9-42AD-AA27-38671B537680}" sibTransId="{9E0D7162-BD39-41A9-AB3F-7A44A105BB91}"/>
    <dgm:cxn modelId="{3135FC73-1C62-4D83-B53E-F1E3A836D7CC}" type="presOf" srcId="{6DAE516C-EB50-43AE-B318-34887CDF422F}" destId="{E8FADAA6-D4A4-4A48-8A8E-0718C134222F}" srcOrd="0" destOrd="0" presId="urn:microsoft.com/office/officeart/2005/8/layout/radial6"/>
    <dgm:cxn modelId="{8483A4C9-9330-4BA9-984D-202A63BF839D}" type="presOf" srcId="{032D7F39-9F18-4A87-9F57-F703B5B4FE5C}" destId="{BFB02AE8-1732-468D-943F-EE72A6C8402C}" srcOrd="0" destOrd="0" presId="urn:microsoft.com/office/officeart/2005/8/layout/radial6"/>
    <dgm:cxn modelId="{02C1C13E-CBEF-4B58-A547-D1B81799887F}" type="presOf" srcId="{EBABB36C-F471-431D-AC43-0732450DC512}" destId="{813D17E6-E593-4DB6-8CA6-E5C64487795E}" srcOrd="0" destOrd="0" presId="urn:microsoft.com/office/officeart/2005/8/layout/radial6"/>
    <dgm:cxn modelId="{CE79814B-9EB1-430C-B4AA-5C17CC17160B}" srcId="{045AD042-99D1-464B-8B30-54FAF86EDDD1}" destId="{B4968669-DABC-4FB0-82BB-7AE6034296B3}" srcOrd="0" destOrd="0" parTransId="{96CAE87E-B982-47CF-8826-AAA173A4C05C}" sibTransId="{6DAE516C-EB50-43AE-B318-34887CDF422F}"/>
    <dgm:cxn modelId="{07E99B0B-5B9A-4E28-9918-44C78542FCE1}" srcId="{045AD042-99D1-464B-8B30-54FAF86EDDD1}" destId="{B8D57C4E-73F7-4457-85DA-EB4E6FD01222}" srcOrd="6" destOrd="0" parTransId="{82FD47BE-821D-46DD-9616-A593D944FF2D}" sibTransId="{335F092D-0092-4151-9292-D073E5891598}"/>
    <dgm:cxn modelId="{483C3A97-747D-48BF-9D09-368F24406ACE}" type="presOf" srcId="{B8D57C4E-73F7-4457-85DA-EB4E6FD01222}" destId="{B121B062-A4FC-4275-A8C1-9BB0B5B6B047}" srcOrd="0" destOrd="0" presId="urn:microsoft.com/office/officeart/2005/8/layout/radial6"/>
    <dgm:cxn modelId="{72C8A8A3-E307-4184-9506-BE142F19E950}" type="presOf" srcId="{B29B6669-C6D9-4B54-9CD0-82677745DFC3}" destId="{1CA38B24-1593-44A8-BE6E-0F6095C5A90A}" srcOrd="0" destOrd="0" presId="urn:microsoft.com/office/officeart/2005/8/layout/radial6"/>
    <dgm:cxn modelId="{044BF9A9-758A-460D-B065-317BC2283366}" type="presOf" srcId="{9E0D7162-BD39-41A9-AB3F-7A44A105BB91}" destId="{7B1E16CC-D7AE-48A7-8363-36949D11D1FD}" srcOrd="0" destOrd="0" presId="urn:microsoft.com/office/officeart/2005/8/layout/radial6"/>
    <dgm:cxn modelId="{41F3ADB4-38D5-434F-B127-E742957A3CC9}" srcId="{045AD042-99D1-464B-8B30-54FAF86EDDD1}" destId="{9BA60CDB-5595-4B3E-B0F7-1DF88B206B7C}" srcOrd="1" destOrd="0" parTransId="{2CFEFFD6-BBC4-4502-9C0C-590D7DFCDBF9}" sibTransId="{9EE1C8BD-29DC-4C34-9EA3-CC257E95C6A7}"/>
    <dgm:cxn modelId="{F10ED6B9-CCA7-430D-81D5-A78A4CB6F4FF}" type="presOf" srcId="{2BDFE93C-FA80-4D78-AB54-DBE50AA2CD1C}" destId="{EE99950D-C8CD-4920-85A2-48CD5A51CFDD}" srcOrd="0" destOrd="0" presId="urn:microsoft.com/office/officeart/2005/8/layout/radial6"/>
    <dgm:cxn modelId="{E46A43AD-EBC8-46D0-B22A-AB3A047F9417}" type="presOf" srcId="{C0DCDF2C-B34B-4A66-AD5B-A76330E472E7}" destId="{DA6B122A-B67A-4B10-8A31-C0D05CD8018C}" srcOrd="0" destOrd="0" presId="urn:microsoft.com/office/officeart/2005/8/layout/radial6"/>
    <dgm:cxn modelId="{142345A3-E31C-4109-89B9-4AF1778F9348}" type="presOf" srcId="{8BE5BD60-B150-4475-AEA9-CB494E464AB4}" destId="{65FAE3EB-9097-4865-B843-B09B996A1104}" srcOrd="0" destOrd="0" presId="urn:microsoft.com/office/officeart/2005/8/layout/radial6"/>
    <dgm:cxn modelId="{E5288FB7-11F9-4E67-A259-B5B15FFD555E}" type="presOf" srcId="{9BA60CDB-5595-4B3E-B0F7-1DF88B206B7C}" destId="{C41F61AA-5773-4561-B567-2B2ACC32EC51}" srcOrd="0" destOrd="0" presId="urn:microsoft.com/office/officeart/2005/8/layout/radial6"/>
    <dgm:cxn modelId="{E70F02F1-74F9-4E28-87BB-00ADDD6B3480}" type="presOf" srcId="{B4968669-DABC-4FB0-82BB-7AE6034296B3}" destId="{DA2A50A7-BEB0-4AB3-92AA-5FAD11D63547}" srcOrd="0" destOrd="0" presId="urn:microsoft.com/office/officeart/2005/8/layout/radial6"/>
    <dgm:cxn modelId="{92DDDFEC-8229-454B-AA82-ABF610A446F4}" type="presOf" srcId="{045AD042-99D1-464B-8B30-54FAF86EDDD1}" destId="{872862FB-4F7B-4308-B005-B8ED70D54C50}" srcOrd="0" destOrd="0" presId="urn:microsoft.com/office/officeart/2005/8/layout/radial6"/>
    <dgm:cxn modelId="{BAB834E2-686B-4D2C-A040-FB6E472FD52D}" type="presParOf" srcId="{DA6B122A-B67A-4B10-8A31-C0D05CD8018C}" destId="{872862FB-4F7B-4308-B005-B8ED70D54C50}" srcOrd="0" destOrd="0" presId="urn:microsoft.com/office/officeart/2005/8/layout/radial6"/>
    <dgm:cxn modelId="{98B77716-1C1E-4316-B397-BA67A3157F57}" type="presParOf" srcId="{DA6B122A-B67A-4B10-8A31-C0D05CD8018C}" destId="{DA2A50A7-BEB0-4AB3-92AA-5FAD11D63547}" srcOrd="1" destOrd="0" presId="urn:microsoft.com/office/officeart/2005/8/layout/radial6"/>
    <dgm:cxn modelId="{25DB9589-0485-4E02-8C38-4C8D1C014A40}" type="presParOf" srcId="{DA6B122A-B67A-4B10-8A31-C0D05CD8018C}" destId="{E5BFCAA3-57F2-4A8B-8066-40BF71DEF530}" srcOrd="2" destOrd="0" presId="urn:microsoft.com/office/officeart/2005/8/layout/radial6"/>
    <dgm:cxn modelId="{5CC0A5F1-740B-44CA-94D4-4CC238D98205}" type="presParOf" srcId="{DA6B122A-B67A-4B10-8A31-C0D05CD8018C}" destId="{E8FADAA6-D4A4-4A48-8A8E-0718C134222F}" srcOrd="3" destOrd="0" presId="urn:microsoft.com/office/officeart/2005/8/layout/radial6"/>
    <dgm:cxn modelId="{DE19F342-4659-4F12-B746-B22FED31A0BE}" type="presParOf" srcId="{DA6B122A-B67A-4B10-8A31-C0D05CD8018C}" destId="{C41F61AA-5773-4561-B567-2B2ACC32EC51}" srcOrd="4" destOrd="0" presId="urn:microsoft.com/office/officeart/2005/8/layout/radial6"/>
    <dgm:cxn modelId="{40DC5E33-6C12-4C72-B98C-0818EACF8671}" type="presParOf" srcId="{DA6B122A-B67A-4B10-8A31-C0D05CD8018C}" destId="{011BBE05-65CC-457B-ADEF-533E3C3F6B52}" srcOrd="5" destOrd="0" presId="urn:microsoft.com/office/officeart/2005/8/layout/radial6"/>
    <dgm:cxn modelId="{EDFA535C-1C0F-4116-AB58-34FF126ECE57}" type="presParOf" srcId="{DA6B122A-B67A-4B10-8A31-C0D05CD8018C}" destId="{CE82D5D1-F24C-49AD-B1C5-3D68451F28E2}" srcOrd="6" destOrd="0" presId="urn:microsoft.com/office/officeart/2005/8/layout/radial6"/>
    <dgm:cxn modelId="{00920F85-E96A-421C-A6F3-E447CF6CE895}" type="presParOf" srcId="{DA6B122A-B67A-4B10-8A31-C0D05CD8018C}" destId="{B771161C-AC78-4E2D-98B4-0BB045C08BA7}" srcOrd="7" destOrd="0" presId="urn:microsoft.com/office/officeart/2005/8/layout/radial6"/>
    <dgm:cxn modelId="{18C2B045-710A-45E3-93E3-36FC856BAB95}" type="presParOf" srcId="{DA6B122A-B67A-4B10-8A31-C0D05CD8018C}" destId="{5766C68A-7CF1-4A3C-ACC0-880010A8EF66}" srcOrd="8" destOrd="0" presId="urn:microsoft.com/office/officeart/2005/8/layout/radial6"/>
    <dgm:cxn modelId="{C4F8DF26-A35B-407A-A5DB-DCC93264CB16}" type="presParOf" srcId="{DA6B122A-B67A-4B10-8A31-C0D05CD8018C}" destId="{65FAE3EB-9097-4865-B843-B09B996A1104}" srcOrd="9" destOrd="0" presId="urn:microsoft.com/office/officeart/2005/8/layout/radial6"/>
    <dgm:cxn modelId="{2AB60231-382D-4033-996F-C37EBBF3E8CC}" type="presParOf" srcId="{DA6B122A-B67A-4B10-8A31-C0D05CD8018C}" destId="{1CA38B24-1593-44A8-BE6E-0F6095C5A90A}" srcOrd="10" destOrd="0" presId="urn:microsoft.com/office/officeart/2005/8/layout/radial6"/>
    <dgm:cxn modelId="{A500C42A-791E-41E2-8B37-544DFC208C7D}" type="presParOf" srcId="{DA6B122A-B67A-4B10-8A31-C0D05CD8018C}" destId="{DA9835DA-16AC-4843-81F8-3EB64E52E097}" srcOrd="11" destOrd="0" presId="urn:microsoft.com/office/officeart/2005/8/layout/radial6"/>
    <dgm:cxn modelId="{C91205D7-71BB-4304-996B-37C209372B53}" type="presParOf" srcId="{DA6B122A-B67A-4B10-8A31-C0D05CD8018C}" destId="{7B1E16CC-D7AE-48A7-8363-36949D11D1FD}" srcOrd="12" destOrd="0" presId="urn:microsoft.com/office/officeart/2005/8/layout/radial6"/>
    <dgm:cxn modelId="{FBA40DF0-D92D-4E34-B1EF-CEEE043F3BDA}" type="presParOf" srcId="{DA6B122A-B67A-4B10-8A31-C0D05CD8018C}" destId="{EE99950D-C8CD-4920-85A2-48CD5A51CFDD}" srcOrd="13" destOrd="0" presId="urn:microsoft.com/office/officeart/2005/8/layout/radial6"/>
    <dgm:cxn modelId="{62E8A90A-4440-4C7D-A48D-B8F2F3D726C8}" type="presParOf" srcId="{DA6B122A-B67A-4B10-8A31-C0D05CD8018C}" destId="{0EDC0C05-D631-409C-946F-5F318A763F05}" srcOrd="14" destOrd="0" presId="urn:microsoft.com/office/officeart/2005/8/layout/radial6"/>
    <dgm:cxn modelId="{9C2BEB1E-414D-4712-B5FC-09E9138B97F8}" type="presParOf" srcId="{DA6B122A-B67A-4B10-8A31-C0D05CD8018C}" destId="{813D17E6-E593-4DB6-8CA6-E5C64487795E}" srcOrd="15" destOrd="0" presId="urn:microsoft.com/office/officeart/2005/8/layout/radial6"/>
    <dgm:cxn modelId="{B2D0E954-309B-4BA6-A9F3-4AE1A04F33F0}" type="presParOf" srcId="{DA6B122A-B67A-4B10-8A31-C0D05CD8018C}" destId="{1BA818A1-5D5A-4179-A375-4447B943352B}" srcOrd="16" destOrd="0" presId="urn:microsoft.com/office/officeart/2005/8/layout/radial6"/>
    <dgm:cxn modelId="{C945E1B9-BE4D-4777-BBDD-6988A25165FB}" type="presParOf" srcId="{DA6B122A-B67A-4B10-8A31-C0D05CD8018C}" destId="{7BE2522C-02C1-4B05-9A0C-DF57B344AB38}" srcOrd="17" destOrd="0" presId="urn:microsoft.com/office/officeart/2005/8/layout/radial6"/>
    <dgm:cxn modelId="{7187D10D-2068-414F-8D79-723970B83DD5}" type="presParOf" srcId="{DA6B122A-B67A-4B10-8A31-C0D05CD8018C}" destId="{BFB02AE8-1732-468D-943F-EE72A6C8402C}" srcOrd="18" destOrd="0" presId="urn:microsoft.com/office/officeart/2005/8/layout/radial6"/>
    <dgm:cxn modelId="{3AB2B5C8-AC67-40AB-86BD-255CD153767F}" type="presParOf" srcId="{DA6B122A-B67A-4B10-8A31-C0D05CD8018C}" destId="{B121B062-A4FC-4275-A8C1-9BB0B5B6B047}" srcOrd="19" destOrd="0" presId="urn:microsoft.com/office/officeart/2005/8/layout/radial6"/>
    <dgm:cxn modelId="{FC071DDD-348E-4542-B185-6573A8454DB5}" type="presParOf" srcId="{DA6B122A-B67A-4B10-8A31-C0D05CD8018C}" destId="{6C9D757A-BB39-4E44-B6B3-AFDF361B0307}" srcOrd="20" destOrd="0" presId="urn:microsoft.com/office/officeart/2005/8/layout/radial6"/>
    <dgm:cxn modelId="{3C4B1429-8137-4FBC-912D-45BEB44D3AC6}" type="presParOf" srcId="{DA6B122A-B67A-4B10-8A31-C0D05CD8018C}" destId="{54CDD335-082B-4C9F-8C5A-75C351993DF4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CDD335-082B-4C9F-8C5A-75C351993DF4}">
      <dsp:nvSpPr>
        <dsp:cNvPr id="0" name=""/>
        <dsp:cNvSpPr/>
      </dsp:nvSpPr>
      <dsp:spPr>
        <a:xfrm>
          <a:off x="1454776" y="629515"/>
          <a:ext cx="5127199" cy="5127199"/>
        </a:xfrm>
        <a:prstGeom prst="blockArc">
          <a:avLst>
            <a:gd name="adj1" fmla="val 13143376"/>
            <a:gd name="adj2" fmla="val 16279776"/>
            <a:gd name="adj3" fmla="val 3906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FB02AE8-1732-468D-943F-EE72A6C8402C}">
      <dsp:nvSpPr>
        <dsp:cNvPr id="0" name=""/>
        <dsp:cNvSpPr/>
      </dsp:nvSpPr>
      <dsp:spPr>
        <a:xfrm>
          <a:off x="1499332" y="572967"/>
          <a:ext cx="5127199" cy="5127199"/>
        </a:xfrm>
        <a:prstGeom prst="blockArc">
          <a:avLst>
            <a:gd name="adj1" fmla="val 9948071"/>
            <a:gd name="adj2" fmla="val 13044910"/>
            <a:gd name="adj3" fmla="val 3906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13D17E6-E593-4DB6-8CA6-E5C64487795E}">
      <dsp:nvSpPr>
        <dsp:cNvPr id="0" name=""/>
        <dsp:cNvSpPr/>
      </dsp:nvSpPr>
      <dsp:spPr>
        <a:xfrm>
          <a:off x="1513100" y="630191"/>
          <a:ext cx="5127199" cy="5127199"/>
        </a:xfrm>
        <a:prstGeom prst="blockArc">
          <a:avLst>
            <a:gd name="adj1" fmla="val 6942857"/>
            <a:gd name="adj2" fmla="val 10028571"/>
            <a:gd name="adj3" fmla="val 3906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B1E16CC-D7AE-48A7-8363-36949D11D1FD}">
      <dsp:nvSpPr>
        <dsp:cNvPr id="0" name=""/>
        <dsp:cNvSpPr/>
      </dsp:nvSpPr>
      <dsp:spPr>
        <a:xfrm>
          <a:off x="1513100" y="630191"/>
          <a:ext cx="5127199" cy="5127199"/>
        </a:xfrm>
        <a:prstGeom prst="blockArc">
          <a:avLst>
            <a:gd name="adj1" fmla="val 3857143"/>
            <a:gd name="adj2" fmla="val 6942857"/>
            <a:gd name="adj3" fmla="val 3906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5FAE3EB-9097-4865-B843-B09B996A1104}">
      <dsp:nvSpPr>
        <dsp:cNvPr id="0" name=""/>
        <dsp:cNvSpPr/>
      </dsp:nvSpPr>
      <dsp:spPr>
        <a:xfrm>
          <a:off x="1513100" y="630191"/>
          <a:ext cx="5127199" cy="5127199"/>
        </a:xfrm>
        <a:prstGeom prst="blockArc">
          <a:avLst>
            <a:gd name="adj1" fmla="val 771429"/>
            <a:gd name="adj2" fmla="val 3857143"/>
            <a:gd name="adj3" fmla="val 3906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E82D5D1-F24C-49AD-B1C5-3D68451F28E2}">
      <dsp:nvSpPr>
        <dsp:cNvPr id="0" name=""/>
        <dsp:cNvSpPr/>
      </dsp:nvSpPr>
      <dsp:spPr>
        <a:xfrm>
          <a:off x="1513100" y="630191"/>
          <a:ext cx="5127199" cy="5127199"/>
        </a:xfrm>
        <a:prstGeom prst="blockArc">
          <a:avLst>
            <a:gd name="adj1" fmla="val 19285714"/>
            <a:gd name="adj2" fmla="val 771429"/>
            <a:gd name="adj3" fmla="val 3906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8FADAA6-D4A4-4A48-8A8E-0718C134222F}">
      <dsp:nvSpPr>
        <dsp:cNvPr id="0" name=""/>
        <dsp:cNvSpPr/>
      </dsp:nvSpPr>
      <dsp:spPr>
        <a:xfrm>
          <a:off x="1513100" y="630191"/>
          <a:ext cx="5127199" cy="5127199"/>
        </a:xfrm>
        <a:prstGeom prst="blockArc">
          <a:avLst>
            <a:gd name="adj1" fmla="val 16200000"/>
            <a:gd name="adj2" fmla="val 19285714"/>
            <a:gd name="adj3" fmla="val 3906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72862FB-4F7B-4308-B005-B8ED70D54C50}">
      <dsp:nvSpPr>
        <dsp:cNvPr id="0" name=""/>
        <dsp:cNvSpPr/>
      </dsp:nvSpPr>
      <dsp:spPr>
        <a:xfrm>
          <a:off x="3083402" y="2209473"/>
          <a:ext cx="1986595" cy="196863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b="1" kern="1200" dirty="0" smtClean="0"/>
            <a:t>Cost</a:t>
          </a:r>
          <a:endParaRPr lang="en-US" sz="5500" b="1" kern="1200" dirty="0"/>
        </a:p>
      </dsp:txBody>
      <dsp:txXfrm>
        <a:off x="3374332" y="2497773"/>
        <a:ext cx="1404735" cy="1392036"/>
      </dsp:txXfrm>
    </dsp:sp>
    <dsp:sp modelId="{DA2A50A7-BEB0-4AB3-92AA-5FAD11D63547}">
      <dsp:nvSpPr>
        <dsp:cNvPr id="0" name=""/>
        <dsp:cNvSpPr/>
      </dsp:nvSpPr>
      <dsp:spPr>
        <a:xfrm>
          <a:off x="3381391" y="-15054"/>
          <a:ext cx="1390616" cy="139061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b="1" kern="1200" smtClean="0"/>
            <a:t>FC</a:t>
          </a:r>
          <a:endParaRPr lang="en-US" sz="4100" b="1" kern="1200" dirty="0"/>
        </a:p>
      </dsp:txBody>
      <dsp:txXfrm>
        <a:off x="3585042" y="188597"/>
        <a:ext cx="983314" cy="983314"/>
      </dsp:txXfrm>
    </dsp:sp>
    <dsp:sp modelId="{C41F61AA-5773-4561-B567-2B2ACC32EC51}">
      <dsp:nvSpPr>
        <dsp:cNvPr id="0" name=""/>
        <dsp:cNvSpPr/>
      </dsp:nvSpPr>
      <dsp:spPr>
        <a:xfrm>
          <a:off x="5346554" y="899480"/>
          <a:ext cx="1390616" cy="145429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b="1" kern="1200" dirty="0" smtClean="0"/>
            <a:t>VC</a:t>
          </a:r>
          <a:endParaRPr lang="en-US" sz="4100" b="1" kern="1200" dirty="0"/>
        </a:p>
      </dsp:txBody>
      <dsp:txXfrm>
        <a:off x="5550205" y="1112456"/>
        <a:ext cx="983314" cy="1028340"/>
      </dsp:txXfrm>
    </dsp:sp>
    <dsp:sp modelId="{B771161C-AC78-4E2D-98B4-0BB045C08BA7}">
      <dsp:nvSpPr>
        <dsp:cNvPr id="0" name=""/>
        <dsp:cNvSpPr/>
      </dsp:nvSpPr>
      <dsp:spPr>
        <a:xfrm>
          <a:off x="5831909" y="3057798"/>
          <a:ext cx="1390616" cy="139061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b="1" kern="1200" smtClean="0"/>
            <a:t>TC</a:t>
          </a:r>
          <a:endParaRPr lang="en-US" sz="4100" b="1" kern="1200" dirty="0"/>
        </a:p>
      </dsp:txBody>
      <dsp:txXfrm>
        <a:off x="6035560" y="3261449"/>
        <a:ext cx="983314" cy="983314"/>
      </dsp:txXfrm>
    </dsp:sp>
    <dsp:sp modelId="{1CA38B24-1593-44A8-BE6E-0F6095C5A90A}">
      <dsp:nvSpPr>
        <dsp:cNvPr id="0" name=""/>
        <dsp:cNvSpPr/>
      </dsp:nvSpPr>
      <dsp:spPr>
        <a:xfrm>
          <a:off x="4471974" y="4763102"/>
          <a:ext cx="1390616" cy="139061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b="1" kern="1200" smtClean="0"/>
            <a:t>AFC</a:t>
          </a:r>
          <a:endParaRPr lang="en-US" sz="4100" b="1" kern="1200" dirty="0"/>
        </a:p>
      </dsp:txBody>
      <dsp:txXfrm>
        <a:off x="4675625" y="4966753"/>
        <a:ext cx="983314" cy="983314"/>
      </dsp:txXfrm>
    </dsp:sp>
    <dsp:sp modelId="{EE99950D-C8CD-4920-85A2-48CD5A51CFDD}">
      <dsp:nvSpPr>
        <dsp:cNvPr id="0" name=""/>
        <dsp:cNvSpPr/>
      </dsp:nvSpPr>
      <dsp:spPr>
        <a:xfrm>
          <a:off x="2290808" y="4729568"/>
          <a:ext cx="1390616" cy="145768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b="1" kern="1200" smtClean="0"/>
            <a:t>AVC</a:t>
          </a:r>
          <a:endParaRPr lang="en-US" sz="4100" b="1" kern="1200" dirty="0"/>
        </a:p>
      </dsp:txBody>
      <dsp:txXfrm>
        <a:off x="2494459" y="4943041"/>
        <a:ext cx="983314" cy="1030739"/>
      </dsp:txXfrm>
    </dsp:sp>
    <dsp:sp modelId="{1BA818A1-5D5A-4179-A375-4447B943352B}">
      <dsp:nvSpPr>
        <dsp:cNvPr id="0" name=""/>
        <dsp:cNvSpPr/>
      </dsp:nvSpPr>
      <dsp:spPr>
        <a:xfrm>
          <a:off x="930873" y="3057798"/>
          <a:ext cx="1390616" cy="139061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b="1" kern="1200" dirty="0" smtClean="0"/>
            <a:t>ATC</a:t>
          </a:r>
          <a:endParaRPr lang="en-US" sz="4100" b="1" kern="1200" dirty="0"/>
        </a:p>
      </dsp:txBody>
      <dsp:txXfrm>
        <a:off x="1134524" y="3261449"/>
        <a:ext cx="983314" cy="983314"/>
      </dsp:txXfrm>
    </dsp:sp>
    <dsp:sp modelId="{B121B062-A4FC-4275-A8C1-9BB0B5B6B047}">
      <dsp:nvSpPr>
        <dsp:cNvPr id="0" name=""/>
        <dsp:cNvSpPr/>
      </dsp:nvSpPr>
      <dsp:spPr>
        <a:xfrm>
          <a:off x="1371236" y="914068"/>
          <a:ext cx="1390616" cy="139061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b="1" kern="1200" dirty="0" smtClean="0"/>
            <a:t>MC</a:t>
          </a:r>
          <a:endParaRPr lang="en-US" sz="4100" b="1" kern="1200" dirty="0"/>
        </a:p>
      </dsp:txBody>
      <dsp:txXfrm>
        <a:off x="1574887" y="1117719"/>
        <a:ext cx="983314" cy="9833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4621BA-BD08-49E3-BE60-15422F4C8770}" type="datetimeFigureOut">
              <a:rPr lang="en-IN" smtClean="0"/>
              <a:t>23-04-2020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6C7CF-AF46-45B0-9798-CB450FA09B5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8833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DE6AD1F-DA61-4012-BB3D-435B521AF4BF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60CFC8C-7817-4B21-8886-8CA849F082EB}" type="slidenum">
              <a:rPr lang="en-US" smtClean="0"/>
              <a:pPr eaLnBrk="1" hangingPunct="1"/>
              <a:t>38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7FF5BA8-F7EF-4D59-BD2B-B83D38858003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F8ABA4F-0CCF-491E-8E19-6ACCDB529CDF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BFFAD48-2382-4814-BD13-54ADEF328E14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71138F-2B78-40B4-92A8-242872452DC6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1BEA450-5C44-462F-993D-64AB722C5AFD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4F1113C-DCBF-4B66-8F79-F1363F9976AD}" type="slidenum">
              <a:rPr lang="en-US" smtClean="0"/>
              <a:pPr eaLnBrk="1" hangingPunct="1"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B178457-6537-4AEA-83BD-6D52A83E01DE}" type="slidenum">
              <a:rPr lang="en-US" smtClean="0"/>
              <a:pPr eaLnBrk="1" hangingPunct="1"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DED3E01-A3DA-48B7-8A34-2CA1440027ED}" type="slidenum">
              <a:rPr lang="en-US" smtClean="0"/>
              <a:pPr eaLnBrk="1" hangingPunct="1"/>
              <a:t>33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5CA5-DA84-423A-9C83-0A6A70C5CCCD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4E4C-8CCE-4A04-9072-478421CC7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5CA5-DA84-423A-9C83-0A6A70C5CCCD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4E4C-8CCE-4A04-9072-478421CC7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5CA5-DA84-423A-9C83-0A6A70C5CCCD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4E4C-8CCE-4A04-9072-478421CC7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5CA5-DA84-423A-9C83-0A6A70C5CCCD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4E4C-8CCE-4A04-9072-478421CC7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5CA5-DA84-423A-9C83-0A6A70C5CCCD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4E4C-8CCE-4A04-9072-478421CC7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5CA5-DA84-423A-9C83-0A6A70C5CCCD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4E4C-8CCE-4A04-9072-478421CC7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5CA5-DA84-423A-9C83-0A6A70C5CCCD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4E4C-8CCE-4A04-9072-478421CC7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5CA5-DA84-423A-9C83-0A6A70C5CCCD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4E4C-8CCE-4A04-9072-478421CC7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5CA5-DA84-423A-9C83-0A6A70C5CCCD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4E4C-8CCE-4A04-9072-478421CC7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5CA5-DA84-423A-9C83-0A6A70C5CCCD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4E4C-8CCE-4A04-9072-478421CC7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5CA5-DA84-423A-9C83-0A6A70C5CCCD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4E4C-8CCE-4A04-9072-478421CC7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F5CA5-DA84-423A-9C83-0A6A70C5CCCD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A4E4C-8CCE-4A04-9072-478421CC7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382000" cy="6400800"/>
          </a:xfrm>
        </p:spPr>
        <p:txBody>
          <a:bodyPr>
            <a:normAutofit fontScale="77500" lnSpcReduction="20000"/>
          </a:bodyPr>
          <a:lstStyle/>
          <a:p>
            <a: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UNIT-6 (LIVESTOCK ECONOMICS AND MARKETING)</a:t>
            </a:r>
          </a:p>
          <a:p>
            <a:endParaRPr lang="en-IN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IN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Lecture- </a:t>
            </a:r>
            <a:r>
              <a:rPr lang="en-IN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IN" b="1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day</a:t>
            </a: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IN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Speaker :-  </a:t>
            </a:r>
            <a:r>
              <a:rPr lang="en-IN" sz="2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</a:t>
            </a:r>
            <a:r>
              <a:rPr lang="en-IN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Puspendra</a:t>
            </a:r>
            <a:r>
              <a:rPr lang="en-IN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Kumar Singh</a:t>
            </a:r>
          </a:p>
          <a:p>
            <a:r>
              <a:rPr lang="en-IN" sz="2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Asstt</a:t>
            </a:r>
            <a:r>
              <a:rPr lang="en-IN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Professor</a:t>
            </a:r>
          </a:p>
          <a:p>
            <a:endParaRPr lang="en-IN" sz="2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Department of Veterinary &amp; Animal Husbandry Extension Education, BVC</a:t>
            </a:r>
            <a:endParaRPr lang="en-IN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914400"/>
            <a:ext cx="3200400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3150108"/>
            <a:ext cx="32004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97400" y="3150108"/>
            <a:ext cx="31750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97400" y="914400"/>
            <a:ext cx="3048445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53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b="1" dirty="0" smtClean="0"/>
              <a:t>Total Costs</a:t>
            </a:r>
            <a:endParaRPr lang="en-US" sz="4400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28600" y="2286000"/>
            <a:ext cx="8763000" cy="4114800"/>
          </a:xfrm>
        </p:spPr>
        <p:txBody>
          <a:bodyPr/>
          <a:lstStyle/>
          <a:p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These include total fixed costs as well as total variable costs. </a:t>
            </a:r>
          </a:p>
          <a:p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Its shape is similar to that of TVC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636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b="1" smtClean="0"/>
              <a:t>Total costs </a:t>
            </a:r>
            <a:endParaRPr lang="en-US" sz="4400" smtClean="0"/>
          </a:p>
        </p:txBody>
      </p:sp>
      <p:cxnSp>
        <p:nvCxnSpPr>
          <p:cNvPr id="12291" name="Straight Arrow Connector 6"/>
          <p:cNvCxnSpPr>
            <a:cxnSpLocks noChangeShapeType="1"/>
          </p:cNvCxnSpPr>
          <p:nvPr/>
        </p:nvCxnSpPr>
        <p:spPr bwMode="auto">
          <a:xfrm rot="16200000" flipV="1">
            <a:off x="1524000" y="3505200"/>
            <a:ext cx="3733800" cy="76200"/>
          </a:xfrm>
          <a:prstGeom prst="straightConnector1">
            <a:avLst/>
          </a:prstGeom>
          <a:noFill/>
          <a:ln w="95250" cap="rnd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2" name="Straight Arrow Connector 12"/>
          <p:cNvCxnSpPr>
            <a:cxnSpLocks noChangeShapeType="1"/>
          </p:cNvCxnSpPr>
          <p:nvPr/>
        </p:nvCxnSpPr>
        <p:spPr bwMode="auto">
          <a:xfrm>
            <a:off x="3429000" y="5486400"/>
            <a:ext cx="4343400" cy="1588"/>
          </a:xfrm>
          <a:prstGeom prst="straightConnector1">
            <a:avLst/>
          </a:prstGeom>
          <a:noFill/>
          <a:ln w="95250" cap="rnd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3" name="Rectangle 14"/>
          <p:cNvSpPr>
            <a:spLocks noChangeArrowheads="1"/>
          </p:cNvSpPr>
          <p:nvPr/>
        </p:nvSpPr>
        <p:spPr bwMode="auto">
          <a:xfrm>
            <a:off x="5210175" y="5938838"/>
            <a:ext cx="1190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Output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646402" y="3276600"/>
            <a:ext cx="553998" cy="776816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2400" b="1" dirty="0"/>
              <a:t>Cost</a:t>
            </a:r>
          </a:p>
        </p:txBody>
      </p:sp>
      <p:sp>
        <p:nvSpPr>
          <p:cNvPr id="12295" name="Rectangle 16"/>
          <p:cNvSpPr>
            <a:spLocks noChangeArrowheads="1"/>
          </p:cNvSpPr>
          <p:nvPr/>
        </p:nvSpPr>
        <p:spPr bwMode="auto">
          <a:xfrm>
            <a:off x="2692400" y="151923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y</a:t>
            </a:r>
          </a:p>
        </p:txBody>
      </p:sp>
      <p:sp>
        <p:nvSpPr>
          <p:cNvPr id="12296" name="Rectangle 17"/>
          <p:cNvSpPr>
            <a:spLocks noChangeArrowheads="1"/>
          </p:cNvSpPr>
          <p:nvPr/>
        </p:nvSpPr>
        <p:spPr bwMode="auto">
          <a:xfrm>
            <a:off x="7721600" y="56388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x</a:t>
            </a:r>
          </a:p>
        </p:txBody>
      </p:sp>
      <p:sp>
        <p:nvSpPr>
          <p:cNvPr id="12297" name="Rectangle 18"/>
          <p:cNvSpPr>
            <a:spLocks noChangeArrowheads="1"/>
          </p:cNvSpPr>
          <p:nvPr/>
        </p:nvSpPr>
        <p:spPr bwMode="auto">
          <a:xfrm>
            <a:off x="7558088" y="1752600"/>
            <a:ext cx="595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TC</a:t>
            </a:r>
          </a:p>
        </p:txBody>
      </p:sp>
      <p:sp>
        <p:nvSpPr>
          <p:cNvPr id="12298" name="Rectangle 20"/>
          <p:cNvSpPr>
            <a:spLocks noChangeArrowheads="1"/>
          </p:cNvSpPr>
          <p:nvPr/>
        </p:nvSpPr>
        <p:spPr bwMode="auto">
          <a:xfrm>
            <a:off x="2928938" y="5481638"/>
            <a:ext cx="423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O</a:t>
            </a:r>
          </a:p>
        </p:txBody>
      </p:sp>
      <p:cxnSp>
        <p:nvCxnSpPr>
          <p:cNvPr id="12299" name="Straight Arrow Connector 19"/>
          <p:cNvCxnSpPr>
            <a:cxnSpLocks noChangeShapeType="1"/>
          </p:cNvCxnSpPr>
          <p:nvPr/>
        </p:nvCxnSpPr>
        <p:spPr bwMode="auto">
          <a:xfrm>
            <a:off x="3429000" y="4646613"/>
            <a:ext cx="4343400" cy="1587"/>
          </a:xfrm>
          <a:prstGeom prst="straightConnector1">
            <a:avLst/>
          </a:prstGeom>
          <a:noFill/>
          <a:ln w="95250" cap="rnd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0" name="Rectangle 18"/>
          <p:cNvSpPr>
            <a:spLocks noChangeArrowheads="1"/>
          </p:cNvSpPr>
          <p:nvPr/>
        </p:nvSpPr>
        <p:spPr bwMode="auto">
          <a:xfrm>
            <a:off x="7710488" y="4414838"/>
            <a:ext cx="782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TFC</a:t>
            </a:r>
          </a:p>
        </p:txBody>
      </p:sp>
      <p:sp>
        <p:nvSpPr>
          <p:cNvPr id="12301" name="Freeform 17"/>
          <p:cNvSpPr>
            <a:spLocks noChangeArrowheads="1"/>
          </p:cNvSpPr>
          <p:nvPr/>
        </p:nvSpPr>
        <p:spPr bwMode="auto">
          <a:xfrm>
            <a:off x="3465513" y="1722438"/>
            <a:ext cx="3935412" cy="2955925"/>
          </a:xfrm>
          <a:custGeom>
            <a:avLst/>
            <a:gdLst>
              <a:gd name="T0" fmla="*/ 0 w 3934046"/>
              <a:gd name="T1" fmla="*/ 2956789 h 2955852"/>
              <a:gd name="T2" fmla="*/ 192255 w 3934046"/>
              <a:gd name="T3" fmla="*/ 2510090 h 2955852"/>
              <a:gd name="T4" fmla="*/ 512672 w 3934046"/>
              <a:gd name="T5" fmla="*/ 2105922 h 2955852"/>
              <a:gd name="T6" fmla="*/ 1089429 w 3934046"/>
              <a:gd name="T7" fmla="*/ 1893207 h 2955852"/>
              <a:gd name="T8" fmla="*/ 1751628 w 3934046"/>
              <a:gd name="T9" fmla="*/ 1808120 h 2955852"/>
              <a:gd name="T10" fmla="*/ 2606077 w 3934046"/>
              <a:gd name="T11" fmla="*/ 1637934 h 2955852"/>
              <a:gd name="T12" fmla="*/ 3225552 w 3934046"/>
              <a:gd name="T13" fmla="*/ 1340132 h 2955852"/>
              <a:gd name="T14" fmla="*/ 3545973 w 3934046"/>
              <a:gd name="T15" fmla="*/ 978508 h 2955852"/>
              <a:gd name="T16" fmla="*/ 3823669 w 3934046"/>
              <a:gd name="T17" fmla="*/ 446711 h 2955852"/>
              <a:gd name="T18" fmla="*/ 3951834 w 3934046"/>
              <a:gd name="T19" fmla="*/ 0 h 295585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934046"/>
              <a:gd name="T31" fmla="*/ 0 h 2955852"/>
              <a:gd name="T32" fmla="*/ 3934046 w 3934046"/>
              <a:gd name="T33" fmla="*/ 2955852 h 295585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934046" h="2955852">
                <a:moveTo>
                  <a:pt x="0" y="2955852"/>
                </a:moveTo>
                <a:cubicBezTo>
                  <a:pt x="53163" y="2803451"/>
                  <a:pt x="106326" y="2651051"/>
                  <a:pt x="191386" y="2509284"/>
                </a:cubicBezTo>
                <a:cubicBezTo>
                  <a:pt x="276446" y="2367517"/>
                  <a:pt x="361507" y="2208028"/>
                  <a:pt x="510363" y="2105247"/>
                </a:cubicBezTo>
                <a:cubicBezTo>
                  <a:pt x="659219" y="2002466"/>
                  <a:pt x="878958" y="1942215"/>
                  <a:pt x="1084521" y="1892596"/>
                </a:cubicBezTo>
                <a:cubicBezTo>
                  <a:pt x="1290084" y="1842977"/>
                  <a:pt x="1492102" y="1850065"/>
                  <a:pt x="1743739" y="1807535"/>
                </a:cubicBezTo>
                <a:cubicBezTo>
                  <a:pt x="1995376" y="1765005"/>
                  <a:pt x="2349795" y="1715386"/>
                  <a:pt x="2594344" y="1637414"/>
                </a:cubicBezTo>
                <a:cubicBezTo>
                  <a:pt x="2838893" y="1559442"/>
                  <a:pt x="3055089" y="1449573"/>
                  <a:pt x="3211033" y="1339703"/>
                </a:cubicBezTo>
                <a:cubicBezTo>
                  <a:pt x="3366977" y="1229833"/>
                  <a:pt x="3430772" y="1127052"/>
                  <a:pt x="3530009" y="978196"/>
                </a:cubicBezTo>
                <a:cubicBezTo>
                  <a:pt x="3629246" y="829340"/>
                  <a:pt x="3739117" y="609601"/>
                  <a:pt x="3806456" y="446568"/>
                </a:cubicBezTo>
                <a:cubicBezTo>
                  <a:pt x="3873796" y="283535"/>
                  <a:pt x="3909237" y="81516"/>
                  <a:pt x="3934046" y="0"/>
                </a:cubicBezTo>
              </a:path>
            </a:pathLst>
          </a:custGeom>
          <a:solidFill>
            <a:schemeClr val="accent1"/>
          </a:solidFill>
          <a:ln w="92075" cap="rnd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58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b="1" smtClean="0"/>
              <a:t>Average Fixed Costs</a:t>
            </a:r>
            <a:endParaRPr lang="en-US" sz="440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754188" y="1827213"/>
            <a:ext cx="7313612" cy="4114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It is the cost of fixed inputs required for producing one unit of output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 					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  TFC	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             AFC   =            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					Output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As output increases, AFC continues to decline</a:t>
            </a:r>
          </a:p>
          <a:p>
            <a:pPr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When output is zero, AFC=TFC</a:t>
            </a:r>
          </a:p>
          <a:p>
            <a:pPr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It is having the shape of hyperbola</a:t>
            </a:r>
          </a:p>
          <a:p>
            <a:pPr>
              <a:lnSpc>
                <a:spcPct val="15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316" name="Straight Connector 4"/>
          <p:cNvCxnSpPr>
            <a:cxnSpLocks noChangeShapeType="1"/>
          </p:cNvCxnSpPr>
          <p:nvPr/>
        </p:nvCxnSpPr>
        <p:spPr bwMode="auto">
          <a:xfrm>
            <a:off x="4800600" y="3352800"/>
            <a:ext cx="2514600" cy="1588"/>
          </a:xfrm>
          <a:prstGeom prst="line">
            <a:avLst/>
          </a:prstGeom>
          <a:noFill/>
          <a:ln w="41275" cap="rnd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953938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b="1" dirty="0" smtClean="0">
                <a:latin typeface="Times New Roman" pitchFamily="18" charset="0"/>
                <a:cs typeface="Times New Roman" pitchFamily="18" charset="0"/>
              </a:rPr>
              <a:t>Average Fixed costs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339" name="Straight Arrow Connector 6"/>
          <p:cNvCxnSpPr>
            <a:cxnSpLocks noChangeShapeType="1"/>
          </p:cNvCxnSpPr>
          <p:nvPr/>
        </p:nvCxnSpPr>
        <p:spPr bwMode="auto">
          <a:xfrm rot="16200000" flipV="1">
            <a:off x="1524000" y="3505200"/>
            <a:ext cx="3733800" cy="76200"/>
          </a:xfrm>
          <a:prstGeom prst="straightConnector1">
            <a:avLst/>
          </a:prstGeom>
          <a:noFill/>
          <a:ln w="95250" cap="rnd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0" name="Straight Arrow Connector 12"/>
          <p:cNvCxnSpPr>
            <a:cxnSpLocks noChangeShapeType="1"/>
          </p:cNvCxnSpPr>
          <p:nvPr/>
        </p:nvCxnSpPr>
        <p:spPr bwMode="auto">
          <a:xfrm>
            <a:off x="3429000" y="5486400"/>
            <a:ext cx="4343400" cy="1588"/>
          </a:xfrm>
          <a:prstGeom prst="straightConnector1">
            <a:avLst/>
          </a:prstGeom>
          <a:noFill/>
          <a:ln w="95250" cap="rnd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1" name="Rectangle 14"/>
          <p:cNvSpPr>
            <a:spLocks noChangeArrowheads="1"/>
          </p:cNvSpPr>
          <p:nvPr/>
        </p:nvSpPr>
        <p:spPr bwMode="auto">
          <a:xfrm>
            <a:off x="5210175" y="5938838"/>
            <a:ext cx="1190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Output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646402" y="3276600"/>
            <a:ext cx="553998" cy="776816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2400" b="1" dirty="0"/>
              <a:t>Cost</a:t>
            </a:r>
          </a:p>
        </p:txBody>
      </p:sp>
      <p:sp>
        <p:nvSpPr>
          <p:cNvPr id="14343" name="Rectangle 16"/>
          <p:cNvSpPr>
            <a:spLocks noChangeArrowheads="1"/>
          </p:cNvSpPr>
          <p:nvPr/>
        </p:nvSpPr>
        <p:spPr bwMode="auto">
          <a:xfrm>
            <a:off x="2692400" y="151923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y</a:t>
            </a:r>
          </a:p>
        </p:txBody>
      </p:sp>
      <p:sp>
        <p:nvSpPr>
          <p:cNvPr id="14344" name="Rectangle 17"/>
          <p:cNvSpPr>
            <a:spLocks noChangeArrowheads="1"/>
          </p:cNvSpPr>
          <p:nvPr/>
        </p:nvSpPr>
        <p:spPr bwMode="auto">
          <a:xfrm>
            <a:off x="7721600" y="56388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x</a:t>
            </a:r>
          </a:p>
        </p:txBody>
      </p:sp>
      <p:sp>
        <p:nvSpPr>
          <p:cNvPr id="14345" name="Rectangle 20"/>
          <p:cNvSpPr>
            <a:spLocks noChangeArrowheads="1"/>
          </p:cNvSpPr>
          <p:nvPr/>
        </p:nvSpPr>
        <p:spPr bwMode="auto">
          <a:xfrm>
            <a:off x="2928938" y="5481638"/>
            <a:ext cx="423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O</a:t>
            </a:r>
          </a:p>
        </p:txBody>
      </p:sp>
      <p:sp>
        <p:nvSpPr>
          <p:cNvPr id="14346" name="Rectangle 18"/>
          <p:cNvSpPr>
            <a:spLocks noChangeArrowheads="1"/>
          </p:cNvSpPr>
          <p:nvPr/>
        </p:nvSpPr>
        <p:spPr bwMode="auto">
          <a:xfrm>
            <a:off x="7710488" y="4795838"/>
            <a:ext cx="817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AFC</a:t>
            </a:r>
          </a:p>
        </p:txBody>
      </p:sp>
      <p:sp>
        <p:nvSpPr>
          <p:cNvPr id="14347" name="Freeform 13"/>
          <p:cNvSpPr>
            <a:spLocks noChangeArrowheads="1"/>
          </p:cNvSpPr>
          <p:nvPr/>
        </p:nvSpPr>
        <p:spPr bwMode="auto">
          <a:xfrm>
            <a:off x="3571875" y="2147888"/>
            <a:ext cx="3895725" cy="3109912"/>
          </a:xfrm>
          <a:custGeom>
            <a:avLst/>
            <a:gdLst>
              <a:gd name="T0" fmla="*/ 0 w 3827720"/>
              <a:gd name="T1" fmla="*/ 0 h 2934586"/>
              <a:gd name="T2" fmla="*/ 160388 w 3827720"/>
              <a:gd name="T3" fmla="*/ 1627800 h 2934586"/>
              <a:gd name="T4" fmla="*/ 374237 w 3827720"/>
              <a:gd name="T5" fmla="*/ 2893873 h 2934586"/>
              <a:gd name="T6" fmla="*/ 721744 w 3827720"/>
              <a:gd name="T7" fmla="*/ 3933851 h 2934586"/>
              <a:gd name="T8" fmla="*/ 1229639 w 3827720"/>
              <a:gd name="T9" fmla="*/ 4747750 h 2934586"/>
              <a:gd name="T10" fmla="*/ 1817726 w 3827720"/>
              <a:gd name="T11" fmla="*/ 5335561 h 2934586"/>
              <a:gd name="T12" fmla="*/ 2592927 w 3827720"/>
              <a:gd name="T13" fmla="*/ 5832954 h 2934586"/>
              <a:gd name="T14" fmla="*/ 3555252 w 3827720"/>
              <a:gd name="T15" fmla="*/ 6104257 h 2934586"/>
              <a:gd name="T16" fmla="*/ 4490838 w 3827720"/>
              <a:gd name="T17" fmla="*/ 6194683 h 2934586"/>
              <a:gd name="T18" fmla="*/ 4811622 w 3827720"/>
              <a:gd name="T19" fmla="*/ 6239891 h 293458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827720"/>
              <a:gd name="T31" fmla="*/ 0 h 2934586"/>
              <a:gd name="T32" fmla="*/ 3827720 w 3827720"/>
              <a:gd name="T33" fmla="*/ 2934586 h 293458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827720" h="2934586">
                <a:moveTo>
                  <a:pt x="0" y="0"/>
                </a:moveTo>
                <a:cubicBezTo>
                  <a:pt x="38986" y="269358"/>
                  <a:pt x="77972" y="538716"/>
                  <a:pt x="127590" y="765544"/>
                </a:cubicBezTo>
                <a:cubicBezTo>
                  <a:pt x="177208" y="992372"/>
                  <a:pt x="223283" y="1180214"/>
                  <a:pt x="297711" y="1360967"/>
                </a:cubicBezTo>
                <a:cubicBezTo>
                  <a:pt x="372139" y="1541720"/>
                  <a:pt x="460744" y="1704753"/>
                  <a:pt x="574158" y="1850065"/>
                </a:cubicBezTo>
                <a:cubicBezTo>
                  <a:pt x="687572" y="1995377"/>
                  <a:pt x="832884" y="2122967"/>
                  <a:pt x="978195" y="2232837"/>
                </a:cubicBezTo>
                <a:cubicBezTo>
                  <a:pt x="1123507" y="2342707"/>
                  <a:pt x="1265274" y="2424223"/>
                  <a:pt x="1446027" y="2509283"/>
                </a:cubicBezTo>
                <a:cubicBezTo>
                  <a:pt x="1626781" y="2594344"/>
                  <a:pt x="1832344" y="2682949"/>
                  <a:pt x="2062716" y="2743200"/>
                </a:cubicBezTo>
                <a:cubicBezTo>
                  <a:pt x="2293088" y="2803451"/>
                  <a:pt x="2576623" y="2842436"/>
                  <a:pt x="2828260" y="2870790"/>
                </a:cubicBezTo>
                <a:cubicBezTo>
                  <a:pt x="3079897" y="2899144"/>
                  <a:pt x="3405962" y="2902688"/>
                  <a:pt x="3572539" y="2913321"/>
                </a:cubicBezTo>
                <a:cubicBezTo>
                  <a:pt x="3739116" y="2923954"/>
                  <a:pt x="3783418" y="2929270"/>
                  <a:pt x="3827720" y="2934586"/>
                </a:cubicBezTo>
              </a:path>
            </a:pathLst>
          </a:custGeom>
          <a:solidFill>
            <a:schemeClr val="accent1"/>
          </a:solidFill>
          <a:ln w="92075" cap="rnd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82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b="1" smtClean="0"/>
              <a:t>Average Variable Costs</a:t>
            </a:r>
            <a:endParaRPr lang="en-US" sz="440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066800" y="1827213"/>
            <a:ext cx="7313612" cy="4114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It is the amount spent on the variable inputs to produce an unit of output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 					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  TVC	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             AVC   =          		Output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AVC decreases, reaches a minimum and increases thereafter.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Can not be computed when output is zero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364" name="Straight Connector 4"/>
          <p:cNvCxnSpPr>
            <a:cxnSpLocks noChangeShapeType="1"/>
          </p:cNvCxnSpPr>
          <p:nvPr/>
        </p:nvCxnSpPr>
        <p:spPr bwMode="auto">
          <a:xfrm>
            <a:off x="4191000" y="3352800"/>
            <a:ext cx="2514600" cy="1588"/>
          </a:xfrm>
          <a:prstGeom prst="line">
            <a:avLst/>
          </a:prstGeom>
          <a:noFill/>
          <a:ln w="41275" cap="rnd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460289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b="1" smtClean="0"/>
              <a:t>Average Variable costs </a:t>
            </a:r>
            <a:endParaRPr lang="en-US" sz="4400" smtClean="0"/>
          </a:p>
        </p:txBody>
      </p:sp>
      <p:cxnSp>
        <p:nvCxnSpPr>
          <p:cNvPr id="16387" name="Straight Arrow Connector 6"/>
          <p:cNvCxnSpPr>
            <a:cxnSpLocks noChangeShapeType="1"/>
          </p:cNvCxnSpPr>
          <p:nvPr/>
        </p:nvCxnSpPr>
        <p:spPr bwMode="auto">
          <a:xfrm rot="16200000" flipV="1">
            <a:off x="1524000" y="3505200"/>
            <a:ext cx="3733800" cy="76200"/>
          </a:xfrm>
          <a:prstGeom prst="straightConnector1">
            <a:avLst/>
          </a:prstGeom>
          <a:noFill/>
          <a:ln w="95250" cap="rnd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88" name="Straight Arrow Connector 12"/>
          <p:cNvCxnSpPr>
            <a:cxnSpLocks noChangeShapeType="1"/>
          </p:cNvCxnSpPr>
          <p:nvPr/>
        </p:nvCxnSpPr>
        <p:spPr bwMode="auto">
          <a:xfrm>
            <a:off x="3429000" y="5486400"/>
            <a:ext cx="4343400" cy="1588"/>
          </a:xfrm>
          <a:prstGeom prst="straightConnector1">
            <a:avLst/>
          </a:prstGeom>
          <a:noFill/>
          <a:ln w="95250" cap="rnd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89" name="Rectangle 14"/>
          <p:cNvSpPr>
            <a:spLocks noChangeArrowheads="1"/>
          </p:cNvSpPr>
          <p:nvPr/>
        </p:nvSpPr>
        <p:spPr bwMode="auto">
          <a:xfrm>
            <a:off x="5210175" y="5938838"/>
            <a:ext cx="1190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Output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646402" y="3276600"/>
            <a:ext cx="553998" cy="776816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2400" b="1" dirty="0"/>
              <a:t>Cost</a:t>
            </a:r>
          </a:p>
        </p:txBody>
      </p:sp>
      <p:sp>
        <p:nvSpPr>
          <p:cNvPr id="16391" name="Rectangle 16"/>
          <p:cNvSpPr>
            <a:spLocks noChangeArrowheads="1"/>
          </p:cNvSpPr>
          <p:nvPr/>
        </p:nvSpPr>
        <p:spPr bwMode="auto">
          <a:xfrm>
            <a:off x="2692400" y="151923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y</a:t>
            </a:r>
          </a:p>
        </p:txBody>
      </p:sp>
      <p:sp>
        <p:nvSpPr>
          <p:cNvPr id="16392" name="Rectangle 17"/>
          <p:cNvSpPr>
            <a:spLocks noChangeArrowheads="1"/>
          </p:cNvSpPr>
          <p:nvPr/>
        </p:nvSpPr>
        <p:spPr bwMode="auto">
          <a:xfrm>
            <a:off x="7721600" y="56388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x</a:t>
            </a:r>
          </a:p>
        </p:txBody>
      </p:sp>
      <p:sp>
        <p:nvSpPr>
          <p:cNvPr id="16393" name="Rectangle 18"/>
          <p:cNvSpPr>
            <a:spLocks noChangeArrowheads="1"/>
          </p:cNvSpPr>
          <p:nvPr/>
        </p:nvSpPr>
        <p:spPr bwMode="auto">
          <a:xfrm>
            <a:off x="7558088" y="1752600"/>
            <a:ext cx="812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AVC</a:t>
            </a:r>
          </a:p>
        </p:txBody>
      </p:sp>
      <p:sp>
        <p:nvSpPr>
          <p:cNvPr id="16394" name="Rectangle 20"/>
          <p:cNvSpPr>
            <a:spLocks noChangeArrowheads="1"/>
          </p:cNvSpPr>
          <p:nvPr/>
        </p:nvSpPr>
        <p:spPr bwMode="auto">
          <a:xfrm>
            <a:off x="2928938" y="5481638"/>
            <a:ext cx="423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O</a:t>
            </a:r>
          </a:p>
        </p:txBody>
      </p:sp>
      <p:cxnSp>
        <p:nvCxnSpPr>
          <p:cNvPr id="16395" name="Straight Arrow Connector 19"/>
          <p:cNvCxnSpPr>
            <a:cxnSpLocks noChangeShapeType="1"/>
          </p:cNvCxnSpPr>
          <p:nvPr/>
        </p:nvCxnSpPr>
        <p:spPr bwMode="auto">
          <a:xfrm rot="5400000">
            <a:off x="4953794" y="5029994"/>
            <a:ext cx="762000" cy="1588"/>
          </a:xfrm>
          <a:prstGeom prst="straightConnector1">
            <a:avLst/>
          </a:prstGeom>
          <a:noFill/>
          <a:ln w="95250" cap="rnd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6" name="Freeform 16"/>
          <p:cNvSpPr>
            <a:spLocks noChangeArrowheads="1"/>
          </p:cNvSpPr>
          <p:nvPr/>
        </p:nvSpPr>
        <p:spPr bwMode="auto">
          <a:xfrm>
            <a:off x="4019550" y="1808163"/>
            <a:ext cx="3209925" cy="2876550"/>
          </a:xfrm>
          <a:custGeom>
            <a:avLst/>
            <a:gdLst>
              <a:gd name="T0" fmla="*/ 0 w 3211033"/>
              <a:gd name="T1" fmla="*/ 1607224 h 2877879"/>
              <a:gd name="T2" fmla="*/ 84712 w 3211033"/>
              <a:gd name="T3" fmla="*/ 2093614 h 2877879"/>
              <a:gd name="T4" fmla="*/ 381190 w 3211033"/>
              <a:gd name="T5" fmla="*/ 2643450 h 2877879"/>
              <a:gd name="T6" fmla="*/ 1016510 w 3211033"/>
              <a:gd name="T7" fmla="*/ 2833780 h 2877879"/>
              <a:gd name="T8" fmla="*/ 1588299 w 3211033"/>
              <a:gd name="T9" fmla="*/ 2812634 h 2877879"/>
              <a:gd name="T10" fmla="*/ 2033022 w 3211033"/>
              <a:gd name="T11" fmla="*/ 2643450 h 2877879"/>
              <a:gd name="T12" fmla="*/ 2414208 w 3211033"/>
              <a:gd name="T13" fmla="*/ 2072469 h 2877879"/>
              <a:gd name="T14" fmla="*/ 2541274 w 3211033"/>
              <a:gd name="T15" fmla="*/ 1459189 h 2877879"/>
              <a:gd name="T16" fmla="*/ 2774223 w 3211033"/>
              <a:gd name="T17" fmla="*/ 697873 h 2877879"/>
              <a:gd name="T18" fmla="*/ 3049526 w 3211033"/>
              <a:gd name="T19" fmla="*/ 232622 h 2877879"/>
              <a:gd name="T20" fmla="*/ 3197767 w 3211033"/>
              <a:gd name="T21" fmla="*/ 0 h 287787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211033"/>
              <a:gd name="T34" fmla="*/ 0 h 2877879"/>
              <a:gd name="T35" fmla="*/ 3211033 w 3211033"/>
              <a:gd name="T36" fmla="*/ 2877879 h 287787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211033" h="2877879">
                <a:moveTo>
                  <a:pt x="0" y="1616149"/>
                </a:moveTo>
                <a:cubicBezTo>
                  <a:pt x="10632" y="1773865"/>
                  <a:pt x="21265" y="1931581"/>
                  <a:pt x="85060" y="2105246"/>
                </a:cubicBezTo>
                <a:cubicBezTo>
                  <a:pt x="148855" y="2278911"/>
                  <a:pt x="226828" y="2534093"/>
                  <a:pt x="382772" y="2658139"/>
                </a:cubicBezTo>
                <a:cubicBezTo>
                  <a:pt x="538716" y="2782185"/>
                  <a:pt x="818707" y="2821172"/>
                  <a:pt x="1020726" y="2849525"/>
                </a:cubicBezTo>
                <a:cubicBezTo>
                  <a:pt x="1222745" y="2877879"/>
                  <a:pt x="1424763" y="2860158"/>
                  <a:pt x="1594884" y="2828260"/>
                </a:cubicBezTo>
                <a:cubicBezTo>
                  <a:pt x="1765005" y="2796362"/>
                  <a:pt x="1903228" y="2782185"/>
                  <a:pt x="2041451" y="2658139"/>
                </a:cubicBezTo>
                <a:cubicBezTo>
                  <a:pt x="2179674" y="2534093"/>
                  <a:pt x="2339162" y="2282455"/>
                  <a:pt x="2424223" y="2083981"/>
                </a:cubicBezTo>
                <a:cubicBezTo>
                  <a:pt x="2509284" y="1885507"/>
                  <a:pt x="2491563" y="1697665"/>
                  <a:pt x="2551814" y="1467293"/>
                </a:cubicBezTo>
                <a:cubicBezTo>
                  <a:pt x="2612065" y="1236921"/>
                  <a:pt x="2700670" y="907312"/>
                  <a:pt x="2785730" y="701749"/>
                </a:cubicBezTo>
                <a:cubicBezTo>
                  <a:pt x="2870790" y="496186"/>
                  <a:pt x="2991293" y="350874"/>
                  <a:pt x="3062177" y="233916"/>
                </a:cubicBezTo>
                <a:cubicBezTo>
                  <a:pt x="3133061" y="116958"/>
                  <a:pt x="3172047" y="58479"/>
                  <a:pt x="3211033" y="0"/>
                </a:cubicBezTo>
              </a:path>
            </a:pathLst>
          </a:custGeom>
          <a:solidFill>
            <a:schemeClr val="accent1"/>
          </a:solidFill>
          <a:ln w="92075" cap="rnd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314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3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b="1" smtClean="0"/>
              <a:t>Average Total Costs</a:t>
            </a:r>
            <a:endParaRPr lang="en-US" sz="440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754188" y="1827213"/>
            <a:ext cx="7313612" cy="4114800"/>
          </a:xfrm>
        </p:spPr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Similar to AVC, first decreases, attains a minimum and increases thereafter.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 					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 TC	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            ATC/AC   =            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					Output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ATC is the cost of producing one unit of output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412" name="Straight Connector 4"/>
          <p:cNvCxnSpPr>
            <a:cxnSpLocks noChangeShapeType="1"/>
          </p:cNvCxnSpPr>
          <p:nvPr/>
        </p:nvCxnSpPr>
        <p:spPr bwMode="auto">
          <a:xfrm>
            <a:off x="5181600" y="3352800"/>
            <a:ext cx="2514600" cy="1588"/>
          </a:xfrm>
          <a:prstGeom prst="line">
            <a:avLst/>
          </a:prstGeom>
          <a:noFill/>
          <a:ln w="41275" cap="rnd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62141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b="1" smtClean="0"/>
              <a:t>Average Total costs </a:t>
            </a:r>
            <a:endParaRPr lang="en-US" sz="4400" smtClean="0"/>
          </a:p>
        </p:txBody>
      </p:sp>
      <p:cxnSp>
        <p:nvCxnSpPr>
          <p:cNvPr id="18435" name="Straight Arrow Connector 6"/>
          <p:cNvCxnSpPr>
            <a:cxnSpLocks noChangeShapeType="1"/>
          </p:cNvCxnSpPr>
          <p:nvPr/>
        </p:nvCxnSpPr>
        <p:spPr bwMode="auto">
          <a:xfrm rot="16200000" flipV="1">
            <a:off x="1524000" y="3505200"/>
            <a:ext cx="3733800" cy="76200"/>
          </a:xfrm>
          <a:prstGeom prst="straightConnector1">
            <a:avLst/>
          </a:prstGeom>
          <a:noFill/>
          <a:ln w="95250" cap="rnd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36" name="Straight Arrow Connector 12"/>
          <p:cNvCxnSpPr>
            <a:cxnSpLocks noChangeShapeType="1"/>
          </p:cNvCxnSpPr>
          <p:nvPr/>
        </p:nvCxnSpPr>
        <p:spPr bwMode="auto">
          <a:xfrm>
            <a:off x="3429000" y="5486400"/>
            <a:ext cx="4343400" cy="1588"/>
          </a:xfrm>
          <a:prstGeom prst="straightConnector1">
            <a:avLst/>
          </a:prstGeom>
          <a:noFill/>
          <a:ln w="95250" cap="rnd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37" name="Rectangle 14"/>
          <p:cNvSpPr>
            <a:spLocks noChangeArrowheads="1"/>
          </p:cNvSpPr>
          <p:nvPr/>
        </p:nvSpPr>
        <p:spPr bwMode="auto">
          <a:xfrm>
            <a:off x="5210175" y="5938838"/>
            <a:ext cx="1190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Output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646402" y="3276600"/>
            <a:ext cx="553998" cy="776816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2400" b="1" dirty="0"/>
              <a:t>Cost</a:t>
            </a:r>
          </a:p>
        </p:txBody>
      </p:sp>
      <p:sp>
        <p:nvSpPr>
          <p:cNvPr id="18439" name="Rectangle 16"/>
          <p:cNvSpPr>
            <a:spLocks noChangeArrowheads="1"/>
          </p:cNvSpPr>
          <p:nvPr/>
        </p:nvSpPr>
        <p:spPr bwMode="auto">
          <a:xfrm>
            <a:off x="2692400" y="151923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y</a:t>
            </a:r>
          </a:p>
        </p:txBody>
      </p:sp>
      <p:sp>
        <p:nvSpPr>
          <p:cNvPr id="18440" name="Rectangle 17"/>
          <p:cNvSpPr>
            <a:spLocks noChangeArrowheads="1"/>
          </p:cNvSpPr>
          <p:nvPr/>
        </p:nvSpPr>
        <p:spPr bwMode="auto">
          <a:xfrm>
            <a:off x="7721600" y="56388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x</a:t>
            </a:r>
          </a:p>
        </p:txBody>
      </p:sp>
      <p:sp>
        <p:nvSpPr>
          <p:cNvPr id="18441" name="Rectangle 18"/>
          <p:cNvSpPr>
            <a:spLocks noChangeArrowheads="1"/>
          </p:cNvSpPr>
          <p:nvPr/>
        </p:nvSpPr>
        <p:spPr bwMode="auto">
          <a:xfrm>
            <a:off x="7558088" y="1752600"/>
            <a:ext cx="1325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ATC/AC</a:t>
            </a:r>
          </a:p>
        </p:txBody>
      </p:sp>
      <p:sp>
        <p:nvSpPr>
          <p:cNvPr id="18442" name="Rectangle 20"/>
          <p:cNvSpPr>
            <a:spLocks noChangeArrowheads="1"/>
          </p:cNvSpPr>
          <p:nvPr/>
        </p:nvSpPr>
        <p:spPr bwMode="auto">
          <a:xfrm>
            <a:off x="2928938" y="5481638"/>
            <a:ext cx="423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O</a:t>
            </a:r>
          </a:p>
        </p:txBody>
      </p:sp>
      <p:cxnSp>
        <p:nvCxnSpPr>
          <p:cNvPr id="18443" name="Straight Arrow Connector 19"/>
          <p:cNvCxnSpPr>
            <a:cxnSpLocks noChangeShapeType="1"/>
          </p:cNvCxnSpPr>
          <p:nvPr/>
        </p:nvCxnSpPr>
        <p:spPr bwMode="auto">
          <a:xfrm rot="5400000">
            <a:off x="4953794" y="5029994"/>
            <a:ext cx="762000" cy="1588"/>
          </a:xfrm>
          <a:prstGeom prst="straightConnector1">
            <a:avLst/>
          </a:prstGeom>
          <a:noFill/>
          <a:ln w="95250" cap="rnd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4" name="Freeform 16"/>
          <p:cNvSpPr>
            <a:spLocks noChangeArrowheads="1"/>
          </p:cNvSpPr>
          <p:nvPr/>
        </p:nvSpPr>
        <p:spPr bwMode="auto">
          <a:xfrm>
            <a:off x="4019550" y="1808163"/>
            <a:ext cx="3209925" cy="2876550"/>
          </a:xfrm>
          <a:custGeom>
            <a:avLst/>
            <a:gdLst>
              <a:gd name="T0" fmla="*/ 0 w 3211033"/>
              <a:gd name="T1" fmla="*/ 1607224 h 2877879"/>
              <a:gd name="T2" fmla="*/ 84712 w 3211033"/>
              <a:gd name="T3" fmla="*/ 2093614 h 2877879"/>
              <a:gd name="T4" fmla="*/ 381190 w 3211033"/>
              <a:gd name="T5" fmla="*/ 2643450 h 2877879"/>
              <a:gd name="T6" fmla="*/ 1016510 w 3211033"/>
              <a:gd name="T7" fmla="*/ 2833780 h 2877879"/>
              <a:gd name="T8" fmla="*/ 1588299 w 3211033"/>
              <a:gd name="T9" fmla="*/ 2812634 h 2877879"/>
              <a:gd name="T10" fmla="*/ 2033022 w 3211033"/>
              <a:gd name="T11" fmla="*/ 2643450 h 2877879"/>
              <a:gd name="T12" fmla="*/ 2414208 w 3211033"/>
              <a:gd name="T13" fmla="*/ 2072469 h 2877879"/>
              <a:gd name="T14" fmla="*/ 2541274 w 3211033"/>
              <a:gd name="T15" fmla="*/ 1459189 h 2877879"/>
              <a:gd name="T16" fmla="*/ 2774223 w 3211033"/>
              <a:gd name="T17" fmla="*/ 697873 h 2877879"/>
              <a:gd name="T18" fmla="*/ 3049526 w 3211033"/>
              <a:gd name="T19" fmla="*/ 232622 h 2877879"/>
              <a:gd name="T20" fmla="*/ 3197767 w 3211033"/>
              <a:gd name="T21" fmla="*/ 0 h 287787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211033"/>
              <a:gd name="T34" fmla="*/ 0 h 2877879"/>
              <a:gd name="T35" fmla="*/ 3211033 w 3211033"/>
              <a:gd name="T36" fmla="*/ 2877879 h 287787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211033" h="2877879">
                <a:moveTo>
                  <a:pt x="0" y="1616149"/>
                </a:moveTo>
                <a:cubicBezTo>
                  <a:pt x="10632" y="1773865"/>
                  <a:pt x="21265" y="1931581"/>
                  <a:pt x="85060" y="2105246"/>
                </a:cubicBezTo>
                <a:cubicBezTo>
                  <a:pt x="148855" y="2278911"/>
                  <a:pt x="226828" y="2534093"/>
                  <a:pt x="382772" y="2658139"/>
                </a:cubicBezTo>
                <a:cubicBezTo>
                  <a:pt x="538716" y="2782185"/>
                  <a:pt x="818707" y="2821172"/>
                  <a:pt x="1020726" y="2849525"/>
                </a:cubicBezTo>
                <a:cubicBezTo>
                  <a:pt x="1222745" y="2877879"/>
                  <a:pt x="1424763" y="2860158"/>
                  <a:pt x="1594884" y="2828260"/>
                </a:cubicBezTo>
                <a:cubicBezTo>
                  <a:pt x="1765005" y="2796362"/>
                  <a:pt x="1903228" y="2782185"/>
                  <a:pt x="2041451" y="2658139"/>
                </a:cubicBezTo>
                <a:cubicBezTo>
                  <a:pt x="2179674" y="2534093"/>
                  <a:pt x="2339162" y="2282455"/>
                  <a:pt x="2424223" y="2083981"/>
                </a:cubicBezTo>
                <a:cubicBezTo>
                  <a:pt x="2509284" y="1885507"/>
                  <a:pt x="2491563" y="1697665"/>
                  <a:pt x="2551814" y="1467293"/>
                </a:cubicBezTo>
                <a:cubicBezTo>
                  <a:pt x="2612065" y="1236921"/>
                  <a:pt x="2700670" y="907312"/>
                  <a:pt x="2785730" y="701749"/>
                </a:cubicBezTo>
                <a:cubicBezTo>
                  <a:pt x="2870790" y="496186"/>
                  <a:pt x="2991293" y="350874"/>
                  <a:pt x="3062177" y="233916"/>
                </a:cubicBezTo>
                <a:cubicBezTo>
                  <a:pt x="3133061" y="116958"/>
                  <a:pt x="3172047" y="58479"/>
                  <a:pt x="3211033" y="0"/>
                </a:cubicBezTo>
              </a:path>
            </a:pathLst>
          </a:custGeom>
          <a:solidFill>
            <a:schemeClr val="accent1"/>
          </a:solidFill>
          <a:ln w="92075" cap="rnd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012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3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b="1" smtClean="0"/>
              <a:t>Marginal Costs</a:t>
            </a:r>
            <a:endParaRPr lang="en-US" sz="440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953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Change in TC in response to a unit increase in output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 					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 ∆TC or ∆TVC	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            MC   =            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					    ∆ Output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MC curve decreases first, reaches its minimum point &amp; then raises upwards and passes through AVC &amp; AC at their minimum points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AVC &amp; AC will slope downwards &amp; keep falling as long as MC is below them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460" name="Straight Connector 4"/>
          <p:cNvCxnSpPr>
            <a:cxnSpLocks noChangeShapeType="1"/>
          </p:cNvCxnSpPr>
          <p:nvPr/>
        </p:nvCxnSpPr>
        <p:spPr bwMode="auto">
          <a:xfrm>
            <a:off x="4343400" y="3122612"/>
            <a:ext cx="2514600" cy="1588"/>
          </a:xfrm>
          <a:prstGeom prst="line">
            <a:avLst/>
          </a:prstGeom>
          <a:noFill/>
          <a:ln w="41275" cap="rnd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747198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b="1" smtClean="0"/>
              <a:t>Average &amp; Marginal costs </a:t>
            </a:r>
            <a:endParaRPr lang="en-US" sz="4400" smtClean="0"/>
          </a:p>
        </p:txBody>
      </p:sp>
      <p:cxnSp>
        <p:nvCxnSpPr>
          <p:cNvPr id="20483" name="Straight Arrow Connector 6"/>
          <p:cNvCxnSpPr>
            <a:cxnSpLocks noChangeShapeType="1"/>
          </p:cNvCxnSpPr>
          <p:nvPr/>
        </p:nvCxnSpPr>
        <p:spPr bwMode="auto">
          <a:xfrm rot="16200000" flipV="1">
            <a:off x="1524000" y="3505200"/>
            <a:ext cx="3733800" cy="76200"/>
          </a:xfrm>
          <a:prstGeom prst="straightConnector1">
            <a:avLst/>
          </a:prstGeom>
          <a:noFill/>
          <a:ln w="95250" cap="rnd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84" name="Straight Arrow Connector 12"/>
          <p:cNvCxnSpPr>
            <a:cxnSpLocks noChangeShapeType="1"/>
          </p:cNvCxnSpPr>
          <p:nvPr/>
        </p:nvCxnSpPr>
        <p:spPr bwMode="auto">
          <a:xfrm>
            <a:off x="3429000" y="5486400"/>
            <a:ext cx="4343400" cy="1588"/>
          </a:xfrm>
          <a:prstGeom prst="straightConnector1">
            <a:avLst/>
          </a:prstGeom>
          <a:noFill/>
          <a:ln w="95250" cap="rnd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85" name="Rectangle 14"/>
          <p:cNvSpPr>
            <a:spLocks noChangeArrowheads="1"/>
          </p:cNvSpPr>
          <p:nvPr/>
        </p:nvSpPr>
        <p:spPr bwMode="auto">
          <a:xfrm>
            <a:off x="5210175" y="5938838"/>
            <a:ext cx="1190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Output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646402" y="3276600"/>
            <a:ext cx="553998" cy="776816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2400" b="1" dirty="0"/>
              <a:t>Cost</a:t>
            </a:r>
          </a:p>
        </p:txBody>
      </p:sp>
      <p:sp>
        <p:nvSpPr>
          <p:cNvPr id="20487" name="Rectangle 16"/>
          <p:cNvSpPr>
            <a:spLocks noChangeArrowheads="1"/>
          </p:cNvSpPr>
          <p:nvPr/>
        </p:nvSpPr>
        <p:spPr bwMode="auto">
          <a:xfrm>
            <a:off x="2692400" y="151923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y</a:t>
            </a:r>
          </a:p>
        </p:txBody>
      </p:sp>
      <p:sp>
        <p:nvSpPr>
          <p:cNvPr id="20488" name="Rectangle 17"/>
          <p:cNvSpPr>
            <a:spLocks noChangeArrowheads="1"/>
          </p:cNvSpPr>
          <p:nvPr/>
        </p:nvSpPr>
        <p:spPr bwMode="auto">
          <a:xfrm>
            <a:off x="7721600" y="56388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x</a:t>
            </a:r>
          </a:p>
        </p:txBody>
      </p:sp>
      <p:sp>
        <p:nvSpPr>
          <p:cNvPr id="20489" name="Rectangle 18"/>
          <p:cNvSpPr>
            <a:spLocks noChangeArrowheads="1"/>
          </p:cNvSpPr>
          <p:nvPr/>
        </p:nvSpPr>
        <p:spPr bwMode="auto">
          <a:xfrm>
            <a:off x="7315200" y="1676400"/>
            <a:ext cx="795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ATC</a:t>
            </a:r>
          </a:p>
        </p:txBody>
      </p:sp>
      <p:sp>
        <p:nvSpPr>
          <p:cNvPr id="20490" name="Rectangle 20"/>
          <p:cNvSpPr>
            <a:spLocks noChangeArrowheads="1"/>
          </p:cNvSpPr>
          <p:nvPr/>
        </p:nvSpPr>
        <p:spPr bwMode="auto">
          <a:xfrm>
            <a:off x="2928938" y="5481638"/>
            <a:ext cx="423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O</a:t>
            </a:r>
          </a:p>
        </p:txBody>
      </p:sp>
      <p:sp useBgFill="1">
        <p:nvSpPr>
          <p:cNvPr id="20491" name="Freeform 13"/>
          <p:cNvSpPr>
            <a:spLocks noChangeArrowheads="1"/>
          </p:cNvSpPr>
          <p:nvPr/>
        </p:nvSpPr>
        <p:spPr bwMode="auto">
          <a:xfrm>
            <a:off x="3890963" y="2081213"/>
            <a:ext cx="3168650" cy="2867025"/>
          </a:xfrm>
          <a:custGeom>
            <a:avLst/>
            <a:gdLst>
              <a:gd name="T0" fmla="*/ 0 w 3168502"/>
              <a:gd name="T1" fmla="*/ 1745665 h 2867247"/>
              <a:gd name="T2" fmla="*/ 148940 w 3168502"/>
              <a:gd name="T3" fmla="*/ 2213074 h 2867247"/>
              <a:gd name="T4" fmla="*/ 489374 w 3168502"/>
              <a:gd name="T5" fmla="*/ 2595488 h 2867247"/>
              <a:gd name="T6" fmla="*/ 1085133 w 3168502"/>
              <a:gd name="T7" fmla="*/ 2829188 h 2867247"/>
              <a:gd name="T8" fmla="*/ 1489398 w 3168502"/>
              <a:gd name="T9" fmla="*/ 2807934 h 2867247"/>
              <a:gd name="T10" fmla="*/ 1914929 w 3168502"/>
              <a:gd name="T11" fmla="*/ 2595488 h 2867247"/>
              <a:gd name="T12" fmla="*/ 2276641 w 3168502"/>
              <a:gd name="T13" fmla="*/ 2234318 h 2867247"/>
              <a:gd name="T14" fmla="*/ 2553231 w 3168502"/>
              <a:gd name="T15" fmla="*/ 1745665 h 2867247"/>
              <a:gd name="T16" fmla="*/ 2723447 w 3168502"/>
              <a:gd name="T17" fmla="*/ 1193288 h 2867247"/>
              <a:gd name="T18" fmla="*/ 3106435 w 3168502"/>
              <a:gd name="T19" fmla="*/ 173509 h 2867247"/>
              <a:gd name="T20" fmla="*/ 3106435 w 3168502"/>
              <a:gd name="T21" fmla="*/ 152256 h 286724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168502"/>
              <a:gd name="T34" fmla="*/ 0 h 2867247"/>
              <a:gd name="T35" fmla="*/ 3168502 w 3168502"/>
              <a:gd name="T36" fmla="*/ 2867247 h 286724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168502" h="2867247">
                <a:moveTo>
                  <a:pt x="0" y="1747284"/>
                </a:moveTo>
                <a:cubicBezTo>
                  <a:pt x="33670" y="1910316"/>
                  <a:pt x="67340" y="2073349"/>
                  <a:pt x="148856" y="2215116"/>
                </a:cubicBezTo>
                <a:cubicBezTo>
                  <a:pt x="230372" y="2356884"/>
                  <a:pt x="333154" y="2495108"/>
                  <a:pt x="489098" y="2597889"/>
                </a:cubicBezTo>
                <a:cubicBezTo>
                  <a:pt x="645042" y="2700670"/>
                  <a:pt x="917944" y="2796363"/>
                  <a:pt x="1084521" y="2831805"/>
                </a:cubicBezTo>
                <a:cubicBezTo>
                  <a:pt x="1251098" y="2867247"/>
                  <a:pt x="1350335" y="2849526"/>
                  <a:pt x="1488558" y="2810540"/>
                </a:cubicBezTo>
                <a:cubicBezTo>
                  <a:pt x="1626781" y="2771554"/>
                  <a:pt x="1782726" y="2693582"/>
                  <a:pt x="1913861" y="2597889"/>
                </a:cubicBezTo>
                <a:cubicBezTo>
                  <a:pt x="2044996" y="2502196"/>
                  <a:pt x="2169042" y="2378150"/>
                  <a:pt x="2275368" y="2236382"/>
                </a:cubicBezTo>
                <a:cubicBezTo>
                  <a:pt x="2381694" y="2094614"/>
                  <a:pt x="2477386" y="1920949"/>
                  <a:pt x="2551814" y="1747284"/>
                </a:cubicBezTo>
                <a:cubicBezTo>
                  <a:pt x="2626242" y="1573619"/>
                  <a:pt x="2629786" y="1456661"/>
                  <a:pt x="2721935" y="1194391"/>
                </a:cubicBezTo>
                <a:cubicBezTo>
                  <a:pt x="2814084" y="932121"/>
                  <a:pt x="3040912" y="347330"/>
                  <a:pt x="3104707" y="173665"/>
                </a:cubicBezTo>
                <a:cubicBezTo>
                  <a:pt x="3168502" y="0"/>
                  <a:pt x="3136604" y="76200"/>
                  <a:pt x="3104707" y="152400"/>
                </a:cubicBezTo>
              </a:path>
            </a:pathLst>
          </a:custGeom>
          <a:ln w="98425" cap="rnd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latin typeface="Verdana" pitchFamily="34" charset="0"/>
            </a:endParaRPr>
          </a:p>
        </p:txBody>
      </p:sp>
      <p:sp>
        <p:nvSpPr>
          <p:cNvPr id="20492" name="Freeform 14"/>
          <p:cNvSpPr>
            <a:spLocks noChangeArrowheads="1"/>
          </p:cNvSpPr>
          <p:nvPr/>
        </p:nvSpPr>
        <p:spPr bwMode="auto">
          <a:xfrm>
            <a:off x="4273550" y="2254250"/>
            <a:ext cx="4189413" cy="2016125"/>
          </a:xfrm>
          <a:custGeom>
            <a:avLst/>
            <a:gdLst>
              <a:gd name="T0" fmla="*/ 0 w 4189228"/>
              <a:gd name="T1" fmla="*/ 932791 h 2016642"/>
              <a:gd name="T2" fmla="*/ 234037 w 4189228"/>
              <a:gd name="T3" fmla="*/ 1441587 h 2016642"/>
              <a:gd name="T4" fmla="*/ 617013 w 4189228"/>
              <a:gd name="T5" fmla="*/ 1759585 h 2016642"/>
              <a:gd name="T6" fmla="*/ 1382965 w 4189228"/>
              <a:gd name="T7" fmla="*/ 1950381 h 2016642"/>
              <a:gd name="T8" fmla="*/ 1872327 w 4189228"/>
              <a:gd name="T9" fmla="*/ 1992781 h 2016642"/>
              <a:gd name="T10" fmla="*/ 2425510 w 4189228"/>
              <a:gd name="T11" fmla="*/ 1844382 h 2016642"/>
              <a:gd name="T12" fmla="*/ 3276557 w 4189228"/>
              <a:gd name="T13" fmla="*/ 1314390 h 2016642"/>
              <a:gd name="T14" fmla="*/ 3744629 w 4189228"/>
              <a:gd name="T15" fmla="*/ 720794 h 2016642"/>
              <a:gd name="T16" fmla="*/ 4191437 w 4189228"/>
              <a:gd name="T17" fmla="*/ 0 h 201664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189228"/>
              <a:gd name="T28" fmla="*/ 0 h 2016642"/>
              <a:gd name="T29" fmla="*/ 4189228 w 4189228"/>
              <a:gd name="T30" fmla="*/ 2016642 h 201664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189228" h="2016642">
                <a:moveTo>
                  <a:pt x="0" y="935665"/>
                </a:moveTo>
                <a:cubicBezTo>
                  <a:pt x="65568" y="1121735"/>
                  <a:pt x="131136" y="1307805"/>
                  <a:pt x="233917" y="1446028"/>
                </a:cubicBezTo>
                <a:cubicBezTo>
                  <a:pt x="336699" y="1584251"/>
                  <a:pt x="425303" y="1679945"/>
                  <a:pt x="616689" y="1765005"/>
                </a:cubicBezTo>
                <a:cubicBezTo>
                  <a:pt x="808075" y="1850065"/>
                  <a:pt x="1173126" y="1917405"/>
                  <a:pt x="1382233" y="1956391"/>
                </a:cubicBezTo>
                <a:cubicBezTo>
                  <a:pt x="1591340" y="1995377"/>
                  <a:pt x="1697666" y="2016642"/>
                  <a:pt x="1871331" y="1998921"/>
                </a:cubicBezTo>
                <a:cubicBezTo>
                  <a:pt x="2044996" y="1981200"/>
                  <a:pt x="2190308" y="1963479"/>
                  <a:pt x="2424224" y="1850065"/>
                </a:cubicBezTo>
                <a:cubicBezTo>
                  <a:pt x="2658140" y="1736651"/>
                  <a:pt x="3055089" y="1506280"/>
                  <a:pt x="3274828" y="1318438"/>
                </a:cubicBezTo>
                <a:cubicBezTo>
                  <a:pt x="3494567" y="1130596"/>
                  <a:pt x="3590261" y="942754"/>
                  <a:pt x="3742661" y="723014"/>
                </a:cubicBezTo>
                <a:cubicBezTo>
                  <a:pt x="3895061" y="503274"/>
                  <a:pt x="4042144" y="251637"/>
                  <a:pt x="4189228" y="0"/>
                </a:cubicBezTo>
              </a:path>
            </a:pathLst>
          </a:custGeom>
          <a:noFill/>
          <a:ln w="508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>
              <a:latin typeface="Verdana" pitchFamily="34" charset="0"/>
            </a:endParaRPr>
          </a:p>
        </p:txBody>
      </p:sp>
      <p:sp>
        <p:nvSpPr>
          <p:cNvPr id="20493" name="Freeform 17"/>
          <p:cNvSpPr>
            <a:spLocks noChangeArrowheads="1"/>
          </p:cNvSpPr>
          <p:nvPr/>
        </p:nvSpPr>
        <p:spPr bwMode="auto">
          <a:xfrm>
            <a:off x="4495800" y="2057400"/>
            <a:ext cx="3200400" cy="1582738"/>
          </a:xfrm>
          <a:custGeom>
            <a:avLst/>
            <a:gdLst>
              <a:gd name="T0" fmla="*/ 0 w 2934586"/>
              <a:gd name="T1" fmla="*/ 3974274 h 1321981"/>
              <a:gd name="T2" fmla="*/ 525175 w 2934586"/>
              <a:gd name="T3" fmla="*/ 7065372 h 1321981"/>
              <a:gd name="T4" fmla="*/ 1509875 w 2934586"/>
              <a:gd name="T5" fmla="*/ 10598042 h 1321981"/>
              <a:gd name="T6" fmla="*/ 3019756 w 2934586"/>
              <a:gd name="T7" fmla="*/ 12585184 h 1321981"/>
              <a:gd name="T8" fmla="*/ 4989150 w 2934586"/>
              <a:gd name="T9" fmla="*/ 13247578 h 1321981"/>
              <a:gd name="T10" fmla="*/ 6039495 w 2934586"/>
              <a:gd name="T11" fmla="*/ 12585184 h 1321981"/>
              <a:gd name="T12" fmla="*/ 7943241 w 2934586"/>
              <a:gd name="T13" fmla="*/ 6402993 h 1321981"/>
              <a:gd name="T14" fmla="*/ 9059253 w 2934586"/>
              <a:gd name="T15" fmla="*/ 0 h 13219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934586"/>
              <a:gd name="T25" fmla="*/ 0 h 1321981"/>
              <a:gd name="T26" fmla="*/ 2934586 w 2934586"/>
              <a:gd name="T27" fmla="*/ 1321981 h 132198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934586" h="1321981">
                <a:moveTo>
                  <a:pt x="0" y="382772"/>
                </a:moveTo>
                <a:cubicBezTo>
                  <a:pt x="44302" y="478465"/>
                  <a:pt x="88605" y="574158"/>
                  <a:pt x="170121" y="680483"/>
                </a:cubicBezTo>
                <a:cubicBezTo>
                  <a:pt x="251637" y="786808"/>
                  <a:pt x="354418" y="932120"/>
                  <a:pt x="489097" y="1020725"/>
                </a:cubicBezTo>
                <a:cubicBezTo>
                  <a:pt x="623776" y="1109330"/>
                  <a:pt x="790353" y="1169581"/>
                  <a:pt x="978195" y="1212111"/>
                </a:cubicBezTo>
                <a:cubicBezTo>
                  <a:pt x="1166037" y="1254641"/>
                  <a:pt x="1453116" y="1275907"/>
                  <a:pt x="1616148" y="1275907"/>
                </a:cubicBezTo>
                <a:cubicBezTo>
                  <a:pt x="1779180" y="1275907"/>
                  <a:pt x="1796902" y="1321981"/>
                  <a:pt x="1956390" y="1212111"/>
                </a:cubicBezTo>
                <a:cubicBezTo>
                  <a:pt x="2115878" y="1102241"/>
                  <a:pt x="2410046" y="818706"/>
                  <a:pt x="2573079" y="616688"/>
                </a:cubicBezTo>
                <a:cubicBezTo>
                  <a:pt x="2736112" y="414670"/>
                  <a:pt x="2835349" y="207335"/>
                  <a:pt x="2934586" y="0"/>
                </a:cubicBezTo>
              </a:path>
            </a:pathLst>
          </a:custGeom>
          <a:noFill/>
          <a:ln w="41275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>
              <a:latin typeface="Verdana" pitchFamily="34" charset="0"/>
            </a:endParaRPr>
          </a:p>
        </p:txBody>
      </p:sp>
      <p:sp>
        <p:nvSpPr>
          <p:cNvPr id="20494" name="Rectangle 18"/>
          <p:cNvSpPr>
            <a:spLocks noChangeArrowheads="1"/>
          </p:cNvSpPr>
          <p:nvPr/>
        </p:nvSpPr>
        <p:spPr bwMode="auto">
          <a:xfrm>
            <a:off x="6629400" y="1752600"/>
            <a:ext cx="663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MC</a:t>
            </a:r>
          </a:p>
        </p:txBody>
      </p:sp>
      <p:sp>
        <p:nvSpPr>
          <p:cNvPr id="20495" name="Rectangle 18"/>
          <p:cNvSpPr>
            <a:spLocks noChangeArrowheads="1"/>
          </p:cNvSpPr>
          <p:nvPr/>
        </p:nvSpPr>
        <p:spPr bwMode="auto">
          <a:xfrm>
            <a:off x="8178800" y="1981200"/>
            <a:ext cx="812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AVC</a:t>
            </a:r>
          </a:p>
        </p:txBody>
      </p:sp>
    </p:spTree>
    <p:extLst>
      <p:ext uri="{BB962C8B-B14F-4D97-AF65-F5344CB8AC3E}">
        <p14:creationId xmlns:p14="http://schemas.microsoft.com/office/powerpoint/2010/main" val="3788659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2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1" grpId="0" animBg="1"/>
      <p:bldP spid="20492" grpId="0" animBg="1"/>
      <p:bldP spid="2049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>
                <a:latin typeface="Caxton-BoldItalic" pitchFamily="2" charset="0"/>
              </a:rPr>
              <a:t>Topics covered</a:t>
            </a:r>
            <a:endParaRPr lang="en-US" b="1" dirty="0">
              <a:latin typeface="Caxton-BoldItali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txBody>
          <a:bodyPr/>
          <a:lstStyle/>
          <a:p>
            <a:pPr lvl="0" algn="just"/>
            <a:r>
              <a:rPr lang="en-IN" sz="2800" dirty="0"/>
              <a:t>Theories of </a:t>
            </a:r>
            <a:r>
              <a:rPr lang="en-IN" sz="2800" dirty="0" smtClean="0"/>
              <a:t>cost</a:t>
            </a:r>
            <a:r>
              <a:rPr lang="en-IN" sz="280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26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smtClean="0"/>
              <a:t>Cost function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592388" y="2589213"/>
            <a:ext cx="6551612" cy="1830387"/>
          </a:xfrm>
        </p:spPr>
        <p:txBody>
          <a:bodyPr/>
          <a:lstStyle/>
          <a:p>
            <a:r>
              <a:rPr lang="en-US" smtClean="0"/>
              <a:t>Arithmetically (tabular form)</a:t>
            </a:r>
          </a:p>
          <a:p>
            <a:r>
              <a:rPr lang="en-US" smtClean="0"/>
              <a:t>Geometrically (graphic form)</a:t>
            </a:r>
          </a:p>
          <a:p>
            <a:r>
              <a:rPr lang="en-US" smtClean="0"/>
              <a:t>Algebraically (equation form)</a:t>
            </a:r>
          </a:p>
        </p:txBody>
      </p:sp>
    </p:spTree>
    <p:extLst>
      <p:ext uri="{BB962C8B-B14F-4D97-AF65-F5344CB8AC3E}">
        <p14:creationId xmlns:p14="http://schemas.microsoft.com/office/powerpoint/2010/main" val="1528221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b="1" smtClean="0"/>
              <a:t>Relationship between </a:t>
            </a:r>
            <a:br>
              <a:rPr lang="en-US" sz="4400" b="1" smtClean="0"/>
            </a:br>
            <a:r>
              <a:rPr lang="en-US" sz="4400" b="1" smtClean="0"/>
              <a:t>TFC, TVC &amp; TC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133600" y="1827213"/>
            <a:ext cx="7010400" cy="4114800"/>
          </a:xfrm>
        </p:spPr>
        <p:txBody>
          <a:bodyPr/>
          <a:lstStyle/>
          <a:p>
            <a:r>
              <a:rPr lang="en-US" smtClean="0"/>
              <a:t>TFC remains unchanged </a:t>
            </a:r>
          </a:p>
          <a:p>
            <a:r>
              <a:rPr lang="en-US" smtClean="0"/>
              <a:t>TVC is zero, when output is zero</a:t>
            </a:r>
          </a:p>
          <a:p>
            <a:r>
              <a:rPr lang="en-US" smtClean="0"/>
              <a:t>TC is the sum of TFC and TVC</a:t>
            </a:r>
          </a:p>
          <a:p>
            <a:r>
              <a:rPr lang="en-US" smtClean="0"/>
              <a:t>TC=TFC, when no variable input added</a:t>
            </a:r>
          </a:p>
          <a:p>
            <a:r>
              <a:rPr lang="en-US" smtClean="0"/>
              <a:t>TC curve is shaped exactly like the TVC curve, but is placed above the TVC </a:t>
            </a:r>
          </a:p>
        </p:txBody>
      </p:sp>
    </p:spTree>
    <p:extLst>
      <p:ext uri="{BB962C8B-B14F-4D97-AF65-F5344CB8AC3E}">
        <p14:creationId xmlns:p14="http://schemas.microsoft.com/office/powerpoint/2010/main" val="3098351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7845425" cy="765175"/>
          </a:xfrm>
        </p:spPr>
        <p:txBody>
          <a:bodyPr/>
          <a:lstStyle/>
          <a:p>
            <a:r>
              <a:rPr lang="en-US" smtClean="0"/>
              <a:t>Illustration 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914400"/>
          <a:ext cx="7921626" cy="523716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320271"/>
                <a:gridCol w="1320271"/>
                <a:gridCol w="1320271"/>
                <a:gridCol w="1320271"/>
                <a:gridCol w="1320271"/>
                <a:gridCol w="1320271"/>
              </a:tblGrid>
              <a:tr h="60968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Output</a:t>
                      </a:r>
                      <a:endParaRPr lang="en-US" sz="2400" b="1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TFC</a:t>
                      </a:r>
                      <a:endParaRPr lang="en-US" sz="2400" b="1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TVC</a:t>
                      </a:r>
                      <a:endParaRPr lang="en-US" sz="2400" b="1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TC</a:t>
                      </a:r>
                      <a:endParaRPr lang="en-US" sz="2400" b="1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AC</a:t>
                      </a:r>
                      <a:endParaRPr lang="en-US" sz="2400" b="1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MC</a:t>
                      </a:r>
                      <a:endParaRPr lang="en-US" sz="2400" b="1" dirty="0"/>
                    </a:p>
                  </a:txBody>
                  <a:tcPr marT="45726" marB="45726"/>
                </a:tc>
              </a:tr>
              <a:tr h="4206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/>
                        <a:t>0</a:t>
                      </a:r>
                      <a:endParaRPr lang="en-US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/>
                        <a:t>200</a:t>
                      </a:r>
                      <a:endParaRPr lang="en-US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/>
                        <a:t>0</a:t>
                      </a:r>
                      <a:endParaRPr lang="en-US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/>
                        <a:t>200</a:t>
                      </a:r>
                      <a:endParaRPr lang="en-US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06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/>
                        <a:t>50</a:t>
                      </a:r>
                      <a:endParaRPr lang="en-US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/>
                        <a:t>200</a:t>
                      </a:r>
                      <a:endParaRPr lang="en-US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/>
                        <a:t>100</a:t>
                      </a:r>
                      <a:endParaRPr lang="en-US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/>
                        <a:t>300</a:t>
                      </a:r>
                      <a:endParaRPr lang="en-US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/>
                        <a:t>6</a:t>
                      </a:r>
                      <a:endParaRPr lang="en-US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/>
                        <a:t>2</a:t>
                      </a:r>
                      <a:endParaRPr lang="en-US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06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/>
                        <a:t>100</a:t>
                      </a:r>
                      <a:endParaRPr lang="en-US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/>
                        <a:t>200</a:t>
                      </a:r>
                      <a:endParaRPr lang="en-US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/>
                        <a:t>200</a:t>
                      </a:r>
                      <a:endParaRPr lang="en-US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/>
                        <a:t>400</a:t>
                      </a:r>
                      <a:endParaRPr lang="en-US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/>
                        <a:t>4</a:t>
                      </a:r>
                      <a:endParaRPr lang="en-US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/>
                        <a:t>2</a:t>
                      </a:r>
                      <a:endParaRPr lang="en-US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06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/>
                        <a:t>150</a:t>
                      </a:r>
                      <a:endParaRPr lang="en-US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/>
                        <a:t>200</a:t>
                      </a:r>
                      <a:endParaRPr lang="en-US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/>
                        <a:t>250</a:t>
                      </a:r>
                      <a:endParaRPr lang="en-US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/>
                        <a:t>450</a:t>
                      </a:r>
                      <a:endParaRPr lang="en-US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/>
                        <a:t>3</a:t>
                      </a:r>
                      <a:endParaRPr lang="en-US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/>
                        <a:t>1</a:t>
                      </a:r>
                      <a:endParaRPr lang="en-US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06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/>
                        <a:t>200</a:t>
                      </a:r>
                      <a:endParaRPr lang="en-US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/>
                        <a:t>200</a:t>
                      </a:r>
                      <a:endParaRPr lang="en-US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/>
                        <a:t>260</a:t>
                      </a:r>
                      <a:endParaRPr lang="en-US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/>
                        <a:t>460</a:t>
                      </a:r>
                      <a:endParaRPr lang="en-US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/>
                        <a:t>2.3</a:t>
                      </a:r>
                      <a:endParaRPr lang="en-US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/>
                        <a:t>0.2</a:t>
                      </a:r>
                      <a:endParaRPr lang="en-US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068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265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465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1.86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42068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280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480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1.6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42068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350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325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525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1.5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42068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400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400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1.5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1.5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42068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450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610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810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1.8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4.2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42068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850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1050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4.8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203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7845425" cy="1371600"/>
          </a:xfrm>
        </p:spPr>
        <p:txBody>
          <a:bodyPr/>
          <a:lstStyle/>
          <a:p>
            <a:r>
              <a:rPr lang="en-US" sz="4400" b="1" smtClean="0"/>
              <a:t>Illustration 2</a:t>
            </a:r>
          </a:p>
        </p:txBody>
      </p:sp>
      <p:sp>
        <p:nvSpPr>
          <p:cNvPr id="24579" name="Content Placeholder 4"/>
          <p:cNvSpPr>
            <a:spLocks noGrp="1"/>
          </p:cNvSpPr>
          <p:nvPr>
            <p:ph idx="1"/>
          </p:nvPr>
        </p:nvSpPr>
        <p:spPr>
          <a:xfrm>
            <a:off x="1370013" y="1600200"/>
            <a:ext cx="7313612" cy="3124200"/>
          </a:xfrm>
        </p:spPr>
        <p:txBody>
          <a:bodyPr>
            <a:normAutofit lnSpcReduction="10000"/>
          </a:bodyPr>
          <a:lstStyle/>
          <a:p>
            <a:r>
              <a:rPr lang="en-US" sz="2800" smtClean="0"/>
              <a:t>Assume paneer centre started with fixed cost Rs.40/per day for rented paneer press machine for 3 months</a:t>
            </a:r>
          </a:p>
          <a:p>
            <a:r>
              <a:rPr lang="en-IN" sz="2800" smtClean="0"/>
              <a:t>If the firm produces 100 units of paneer in a day, its wages for labour is Rs. 500. When produces 150 units labour cost increases to Rs. 700. </a:t>
            </a:r>
            <a:endParaRPr lang="en-US" sz="280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4876800"/>
          <a:ext cx="8686800" cy="170683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4000"/>
                <a:gridCol w="1066800"/>
                <a:gridCol w="1066800"/>
                <a:gridCol w="914400"/>
                <a:gridCol w="1066800"/>
                <a:gridCol w="1066800"/>
                <a:gridCol w="895350"/>
                <a:gridCol w="1085850"/>
              </a:tblGrid>
              <a:tr h="792333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/>
                        <a:t>Quantity /day</a:t>
                      </a:r>
                      <a:endParaRPr lang="en-US" sz="2300" b="1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/>
                        <a:t>FC</a:t>
                      </a:r>
                      <a:endParaRPr lang="en-US" sz="2300" b="1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/>
                        <a:t>VC</a:t>
                      </a:r>
                      <a:endParaRPr lang="en-US" sz="2300" b="1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/>
                        <a:t>TC</a:t>
                      </a:r>
                      <a:endParaRPr lang="en-US" sz="2300" b="1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/>
                        <a:t>AFC</a:t>
                      </a:r>
                      <a:endParaRPr lang="en-US" sz="2300" b="1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/>
                        <a:t>AVC</a:t>
                      </a:r>
                      <a:endParaRPr lang="en-US" sz="2300" b="1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/>
                        <a:t>ATC</a:t>
                      </a:r>
                      <a:endParaRPr lang="en-US" sz="2300" b="1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/>
                        <a:t>MC</a:t>
                      </a:r>
                      <a:endParaRPr lang="en-US" sz="2300" b="1" dirty="0"/>
                    </a:p>
                  </a:txBody>
                  <a:tcPr marT="45712" marB="45712"/>
                </a:tc>
              </a:tr>
              <a:tr h="45711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100</a:t>
                      </a:r>
                      <a:endParaRPr lang="en-US" sz="2400" b="1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  <a:endParaRPr 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540</a:t>
                      </a:r>
                      <a:endParaRPr 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0.40</a:t>
                      </a:r>
                      <a:endParaRPr 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5.00</a:t>
                      </a:r>
                      <a:endParaRPr 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5.40</a:t>
                      </a:r>
                      <a:endParaRPr 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 marT="45712" marB="45712"/>
                </a:tc>
              </a:tr>
              <a:tr h="45711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150</a:t>
                      </a:r>
                      <a:endParaRPr lang="en-US" sz="2400" b="1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700</a:t>
                      </a:r>
                      <a:endParaRPr 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740 </a:t>
                      </a:r>
                      <a:endParaRPr 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0.27</a:t>
                      </a:r>
                      <a:endParaRPr 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4.67</a:t>
                      </a:r>
                      <a:endParaRPr 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4.93</a:t>
                      </a:r>
                      <a:endParaRPr 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992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smtClean="0"/>
              <a:t>Explicit cost (cash cost)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Also called as paid out costs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Incurred when resources are purchased &amp; used immediately in the production process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 durable input such as fuel, oil, casual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feed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9396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smtClean="0"/>
              <a:t>Implicit cost (non-cash cost)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Entrepreneur do not pay for the use of owned resources.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Consist of depreciation &amp; payments to resources owned by the farmer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Depreciation on equipment, buildings, payments made to the farmer himself or family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management &amp; owned capital</a:t>
            </a:r>
          </a:p>
        </p:txBody>
      </p:sp>
    </p:spTree>
    <p:extLst>
      <p:ext uri="{BB962C8B-B14F-4D97-AF65-F5344CB8AC3E}">
        <p14:creationId xmlns:p14="http://schemas.microsoft.com/office/powerpoint/2010/main" val="4171235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smtClean="0"/>
              <a:t>Opportunity cost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33400" y="1827213"/>
            <a:ext cx="8153400" cy="41148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Income that can be earned in the next best alternative use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Concentrate feed which can either fed to cows or sold</a:t>
            </a:r>
          </a:p>
        </p:txBody>
      </p:sp>
    </p:spTree>
    <p:extLst>
      <p:ext uri="{BB962C8B-B14F-4D97-AF65-F5344CB8AC3E}">
        <p14:creationId xmlns:p14="http://schemas.microsoft.com/office/powerpoint/2010/main" val="686722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smtClean="0"/>
              <a:t>Depreciation cost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04800" y="1827213"/>
            <a:ext cx="8610600" cy="41148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is the loss or decline in value which occurs in time due to wear and tear with items of farm property such as building, equipment, machinery and livestock etc.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813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smtClean="0"/>
              <a:t>Social costs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533400" y="1827213"/>
            <a:ext cx="8150225" cy="41148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Also called as externalities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the point of view of society, the firms will give rise to some additional costs to the society in the form of environmental degradation, water/air or noise pollution in the area.</a:t>
            </a:r>
          </a:p>
        </p:txBody>
      </p:sp>
    </p:spTree>
    <p:extLst>
      <p:ext uri="{BB962C8B-B14F-4D97-AF65-F5344CB8AC3E}">
        <p14:creationId xmlns:p14="http://schemas.microsoft.com/office/powerpoint/2010/main" val="1109499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799" cy="4800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Profit is dependent on three basic factors viz. Cost of production, selling price and volume of sales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Indicates costs-volume-profit relations in the short run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point at which the two curves i.e. TR &amp; TC intersect is called the break-even point (BEP). 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Also called as “point of no profit &amp; no loss”, “balancing point”, “neutral point”, “equilibrium point”, “loss ending point” and “profit beginning point”. 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BEP nearer to origin indicates less loss and more profit zones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smtClean="0"/>
              <a:t>Break even analysis</a:t>
            </a:r>
          </a:p>
        </p:txBody>
      </p:sp>
    </p:spTree>
    <p:extLst>
      <p:ext uri="{BB962C8B-B14F-4D97-AF65-F5344CB8AC3E}">
        <p14:creationId xmlns:p14="http://schemas.microsoft.com/office/powerpoint/2010/main" val="3273867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313613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IN" sz="4400" b="1" dirty="0" smtClean="0">
                <a:latin typeface="Times New Roman" pitchFamily="18" charset="0"/>
                <a:cs typeface="Times New Roman" pitchFamily="18" charset="0"/>
              </a:rPr>
              <a:t>Cost Concept</a:t>
            </a:r>
            <a:endParaRPr lang="en-IN" sz="4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153400" cy="5562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rgbClr val="FFFF00"/>
              </a:buClr>
              <a:buSzPct val="152000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Have relevance to a specific time period</a:t>
            </a:r>
          </a:p>
          <a:p>
            <a:pPr algn="just">
              <a:lnSpc>
                <a:spcPct val="150000"/>
              </a:lnSpc>
              <a:buClr>
                <a:srgbClr val="FFFF00"/>
              </a:buClr>
              <a:buSzPct val="152000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Consideration of cost curves is essential &amp; forms the basis for entry &amp; exit of the firms in the industry.</a:t>
            </a:r>
          </a:p>
          <a:p>
            <a:pPr algn="just">
              <a:lnSpc>
                <a:spcPct val="150000"/>
              </a:lnSpc>
              <a:buClr>
                <a:srgbClr val="FFFF00"/>
              </a:buClr>
              <a:buSzPct val="152000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Profit maximizing rule is determined with the help of cost curves, cost functions &amp; production functions. </a:t>
            </a:r>
          </a:p>
          <a:p>
            <a:pPr algn="just">
              <a:lnSpc>
                <a:spcPct val="150000"/>
              </a:lnSpc>
              <a:buClr>
                <a:srgbClr val="FFFF00"/>
              </a:buClr>
              <a:buSzPct val="152000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costs are also one of the major price determinants in all the market situations.</a:t>
            </a:r>
          </a:p>
          <a:p>
            <a:pPr algn="just">
              <a:lnSpc>
                <a:spcPct val="150000"/>
              </a:lnSpc>
              <a:buClr>
                <a:srgbClr val="FFFF00"/>
              </a:buClr>
              <a:buSzPct val="152000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knowledge regarding the cost functions is very much essential for optimal managerial decisions to be taken by the firm as well as the Government</a:t>
            </a:r>
          </a:p>
        </p:txBody>
      </p:sp>
    </p:spTree>
    <p:extLst>
      <p:ext uri="{BB962C8B-B14F-4D97-AF65-F5344CB8AC3E}">
        <p14:creationId xmlns:p14="http://schemas.microsoft.com/office/powerpoint/2010/main" val="711463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smtClean="0"/>
              <a:t>Break even point</a:t>
            </a:r>
          </a:p>
        </p:txBody>
      </p:sp>
      <p:cxnSp>
        <p:nvCxnSpPr>
          <p:cNvPr id="31747" name="Straight Connector 4"/>
          <p:cNvCxnSpPr>
            <a:cxnSpLocks noChangeShapeType="1"/>
          </p:cNvCxnSpPr>
          <p:nvPr/>
        </p:nvCxnSpPr>
        <p:spPr bwMode="auto">
          <a:xfrm rot="5400000">
            <a:off x="3429000" y="4114800"/>
            <a:ext cx="3505200" cy="0"/>
          </a:xfrm>
          <a:prstGeom prst="line">
            <a:avLst/>
          </a:prstGeom>
          <a:noFill/>
          <a:ln w="28575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48" name="Straight Connector 7"/>
          <p:cNvCxnSpPr>
            <a:cxnSpLocks noChangeShapeType="1"/>
          </p:cNvCxnSpPr>
          <p:nvPr/>
        </p:nvCxnSpPr>
        <p:spPr bwMode="auto">
          <a:xfrm rot="10800000">
            <a:off x="3276600" y="4800600"/>
            <a:ext cx="4343400" cy="1588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49" name="Straight Connector 8"/>
          <p:cNvCxnSpPr>
            <a:cxnSpLocks noChangeShapeType="1"/>
          </p:cNvCxnSpPr>
          <p:nvPr/>
        </p:nvCxnSpPr>
        <p:spPr bwMode="auto">
          <a:xfrm rot="5400000">
            <a:off x="1524000" y="4191000"/>
            <a:ext cx="3505200" cy="0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0" name="Straight Connector 9"/>
          <p:cNvCxnSpPr>
            <a:cxnSpLocks noChangeShapeType="1"/>
          </p:cNvCxnSpPr>
          <p:nvPr/>
        </p:nvCxnSpPr>
        <p:spPr bwMode="auto">
          <a:xfrm rot="5400000">
            <a:off x="3086100" y="2019300"/>
            <a:ext cx="4114800" cy="3733800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1" name="Straight Connector 10"/>
          <p:cNvCxnSpPr>
            <a:cxnSpLocks noChangeShapeType="1"/>
          </p:cNvCxnSpPr>
          <p:nvPr/>
        </p:nvCxnSpPr>
        <p:spPr bwMode="auto">
          <a:xfrm rot="10800000" flipV="1">
            <a:off x="3276600" y="2743200"/>
            <a:ext cx="4114800" cy="2057400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2" name="Straight Connector 11"/>
          <p:cNvCxnSpPr>
            <a:cxnSpLocks noChangeShapeType="1"/>
          </p:cNvCxnSpPr>
          <p:nvPr/>
        </p:nvCxnSpPr>
        <p:spPr bwMode="auto">
          <a:xfrm rot="10800000">
            <a:off x="3276600" y="5943600"/>
            <a:ext cx="4267200" cy="0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29"/>
          <p:cNvSpPr/>
          <p:nvPr/>
        </p:nvSpPr>
        <p:spPr>
          <a:xfrm>
            <a:off x="2417802" y="2743200"/>
            <a:ext cx="553998" cy="3120406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2400" b="1" dirty="0"/>
              <a:t>Cost &amp; revenue (Rs.)</a:t>
            </a:r>
          </a:p>
        </p:txBody>
      </p:sp>
      <p:sp>
        <p:nvSpPr>
          <p:cNvPr id="31754" name="Rectangle 30"/>
          <p:cNvSpPr>
            <a:spLocks noChangeArrowheads="1"/>
          </p:cNvSpPr>
          <p:nvPr/>
        </p:nvSpPr>
        <p:spPr bwMode="auto">
          <a:xfrm>
            <a:off x="3962400" y="2743200"/>
            <a:ext cx="817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BEP</a:t>
            </a:r>
          </a:p>
        </p:txBody>
      </p:sp>
      <p:sp>
        <p:nvSpPr>
          <p:cNvPr id="31755" name="Rectangle 31"/>
          <p:cNvSpPr>
            <a:spLocks noChangeArrowheads="1"/>
          </p:cNvSpPr>
          <p:nvPr/>
        </p:nvSpPr>
        <p:spPr bwMode="auto">
          <a:xfrm>
            <a:off x="2844800" y="22098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y</a:t>
            </a:r>
          </a:p>
        </p:txBody>
      </p:sp>
      <p:sp>
        <p:nvSpPr>
          <p:cNvPr id="31756" name="Rectangle 32"/>
          <p:cNvSpPr>
            <a:spLocks noChangeArrowheads="1"/>
          </p:cNvSpPr>
          <p:nvPr/>
        </p:nvSpPr>
        <p:spPr bwMode="auto">
          <a:xfrm>
            <a:off x="2895600" y="586263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0</a:t>
            </a:r>
          </a:p>
        </p:txBody>
      </p:sp>
      <p:sp>
        <p:nvSpPr>
          <p:cNvPr id="31757" name="Rectangle 33"/>
          <p:cNvSpPr>
            <a:spLocks noChangeArrowheads="1"/>
          </p:cNvSpPr>
          <p:nvPr/>
        </p:nvSpPr>
        <p:spPr bwMode="auto">
          <a:xfrm>
            <a:off x="7340600" y="593883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x</a:t>
            </a:r>
          </a:p>
        </p:txBody>
      </p:sp>
      <p:sp>
        <p:nvSpPr>
          <p:cNvPr id="31758" name="Rectangle 34"/>
          <p:cNvSpPr>
            <a:spLocks noChangeArrowheads="1"/>
          </p:cNvSpPr>
          <p:nvPr/>
        </p:nvSpPr>
        <p:spPr bwMode="auto">
          <a:xfrm>
            <a:off x="4191000" y="6091238"/>
            <a:ext cx="2370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Units of output</a:t>
            </a:r>
          </a:p>
        </p:txBody>
      </p:sp>
      <p:sp>
        <p:nvSpPr>
          <p:cNvPr id="31759" name="Rectangle 35"/>
          <p:cNvSpPr>
            <a:spLocks noChangeArrowheads="1"/>
          </p:cNvSpPr>
          <p:nvPr/>
        </p:nvSpPr>
        <p:spPr bwMode="auto">
          <a:xfrm>
            <a:off x="6858000" y="1519238"/>
            <a:ext cx="595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TR</a:t>
            </a:r>
          </a:p>
        </p:txBody>
      </p:sp>
      <p:sp>
        <p:nvSpPr>
          <p:cNvPr id="31760" name="Rectangle 36"/>
          <p:cNvSpPr>
            <a:spLocks noChangeArrowheads="1"/>
          </p:cNvSpPr>
          <p:nvPr/>
        </p:nvSpPr>
        <p:spPr bwMode="auto">
          <a:xfrm>
            <a:off x="7315200" y="2590800"/>
            <a:ext cx="595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TC</a:t>
            </a:r>
          </a:p>
        </p:txBody>
      </p:sp>
      <p:sp>
        <p:nvSpPr>
          <p:cNvPr id="31761" name="Rectangle 38"/>
          <p:cNvSpPr>
            <a:spLocks noChangeArrowheads="1"/>
          </p:cNvSpPr>
          <p:nvPr/>
        </p:nvSpPr>
        <p:spPr bwMode="auto">
          <a:xfrm>
            <a:off x="7645400" y="4572000"/>
            <a:ext cx="593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FC</a:t>
            </a:r>
          </a:p>
        </p:txBody>
      </p:sp>
      <p:sp>
        <p:nvSpPr>
          <p:cNvPr id="31762" name="Rectangle 39"/>
          <p:cNvSpPr>
            <a:spLocks noChangeArrowheads="1"/>
          </p:cNvSpPr>
          <p:nvPr/>
        </p:nvSpPr>
        <p:spPr bwMode="auto">
          <a:xfrm>
            <a:off x="3733800" y="4400550"/>
            <a:ext cx="850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/>
              <a:t>Loss</a:t>
            </a:r>
          </a:p>
        </p:txBody>
      </p:sp>
      <p:sp>
        <p:nvSpPr>
          <p:cNvPr id="31763" name="Rectangle 40"/>
          <p:cNvSpPr>
            <a:spLocks noChangeArrowheads="1"/>
          </p:cNvSpPr>
          <p:nvPr/>
        </p:nvSpPr>
        <p:spPr bwMode="auto">
          <a:xfrm>
            <a:off x="6019800" y="2724150"/>
            <a:ext cx="850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/>
              <a:t>Profit</a:t>
            </a:r>
          </a:p>
        </p:txBody>
      </p:sp>
      <p:sp>
        <p:nvSpPr>
          <p:cNvPr id="31764" name="Rectangle 41"/>
          <p:cNvSpPr>
            <a:spLocks noChangeArrowheads="1"/>
          </p:cNvSpPr>
          <p:nvPr/>
        </p:nvSpPr>
        <p:spPr bwMode="auto">
          <a:xfrm>
            <a:off x="5854700" y="5100638"/>
            <a:ext cx="85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BEO</a:t>
            </a:r>
          </a:p>
        </p:txBody>
      </p:sp>
      <p:sp>
        <p:nvSpPr>
          <p:cNvPr id="43" name="Down Arrow 42"/>
          <p:cNvSpPr>
            <a:spLocks noChangeArrowheads="1"/>
          </p:cNvSpPr>
          <p:nvPr/>
        </p:nvSpPr>
        <p:spPr bwMode="auto">
          <a:xfrm rot="-2404321">
            <a:off x="4606925" y="3119438"/>
            <a:ext cx="533400" cy="701675"/>
          </a:xfrm>
          <a:prstGeom prst="downArrow">
            <a:avLst>
              <a:gd name="adj1" fmla="val 50000"/>
              <a:gd name="adj2" fmla="val 4993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latin typeface="Verdana" pitchFamily="34" charset="0"/>
            </a:endParaRPr>
          </a:p>
        </p:txBody>
      </p:sp>
      <p:sp>
        <p:nvSpPr>
          <p:cNvPr id="44" name="Down Arrow 43"/>
          <p:cNvSpPr>
            <a:spLocks noChangeArrowheads="1"/>
          </p:cNvSpPr>
          <p:nvPr/>
        </p:nvSpPr>
        <p:spPr bwMode="auto">
          <a:xfrm rot="2715065">
            <a:off x="5287169" y="5163344"/>
            <a:ext cx="533400" cy="782638"/>
          </a:xfrm>
          <a:prstGeom prst="downArrow">
            <a:avLst>
              <a:gd name="adj1" fmla="val 50000"/>
              <a:gd name="adj2" fmla="val 5000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604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35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35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4" presetID="35" presetClass="emp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0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3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9" presetID="35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2" presetID="35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5" presetID="35" presetClass="emp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8" presetID="35" presetClass="emph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1" presetID="35" presetClass="emph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54" presetID="35" presetClass="emph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57" presetID="35" presetClass="emph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60" presetID="35" presetClass="emph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63" presetID="35" presetClass="emph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66" presetID="35" presetClass="emph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69" presetID="35" presetClass="emph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72" presetID="35" presetClass="emph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3" grpId="1" animBg="1"/>
      <p:bldP spid="43" grpId="2" animBg="1"/>
      <p:bldP spid="43" grpId="3" animBg="1"/>
      <p:bldP spid="43" grpId="4" animBg="1"/>
      <p:bldP spid="43" grpId="5" animBg="1"/>
      <p:bldP spid="43" grpId="6" animBg="1"/>
      <p:bldP spid="43" grpId="7" animBg="1"/>
      <p:bldP spid="43" grpId="8" animBg="1"/>
      <p:bldP spid="43" grpId="9" animBg="1"/>
      <p:bldP spid="43" grpId="10" animBg="1"/>
      <p:bldP spid="44" grpId="0" animBg="1"/>
      <p:bldP spid="44" grpId="1" animBg="1"/>
      <p:bldP spid="44" grpId="2" animBg="1"/>
      <p:bldP spid="44" grpId="3" animBg="1"/>
      <p:bldP spid="44" grpId="4" animBg="1"/>
      <p:bldP spid="44" grpId="5" animBg="1"/>
      <p:bldP spid="44" grpId="6" animBg="1"/>
      <p:bldP spid="44" grpId="7" animBg="1"/>
      <p:bldP spid="44" grpId="8" animBg="1"/>
      <p:bldP spid="44" grpId="9" animBg="1"/>
      <p:bldP spid="44" grpId="10" animBg="1"/>
      <p:bldP spid="44" grpId="1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smtClean="0"/>
              <a:t>Calculation of BEP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4294967295"/>
          </p:nvPr>
        </p:nvSpPr>
        <p:spPr>
          <a:xfrm>
            <a:off x="1370013" y="1981200"/>
            <a:ext cx="7773987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IN" smtClean="0"/>
              <a:t>						Fixed cost</a:t>
            </a: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IN" smtClean="0"/>
              <a:t>Break-even Output   = </a:t>
            </a: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IN" smtClean="0"/>
              <a:t>					Contribution per unit 	</a:t>
            </a:r>
            <a:endParaRPr lang="en-US" smtClean="0"/>
          </a:p>
        </p:txBody>
      </p:sp>
      <p:cxnSp>
        <p:nvCxnSpPr>
          <p:cNvPr id="32772" name="Straight Connector 4"/>
          <p:cNvCxnSpPr>
            <a:cxnSpLocks noChangeShapeType="1"/>
          </p:cNvCxnSpPr>
          <p:nvPr/>
        </p:nvCxnSpPr>
        <p:spPr bwMode="auto">
          <a:xfrm>
            <a:off x="5181600" y="2667000"/>
            <a:ext cx="3505200" cy="15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73" name="Rectangle 1"/>
          <p:cNvSpPr>
            <a:spLocks noChangeArrowheads="1"/>
          </p:cNvSpPr>
          <p:nvPr/>
        </p:nvSpPr>
        <p:spPr bwMode="auto">
          <a:xfrm>
            <a:off x="1143000" y="3962400"/>
            <a:ext cx="769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400">
                <a:latin typeface="Times New Roman" pitchFamily="18" charset="0"/>
                <a:cs typeface="Times New Roman" pitchFamily="18" charset="0"/>
              </a:rPr>
              <a:t>Contribution per unit =  Sales revenue (P)  - Variable cost (V)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403493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b="1" smtClean="0">
                <a:solidFill>
                  <a:schemeClr val="tx1"/>
                </a:solidFill>
              </a:rPr>
              <a:t>Illustration 1: Calculate BEP</a:t>
            </a:r>
            <a:endParaRPr lang="en-US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2133600" y="1600200"/>
            <a:ext cx="7010400" cy="22875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IN" smtClean="0"/>
              <a:t>     Fixed expenses		Rs. 1,50,000</a:t>
            </a: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IN" smtClean="0"/>
              <a:t>     Variable cost per unit 	Rs. 10</a:t>
            </a: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IN" smtClean="0"/>
              <a:t>      Selling price per unit 	Rs. 15</a:t>
            </a:r>
            <a:endParaRPr lang="en-US" smtClean="0"/>
          </a:p>
          <a:p>
            <a:endParaRPr lang="en-US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514600" y="4495800"/>
            <a:ext cx="6324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IN" sz="2900" kern="0" dirty="0">
                <a:latin typeface="+mn-lt"/>
                <a:cs typeface="+mn-cs"/>
              </a:rPr>
              <a:t>   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IN" sz="2900" kern="0" dirty="0">
                <a:latin typeface="+mn-lt"/>
                <a:cs typeface="+mn-cs"/>
              </a:rPr>
              <a:t>BEP (in units)	=	30,000 units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IN" sz="2900" kern="0" dirty="0">
                <a:latin typeface="+mn-lt"/>
                <a:cs typeface="+mn-cs"/>
              </a:rPr>
              <a:t>BEP (in rupees)  	=	Rs. 4,50,000</a:t>
            </a:r>
            <a:endParaRPr lang="en-US" sz="2900" kern="0" dirty="0">
              <a:latin typeface="+mn-lt"/>
              <a:cs typeface="+mn-cs"/>
            </a:endParaRP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2590800" y="3429000"/>
            <a:ext cx="6172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IN" sz="2400"/>
              <a:t>                                            Fixed cost</a:t>
            </a:r>
            <a:endParaRPr lang="en-US" sz="2400"/>
          </a:p>
          <a:p>
            <a:r>
              <a:rPr lang="en-IN" sz="2400"/>
              <a:t>Break-even Output   = </a:t>
            </a:r>
            <a:endParaRPr lang="en-US" sz="2400"/>
          </a:p>
          <a:p>
            <a:r>
              <a:rPr lang="en-IN" sz="2400"/>
              <a:t>			    Contribution per unit </a:t>
            </a:r>
            <a:endParaRPr lang="en-US" sz="2400"/>
          </a:p>
        </p:txBody>
      </p:sp>
      <p:cxnSp>
        <p:nvCxnSpPr>
          <p:cNvPr id="33798" name="Straight Connector 6"/>
          <p:cNvCxnSpPr>
            <a:cxnSpLocks noChangeShapeType="1"/>
          </p:cNvCxnSpPr>
          <p:nvPr/>
        </p:nvCxnSpPr>
        <p:spPr bwMode="auto">
          <a:xfrm>
            <a:off x="5791200" y="4038600"/>
            <a:ext cx="2819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151226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b="1" smtClean="0">
                <a:solidFill>
                  <a:schemeClr val="tx1"/>
                </a:solidFill>
              </a:rPr>
              <a:t>Illustration 2: Calculate BEP</a:t>
            </a:r>
            <a:endParaRPr lang="en-US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2133600" y="1600200"/>
            <a:ext cx="7010400" cy="228758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en-IN" sz="2400" smtClean="0"/>
              <a:t>Sales 					Rs.6,00,000</a:t>
            </a:r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en-IN" sz="2400" smtClean="0"/>
              <a:t>Fixed expenses 			Rs.1,50,000</a:t>
            </a:r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en-IN" sz="2400" b="1" u="sng" smtClean="0"/>
              <a:t>Variable costs:</a:t>
            </a:r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en-IN" sz="2400" smtClean="0"/>
              <a:t>Direct Material 			Rs.2,00,000</a:t>
            </a:r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en-IN" sz="2400" smtClean="0"/>
              <a:t>Direct Labour 			Rs.1,20,000</a:t>
            </a:r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en-IN" sz="2400" smtClean="0"/>
              <a:t>Other Variable expenses 		Rs.80,000</a:t>
            </a:r>
            <a:endParaRPr lang="en-US" sz="2400" smtClean="0"/>
          </a:p>
          <a:p>
            <a:pPr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133600" y="4343400"/>
            <a:ext cx="6781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IN" sz="2400" dirty="0"/>
              <a:t>                                    </a:t>
            </a:r>
            <a:r>
              <a:rPr lang="en-IN" sz="2400" dirty="0" smtClean="0"/>
              <a:t>         </a:t>
            </a:r>
            <a:r>
              <a:rPr lang="en-IN" sz="2400" dirty="0"/>
              <a:t>Fixed cost</a:t>
            </a:r>
            <a:endParaRPr lang="en-US" sz="2400" dirty="0"/>
          </a:p>
          <a:p>
            <a:r>
              <a:rPr lang="en-IN" sz="2400" dirty="0"/>
              <a:t>Break-even Output   =                          </a:t>
            </a:r>
            <a:r>
              <a:rPr lang="en-IN" sz="2400" dirty="0" smtClean="0"/>
              <a:t>      X </a:t>
            </a:r>
            <a:r>
              <a:rPr lang="en-IN" sz="2400" dirty="0"/>
              <a:t>Sales</a:t>
            </a:r>
            <a:endParaRPr lang="en-US" sz="2400" dirty="0"/>
          </a:p>
          <a:p>
            <a:r>
              <a:rPr lang="en-IN" sz="2400" dirty="0"/>
              <a:t>			    Contribution(S-V) </a:t>
            </a:r>
            <a:endParaRPr lang="en-US" sz="2400" dirty="0"/>
          </a:p>
        </p:txBody>
      </p:sp>
      <p:cxnSp>
        <p:nvCxnSpPr>
          <p:cNvPr id="34821" name="Straight Connector 5"/>
          <p:cNvCxnSpPr>
            <a:cxnSpLocks noChangeShapeType="1"/>
          </p:cNvCxnSpPr>
          <p:nvPr/>
        </p:nvCxnSpPr>
        <p:spPr bwMode="auto">
          <a:xfrm>
            <a:off x="5257800" y="4953000"/>
            <a:ext cx="15240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2362200" y="5562600"/>
            <a:ext cx="4278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BEP (in rupees)= Rs.4,50,000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60198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7200" eaLnBrk="0" hangingPunct="0">
              <a:defRPr/>
            </a:pPr>
            <a:r>
              <a:rPr lang="en-US" sz="2400" dirty="0">
                <a:latin typeface="+mj-lt"/>
                <a:ea typeface="Times New Roman" pitchFamily="18" charset="0"/>
                <a:cs typeface="Arial" pitchFamily="34" charset="0"/>
              </a:rPr>
              <a:t>When per unit cost &amp; selling price are not given, B.E.P. can be calculated only in terms of Rupees.</a:t>
            </a:r>
            <a:endParaRPr lang="en-US" sz="24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406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914400" y="301625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IN" sz="2400" b="1" smtClean="0">
                <a:solidFill>
                  <a:schemeClr val="tx1"/>
                </a:solidFill>
              </a:rPr>
              <a:t>Illustration - 3: From the following particulars find out the B.E.P. What will be the selling price per unit if B.E.P. is to be brought down to 9,000 units?</a:t>
            </a:r>
            <a:endParaRPr lang="en-US" sz="2400" b="1" smtClean="0">
              <a:solidFill>
                <a:schemeClr val="tx1"/>
              </a:solidFill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1143000" y="1524000"/>
            <a:ext cx="8001000" cy="40370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IN" sz="2800" smtClean="0">
                <a:solidFill>
                  <a:srgbClr val="C00000"/>
                </a:solidFill>
              </a:rPr>
              <a:t>Variable cost per unit  Rs.75,  Fixed expenses Rs.	2,70,000, selling price per unit Rs.100</a:t>
            </a:r>
          </a:p>
          <a:p>
            <a:pPr>
              <a:buFont typeface="Wingdings" pitchFamily="2" charset="2"/>
              <a:buNone/>
            </a:pPr>
            <a:r>
              <a:rPr lang="en-US" sz="2800" smtClean="0"/>
              <a:t>BEP (in units)</a:t>
            </a:r>
            <a:r>
              <a:rPr lang="en-IN" sz="2800" smtClean="0"/>
              <a:t> =  10800 units</a:t>
            </a:r>
          </a:p>
          <a:p>
            <a:pPr>
              <a:buFont typeface="Wingdings" pitchFamily="2" charset="2"/>
              <a:buNone/>
            </a:pPr>
            <a:r>
              <a:rPr lang="en-US" sz="2800" smtClean="0"/>
              <a:t>Fixed expenses per unit</a:t>
            </a:r>
            <a:r>
              <a:rPr lang="en-IN" sz="2800" smtClean="0"/>
              <a:t>   = 270000/9000= Rs.30</a:t>
            </a:r>
          </a:p>
          <a:p>
            <a:pPr>
              <a:buFont typeface="Wingdings" pitchFamily="2" charset="2"/>
              <a:buNone/>
            </a:pPr>
            <a:r>
              <a:rPr lang="en-IN" sz="2800" smtClean="0"/>
              <a:t>Selling price= Fixed expenses+Variable expenses                                 </a:t>
            </a:r>
          </a:p>
          <a:p>
            <a:pPr>
              <a:buFont typeface="Wingdings" pitchFamily="2" charset="2"/>
              <a:buNone/>
            </a:pPr>
            <a:r>
              <a:rPr lang="en-IN" sz="2800" smtClean="0"/>
              <a:t>                      = Rs.30 + Rs.75 = Rs.105</a:t>
            </a:r>
            <a:endParaRPr lang="en-US" sz="2800" smtClean="0"/>
          </a:p>
          <a:p>
            <a:pPr>
              <a:buFont typeface="Wingdings" pitchFamily="2" charset="2"/>
              <a:buNone/>
            </a:pP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3047759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Find out BEP of a sheep herd with following information:</a:t>
            </a:r>
          </a:p>
          <a:p>
            <a:pPr lvl="1"/>
            <a:r>
              <a:rPr lang="en-US" smtClean="0"/>
              <a:t>Total Fixed cost = Rs. 10000</a:t>
            </a:r>
          </a:p>
          <a:p>
            <a:pPr lvl="1"/>
            <a:r>
              <a:rPr lang="en-US" smtClean="0"/>
              <a:t>Number of sheep=100 </a:t>
            </a:r>
          </a:p>
          <a:p>
            <a:pPr lvl="1"/>
            <a:r>
              <a:rPr lang="en-US" smtClean="0"/>
              <a:t>Variable cost of production= Rs.60000</a:t>
            </a:r>
          </a:p>
          <a:p>
            <a:pPr lvl="1"/>
            <a:r>
              <a:rPr lang="en-US" smtClean="0"/>
              <a:t>Gross return = Rs. 100000</a:t>
            </a:r>
          </a:p>
        </p:txBody>
      </p:sp>
    </p:spTree>
    <p:extLst>
      <p:ext uri="{BB962C8B-B14F-4D97-AF65-F5344CB8AC3E}">
        <p14:creationId xmlns:p14="http://schemas.microsoft.com/office/powerpoint/2010/main" val="3088097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1370013" y="304800"/>
            <a:ext cx="7313612" cy="1143000"/>
          </a:xfrm>
        </p:spPr>
        <p:txBody>
          <a:bodyPr/>
          <a:lstStyle/>
          <a:p>
            <a:r>
              <a:rPr lang="en-IN" sz="4400" b="1" smtClean="0"/>
              <a:t>Margin of Safety</a:t>
            </a:r>
            <a:endParaRPr lang="en-US" sz="44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7213"/>
            <a:ext cx="8763000" cy="41148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IN" dirty="0" smtClean="0"/>
              <a:t>The amount by which the actual volume of sales exceeds the sales at BEP</a:t>
            </a:r>
          </a:p>
          <a:p>
            <a:pPr>
              <a:defRPr/>
            </a:pPr>
            <a:r>
              <a:rPr lang="en-IN" dirty="0" smtClean="0"/>
              <a:t>Margin of safety = Actual sales – Break even sales</a:t>
            </a:r>
          </a:p>
          <a:p>
            <a:pPr>
              <a:defRPr/>
            </a:pPr>
            <a:r>
              <a:rPr lang="en-IN" b="1" dirty="0" smtClean="0"/>
              <a:t>When the margin of safety is low, the following steps may be taken.</a:t>
            </a:r>
          </a:p>
          <a:p>
            <a:pPr lvl="4">
              <a:buFont typeface="Wingdings" pitchFamily="2" charset="2"/>
              <a:buNone/>
              <a:defRPr/>
            </a:pPr>
            <a:r>
              <a:rPr lang="en-IN" sz="2400" dirty="0" smtClean="0">
                <a:ea typeface="+mn-ea"/>
                <a:cs typeface="+mn-cs"/>
              </a:rPr>
              <a:t>1) Increase the volume of sales,</a:t>
            </a:r>
            <a:endParaRPr lang="en-US" sz="2400" dirty="0" smtClean="0">
              <a:ea typeface="+mn-ea"/>
              <a:cs typeface="+mn-cs"/>
            </a:endParaRPr>
          </a:p>
          <a:p>
            <a:pPr lvl="4">
              <a:buFont typeface="Wingdings" pitchFamily="2" charset="2"/>
              <a:buNone/>
              <a:defRPr/>
            </a:pPr>
            <a:r>
              <a:rPr lang="en-IN" sz="2400" dirty="0" smtClean="0">
                <a:ea typeface="+mn-ea"/>
                <a:cs typeface="+mn-cs"/>
              </a:rPr>
              <a:t>2) Increase the selling price,</a:t>
            </a:r>
            <a:endParaRPr lang="en-US" sz="2400" dirty="0" smtClean="0">
              <a:ea typeface="+mn-ea"/>
              <a:cs typeface="+mn-cs"/>
            </a:endParaRPr>
          </a:p>
          <a:p>
            <a:pPr lvl="4">
              <a:buFont typeface="Wingdings" pitchFamily="2" charset="2"/>
              <a:buNone/>
              <a:defRPr/>
            </a:pPr>
            <a:r>
              <a:rPr lang="en-IN" sz="2400" dirty="0" smtClean="0">
                <a:ea typeface="+mn-ea"/>
                <a:cs typeface="+mn-cs"/>
              </a:rPr>
              <a:t>3) Decrease the fixed costs,</a:t>
            </a:r>
            <a:endParaRPr lang="en-US" sz="2400" dirty="0" smtClean="0">
              <a:ea typeface="+mn-ea"/>
              <a:cs typeface="+mn-cs"/>
            </a:endParaRPr>
          </a:p>
          <a:p>
            <a:pPr lvl="4">
              <a:buFont typeface="Wingdings" pitchFamily="2" charset="2"/>
              <a:buNone/>
              <a:defRPr/>
            </a:pPr>
            <a:r>
              <a:rPr lang="en-IN" sz="2400" dirty="0" smtClean="0">
                <a:ea typeface="+mn-ea"/>
                <a:cs typeface="+mn-cs"/>
              </a:rPr>
              <a:t>4) Decrease the variable costs,</a:t>
            </a:r>
            <a:endParaRPr lang="en-US" sz="2400" dirty="0" smtClean="0">
              <a:ea typeface="+mn-ea"/>
              <a:cs typeface="+mn-cs"/>
            </a:endParaRPr>
          </a:p>
          <a:p>
            <a:pPr lvl="4">
              <a:buFont typeface="Wingdings" pitchFamily="2" charset="2"/>
              <a:buNone/>
              <a:defRPr/>
            </a:pPr>
            <a:r>
              <a:rPr lang="en-IN" sz="2400" dirty="0" smtClean="0">
                <a:ea typeface="+mn-ea"/>
                <a:cs typeface="+mn-cs"/>
              </a:rPr>
              <a:t>5) Improve the sales mix </a:t>
            </a:r>
            <a:endParaRPr lang="en-US" sz="2400" dirty="0" smtClean="0">
              <a:ea typeface="+mn-ea"/>
              <a:cs typeface="+mn-cs"/>
            </a:endParaRP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770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angle formed at BEP between the two lines to the right side of the BEP is called angle of incidence</a:t>
            </a:r>
          </a:p>
          <a:p>
            <a:pPr algn="just">
              <a:lnSpc>
                <a:spcPct val="150000"/>
              </a:lnSpc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 large margin of safety with wide angle of incidence indicates most favourable position of a business and even the existence of monopoly positions.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Title 4"/>
          <p:cNvSpPr>
            <a:spLocks noGrp="1"/>
          </p:cNvSpPr>
          <p:nvPr>
            <p:ph type="title"/>
          </p:nvPr>
        </p:nvSpPr>
        <p:spPr>
          <a:xfrm>
            <a:off x="381000" y="301625"/>
            <a:ext cx="8382001" cy="1143000"/>
          </a:xfrm>
        </p:spPr>
        <p:txBody>
          <a:bodyPr>
            <a:normAutofit fontScale="90000"/>
          </a:bodyPr>
          <a:lstStyle/>
          <a:p>
            <a:r>
              <a:rPr lang="en-IN" sz="4400" b="1" dirty="0" smtClean="0"/>
              <a:t>Break even chart and </a:t>
            </a:r>
            <a:br>
              <a:rPr lang="en-IN" sz="4400" b="1" dirty="0" smtClean="0"/>
            </a:br>
            <a:r>
              <a:rPr lang="en-US" sz="4400" b="1" dirty="0" smtClean="0"/>
              <a:t>Angle of incidence</a:t>
            </a:r>
          </a:p>
        </p:txBody>
      </p:sp>
    </p:spTree>
    <p:extLst>
      <p:ext uri="{BB962C8B-B14F-4D97-AF65-F5344CB8AC3E}">
        <p14:creationId xmlns:p14="http://schemas.microsoft.com/office/powerpoint/2010/main" val="2476473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smtClean="0"/>
              <a:t>Break even point</a:t>
            </a:r>
          </a:p>
        </p:txBody>
      </p:sp>
      <p:cxnSp>
        <p:nvCxnSpPr>
          <p:cNvPr id="39939" name="Straight Connector 4"/>
          <p:cNvCxnSpPr>
            <a:cxnSpLocks noChangeShapeType="1"/>
          </p:cNvCxnSpPr>
          <p:nvPr/>
        </p:nvCxnSpPr>
        <p:spPr bwMode="auto">
          <a:xfrm rot="5400000">
            <a:off x="3429000" y="4114800"/>
            <a:ext cx="3505200" cy="0"/>
          </a:xfrm>
          <a:prstGeom prst="line">
            <a:avLst/>
          </a:prstGeom>
          <a:noFill/>
          <a:ln w="28575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0" name="Straight Connector 7"/>
          <p:cNvCxnSpPr>
            <a:cxnSpLocks noChangeShapeType="1"/>
          </p:cNvCxnSpPr>
          <p:nvPr/>
        </p:nvCxnSpPr>
        <p:spPr bwMode="auto">
          <a:xfrm rot="10800000">
            <a:off x="3276600" y="4800600"/>
            <a:ext cx="4343400" cy="1588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1" name="Straight Connector 8"/>
          <p:cNvCxnSpPr>
            <a:cxnSpLocks noChangeShapeType="1"/>
          </p:cNvCxnSpPr>
          <p:nvPr/>
        </p:nvCxnSpPr>
        <p:spPr bwMode="auto">
          <a:xfrm rot="5400000">
            <a:off x="1524000" y="4191000"/>
            <a:ext cx="3505200" cy="0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2" name="Straight Connector 9"/>
          <p:cNvCxnSpPr>
            <a:cxnSpLocks noChangeShapeType="1"/>
          </p:cNvCxnSpPr>
          <p:nvPr/>
        </p:nvCxnSpPr>
        <p:spPr bwMode="auto">
          <a:xfrm rot="5400000">
            <a:off x="3086100" y="2019300"/>
            <a:ext cx="4114800" cy="3733800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3" name="Straight Connector 10"/>
          <p:cNvCxnSpPr>
            <a:cxnSpLocks noChangeShapeType="1"/>
          </p:cNvCxnSpPr>
          <p:nvPr/>
        </p:nvCxnSpPr>
        <p:spPr bwMode="auto">
          <a:xfrm rot="10800000" flipV="1">
            <a:off x="3276600" y="2743200"/>
            <a:ext cx="4114800" cy="2057400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4" name="Straight Connector 11"/>
          <p:cNvCxnSpPr>
            <a:cxnSpLocks noChangeShapeType="1"/>
          </p:cNvCxnSpPr>
          <p:nvPr/>
        </p:nvCxnSpPr>
        <p:spPr bwMode="auto">
          <a:xfrm rot="10800000">
            <a:off x="3276600" y="5943600"/>
            <a:ext cx="4267200" cy="0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29"/>
          <p:cNvSpPr/>
          <p:nvPr/>
        </p:nvSpPr>
        <p:spPr>
          <a:xfrm>
            <a:off x="2417802" y="2743200"/>
            <a:ext cx="553998" cy="3120406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2400" b="1" dirty="0"/>
              <a:t>Cost &amp; revenue (Rs.)</a:t>
            </a:r>
          </a:p>
        </p:txBody>
      </p:sp>
      <p:sp>
        <p:nvSpPr>
          <p:cNvPr id="39946" name="Rectangle 30"/>
          <p:cNvSpPr>
            <a:spLocks noChangeArrowheads="1"/>
          </p:cNvSpPr>
          <p:nvPr/>
        </p:nvSpPr>
        <p:spPr bwMode="auto">
          <a:xfrm>
            <a:off x="3962400" y="2743200"/>
            <a:ext cx="817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BEP</a:t>
            </a:r>
          </a:p>
        </p:txBody>
      </p:sp>
      <p:sp>
        <p:nvSpPr>
          <p:cNvPr id="39947" name="Rectangle 31"/>
          <p:cNvSpPr>
            <a:spLocks noChangeArrowheads="1"/>
          </p:cNvSpPr>
          <p:nvPr/>
        </p:nvSpPr>
        <p:spPr bwMode="auto">
          <a:xfrm>
            <a:off x="2844800" y="22098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y</a:t>
            </a:r>
          </a:p>
        </p:txBody>
      </p:sp>
      <p:sp>
        <p:nvSpPr>
          <p:cNvPr id="39948" name="Rectangle 32"/>
          <p:cNvSpPr>
            <a:spLocks noChangeArrowheads="1"/>
          </p:cNvSpPr>
          <p:nvPr/>
        </p:nvSpPr>
        <p:spPr bwMode="auto">
          <a:xfrm>
            <a:off x="2895600" y="586263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0</a:t>
            </a:r>
          </a:p>
        </p:txBody>
      </p:sp>
      <p:sp>
        <p:nvSpPr>
          <p:cNvPr id="39949" name="Rectangle 33"/>
          <p:cNvSpPr>
            <a:spLocks noChangeArrowheads="1"/>
          </p:cNvSpPr>
          <p:nvPr/>
        </p:nvSpPr>
        <p:spPr bwMode="auto">
          <a:xfrm>
            <a:off x="7340600" y="593883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x</a:t>
            </a:r>
          </a:p>
        </p:txBody>
      </p:sp>
      <p:sp>
        <p:nvSpPr>
          <p:cNvPr id="39950" name="Rectangle 34"/>
          <p:cNvSpPr>
            <a:spLocks noChangeArrowheads="1"/>
          </p:cNvSpPr>
          <p:nvPr/>
        </p:nvSpPr>
        <p:spPr bwMode="auto">
          <a:xfrm>
            <a:off x="4191000" y="6091238"/>
            <a:ext cx="2370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Units of output</a:t>
            </a:r>
          </a:p>
        </p:txBody>
      </p:sp>
      <p:sp>
        <p:nvSpPr>
          <p:cNvPr id="39951" name="Rectangle 35"/>
          <p:cNvSpPr>
            <a:spLocks noChangeArrowheads="1"/>
          </p:cNvSpPr>
          <p:nvPr/>
        </p:nvSpPr>
        <p:spPr bwMode="auto">
          <a:xfrm>
            <a:off x="6858000" y="1519238"/>
            <a:ext cx="595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TR</a:t>
            </a:r>
          </a:p>
        </p:txBody>
      </p:sp>
      <p:sp>
        <p:nvSpPr>
          <p:cNvPr id="39952" name="Rectangle 36"/>
          <p:cNvSpPr>
            <a:spLocks noChangeArrowheads="1"/>
          </p:cNvSpPr>
          <p:nvPr/>
        </p:nvSpPr>
        <p:spPr bwMode="auto">
          <a:xfrm>
            <a:off x="7315200" y="2590800"/>
            <a:ext cx="595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TC</a:t>
            </a:r>
          </a:p>
        </p:txBody>
      </p:sp>
      <p:sp>
        <p:nvSpPr>
          <p:cNvPr id="39953" name="Rectangle 38"/>
          <p:cNvSpPr>
            <a:spLocks noChangeArrowheads="1"/>
          </p:cNvSpPr>
          <p:nvPr/>
        </p:nvSpPr>
        <p:spPr bwMode="auto">
          <a:xfrm>
            <a:off x="7645400" y="4572000"/>
            <a:ext cx="593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FC</a:t>
            </a:r>
          </a:p>
        </p:txBody>
      </p:sp>
      <p:sp>
        <p:nvSpPr>
          <p:cNvPr id="39954" name="Rectangle 39"/>
          <p:cNvSpPr>
            <a:spLocks noChangeArrowheads="1"/>
          </p:cNvSpPr>
          <p:nvPr/>
        </p:nvSpPr>
        <p:spPr bwMode="auto">
          <a:xfrm>
            <a:off x="3733800" y="4400550"/>
            <a:ext cx="850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/>
              <a:t>Loss</a:t>
            </a:r>
          </a:p>
        </p:txBody>
      </p:sp>
      <p:sp>
        <p:nvSpPr>
          <p:cNvPr id="39955" name="Rectangle 40"/>
          <p:cNvSpPr>
            <a:spLocks noChangeArrowheads="1"/>
          </p:cNvSpPr>
          <p:nvPr/>
        </p:nvSpPr>
        <p:spPr bwMode="auto">
          <a:xfrm>
            <a:off x="6019800" y="2724150"/>
            <a:ext cx="850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/>
              <a:t>Profit</a:t>
            </a:r>
          </a:p>
        </p:txBody>
      </p:sp>
      <p:sp>
        <p:nvSpPr>
          <p:cNvPr id="39956" name="Rectangle 41"/>
          <p:cNvSpPr>
            <a:spLocks noChangeArrowheads="1"/>
          </p:cNvSpPr>
          <p:nvPr/>
        </p:nvSpPr>
        <p:spPr bwMode="auto">
          <a:xfrm>
            <a:off x="5854700" y="5100638"/>
            <a:ext cx="85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BEO</a:t>
            </a:r>
          </a:p>
        </p:txBody>
      </p:sp>
      <p:sp>
        <p:nvSpPr>
          <p:cNvPr id="43" name="Down Arrow 42"/>
          <p:cNvSpPr>
            <a:spLocks noChangeArrowheads="1"/>
          </p:cNvSpPr>
          <p:nvPr/>
        </p:nvSpPr>
        <p:spPr bwMode="auto">
          <a:xfrm rot="-2404321">
            <a:off x="4606925" y="3119438"/>
            <a:ext cx="533400" cy="701675"/>
          </a:xfrm>
          <a:prstGeom prst="downArrow">
            <a:avLst>
              <a:gd name="adj1" fmla="val 50000"/>
              <a:gd name="adj2" fmla="val 4993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latin typeface="Verdana" pitchFamily="34" charset="0"/>
            </a:endParaRPr>
          </a:p>
        </p:txBody>
      </p:sp>
      <p:sp>
        <p:nvSpPr>
          <p:cNvPr id="44" name="Down Arrow 43"/>
          <p:cNvSpPr>
            <a:spLocks noChangeArrowheads="1"/>
          </p:cNvSpPr>
          <p:nvPr/>
        </p:nvSpPr>
        <p:spPr bwMode="auto">
          <a:xfrm rot="2715065">
            <a:off x="5287169" y="5163344"/>
            <a:ext cx="533400" cy="782638"/>
          </a:xfrm>
          <a:prstGeom prst="downArrow">
            <a:avLst>
              <a:gd name="adj1" fmla="val 50000"/>
              <a:gd name="adj2" fmla="val 5000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234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35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35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4" presetID="35" presetClass="emp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0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3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9" presetID="35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2" presetID="35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5" presetID="35" presetClass="emp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8" presetID="35" presetClass="emph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1" presetID="35" presetClass="emph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54" presetID="35" presetClass="emph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57" presetID="35" presetClass="emph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60" presetID="35" presetClass="emph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63" presetID="35" presetClass="emph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66" presetID="35" presetClass="emph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69" presetID="35" presetClass="emph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72" presetID="35" presetClass="emph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3" grpId="1" animBg="1"/>
      <p:bldP spid="43" grpId="2" animBg="1"/>
      <p:bldP spid="43" grpId="3" animBg="1"/>
      <p:bldP spid="43" grpId="4" animBg="1"/>
      <p:bldP spid="43" grpId="5" animBg="1"/>
      <p:bldP spid="43" grpId="6" animBg="1"/>
      <p:bldP spid="43" grpId="7" animBg="1"/>
      <p:bldP spid="43" grpId="8" animBg="1"/>
      <p:bldP spid="43" grpId="9" animBg="1"/>
      <p:bldP spid="43" grpId="10" animBg="1"/>
      <p:bldP spid="44" grpId="0" animBg="1"/>
      <p:bldP spid="44" grpId="1" animBg="1"/>
      <p:bldP spid="44" grpId="2" animBg="1"/>
      <p:bldP spid="44" grpId="3" animBg="1"/>
      <p:bldP spid="44" grpId="4" animBg="1"/>
      <p:bldP spid="44" grpId="5" animBg="1"/>
      <p:bldP spid="44" grpId="6" animBg="1"/>
      <p:bldP spid="44" grpId="7" animBg="1"/>
      <p:bldP spid="44" grpId="8" animBg="1"/>
      <p:bldP spid="44" grpId="9" animBg="1"/>
      <p:bldP spid="44" grpId="10" animBg="1"/>
      <p:bldP spid="44" grpId="1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b="1" smtClean="0"/>
              <a:t>Shut down point</a:t>
            </a:r>
            <a:endParaRPr lang="en-US" sz="4400" smtClean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Shut down point is the minimum point of average variable cost. </a:t>
            </a:r>
          </a:p>
          <a:p>
            <a:r>
              <a:rPr lang="en-IN" dirty="0" smtClean="0"/>
              <a:t>A farmer must produce at least this amount so that he will be able to cover the variable cost of production. </a:t>
            </a:r>
          </a:p>
          <a:p>
            <a:r>
              <a:rPr lang="en-IN" dirty="0" smtClean="0"/>
              <a:t>If the total revenue curve goes below this point, it is better to close the business instead of incurring losses.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3144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Meaning</a:t>
            </a:r>
            <a:endParaRPr lang="en-IN" sz="4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447800" y="1827213"/>
            <a:ext cx="7620000" cy="4649787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Cost of production means the expenses incurred per unit of output</a:t>
            </a:r>
          </a:p>
          <a:p>
            <a:pPr algn="just" eaLnBrk="1" hangingPunct="1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Cost of production means value of factor of production</a:t>
            </a:r>
          </a:p>
          <a:p>
            <a:pPr algn="just" eaLnBrk="1" hangingPunct="1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Costs are defined as those expenses faced by a business in the process of supplying goods and services to consumers.</a:t>
            </a:r>
          </a:p>
          <a:p>
            <a:pPr algn="just" eaLnBrk="1" hangingPunct="1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Costs in farming divided into two main categories FC &amp; VC</a:t>
            </a:r>
          </a:p>
          <a:p>
            <a:pPr algn="just" eaLnBrk="1" hangingPunct="1">
              <a:lnSpc>
                <a:spcPct val="150000"/>
              </a:lnSpc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907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25108432"/>
              </p:ext>
            </p:extLst>
          </p:nvPr>
        </p:nvGraphicFramePr>
        <p:xfrm>
          <a:off x="381000" y="304800"/>
          <a:ext cx="81534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3293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IN" sz="4400" b="1" dirty="0" smtClean="0"/>
              <a:t>Fixed costs </a:t>
            </a:r>
            <a:endParaRPr lang="en-US" sz="44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9601" y="914400"/>
            <a:ext cx="7620000" cy="57150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Clr>
                <a:srgbClr val="FFFF00"/>
              </a:buClr>
              <a:buSzPct val="118000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Known as indirect costs/sunk costs/overhead costs</a:t>
            </a:r>
          </a:p>
          <a:p>
            <a:pPr algn="just" eaLnBrk="1" hangingPunct="1">
              <a:lnSpc>
                <a:spcPct val="150000"/>
              </a:lnSpc>
              <a:buClr>
                <a:srgbClr val="FFFF00"/>
              </a:buClr>
              <a:buSzPct val="118000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Does not vary during the production period</a:t>
            </a:r>
          </a:p>
          <a:p>
            <a:pPr algn="just" eaLnBrk="1" hangingPunct="1">
              <a:lnSpc>
                <a:spcPct val="150000"/>
              </a:lnSpc>
              <a:buClr>
                <a:srgbClr val="FFFF00"/>
              </a:buClr>
              <a:buSzPct val="118000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Incurred even when production is not undertaken</a:t>
            </a:r>
          </a:p>
          <a:p>
            <a:pPr algn="just" eaLnBrk="1" hangingPunct="1">
              <a:lnSpc>
                <a:spcPct val="150000"/>
              </a:lnSpc>
              <a:buClr>
                <a:srgbClr val="FFFF00"/>
              </a:buClr>
              <a:buSzPct val="118000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Remain same irrespective of level of production</a:t>
            </a:r>
          </a:p>
          <a:p>
            <a:pPr algn="just" eaLnBrk="1" hangingPunct="1">
              <a:lnSpc>
                <a:spcPct val="150000"/>
              </a:lnSpc>
              <a:buClr>
                <a:srgbClr val="FFFF00"/>
              </a:buClr>
              <a:buSzPct val="118000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 long run there are no fixed costs </a:t>
            </a:r>
          </a:p>
          <a:p>
            <a:pPr algn="just" eaLnBrk="1" hangingPunct="1">
              <a:lnSpc>
                <a:spcPct val="150000"/>
              </a:lnSpc>
              <a:buClr>
                <a:srgbClr val="FFFF00"/>
              </a:buClr>
              <a:buSzPct val="118000"/>
            </a:pP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 taxes, rent, insurance, depreciation, interest on investment, implements, tools, buildings, hired labour on a year round basis etc. </a:t>
            </a:r>
          </a:p>
          <a:p>
            <a:pPr algn="just" eaLnBrk="1" hangingPunct="1">
              <a:lnSpc>
                <a:spcPct val="150000"/>
              </a:lnSpc>
              <a:buClr>
                <a:srgbClr val="FFFF00"/>
              </a:buClr>
              <a:buSzPct val="118000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summation of all these costs is called TFC</a:t>
            </a:r>
          </a:p>
          <a:p>
            <a:pPr algn="just" eaLnBrk="1" hangingPunct="1">
              <a:lnSpc>
                <a:spcPct val="150000"/>
              </a:lnSpc>
              <a:buClr>
                <a:srgbClr val="FFFF00"/>
              </a:buClr>
              <a:buSzPct val="118000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However in long run, all costs become variable. </a:t>
            </a:r>
          </a:p>
          <a:p>
            <a:pPr algn="just" eaLnBrk="1" hangingPunct="1">
              <a:lnSpc>
                <a:spcPct val="150000"/>
              </a:lnSpc>
              <a:buClr>
                <a:srgbClr val="FFFF00"/>
              </a:buClr>
              <a:buSzPct val="118000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Parallel to X-axis</a:t>
            </a:r>
          </a:p>
        </p:txBody>
      </p:sp>
    </p:spTree>
    <p:extLst>
      <p:ext uri="{BB962C8B-B14F-4D97-AF65-F5344CB8AC3E}">
        <p14:creationId xmlns:p14="http://schemas.microsoft.com/office/powerpoint/2010/main" val="3117060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b="1" smtClean="0"/>
              <a:t>Total fixed costs </a:t>
            </a:r>
            <a:endParaRPr lang="en-US" sz="4400" smtClean="0"/>
          </a:p>
        </p:txBody>
      </p:sp>
      <p:cxnSp>
        <p:nvCxnSpPr>
          <p:cNvPr id="8195" name="Straight Arrow Connector 6"/>
          <p:cNvCxnSpPr>
            <a:cxnSpLocks noChangeShapeType="1"/>
          </p:cNvCxnSpPr>
          <p:nvPr/>
        </p:nvCxnSpPr>
        <p:spPr bwMode="auto">
          <a:xfrm rot="16200000" flipV="1">
            <a:off x="1524000" y="3505200"/>
            <a:ext cx="3733800" cy="76200"/>
          </a:xfrm>
          <a:prstGeom prst="straightConnector1">
            <a:avLst/>
          </a:prstGeom>
          <a:noFill/>
          <a:ln w="95250" cap="rnd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6" name="Straight Arrow Connector 12"/>
          <p:cNvCxnSpPr>
            <a:cxnSpLocks noChangeShapeType="1"/>
          </p:cNvCxnSpPr>
          <p:nvPr/>
        </p:nvCxnSpPr>
        <p:spPr bwMode="auto">
          <a:xfrm>
            <a:off x="3429000" y="5486400"/>
            <a:ext cx="4343400" cy="1588"/>
          </a:xfrm>
          <a:prstGeom prst="straightConnector1">
            <a:avLst/>
          </a:prstGeom>
          <a:noFill/>
          <a:ln w="95250" cap="rnd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7" name="Rectangle 14"/>
          <p:cNvSpPr>
            <a:spLocks noChangeArrowheads="1"/>
          </p:cNvSpPr>
          <p:nvPr/>
        </p:nvSpPr>
        <p:spPr bwMode="auto">
          <a:xfrm>
            <a:off x="5210175" y="5938838"/>
            <a:ext cx="1190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Output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646402" y="3276600"/>
            <a:ext cx="553998" cy="776816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2400" b="1" dirty="0"/>
              <a:t>Cost</a:t>
            </a:r>
          </a:p>
        </p:txBody>
      </p:sp>
      <p:sp>
        <p:nvSpPr>
          <p:cNvPr id="8199" name="Rectangle 16"/>
          <p:cNvSpPr>
            <a:spLocks noChangeArrowheads="1"/>
          </p:cNvSpPr>
          <p:nvPr/>
        </p:nvSpPr>
        <p:spPr bwMode="auto">
          <a:xfrm>
            <a:off x="2692400" y="151923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y</a:t>
            </a:r>
          </a:p>
        </p:txBody>
      </p:sp>
      <p:sp>
        <p:nvSpPr>
          <p:cNvPr id="8200" name="Rectangle 17"/>
          <p:cNvSpPr>
            <a:spLocks noChangeArrowheads="1"/>
          </p:cNvSpPr>
          <p:nvPr/>
        </p:nvSpPr>
        <p:spPr bwMode="auto">
          <a:xfrm>
            <a:off x="7721600" y="56388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x</a:t>
            </a:r>
          </a:p>
        </p:txBody>
      </p:sp>
      <p:sp>
        <p:nvSpPr>
          <p:cNvPr id="8201" name="Rectangle 18"/>
          <p:cNvSpPr>
            <a:spLocks noChangeArrowheads="1"/>
          </p:cNvSpPr>
          <p:nvPr/>
        </p:nvSpPr>
        <p:spPr bwMode="auto">
          <a:xfrm>
            <a:off x="7162800" y="3352800"/>
            <a:ext cx="782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TFC</a:t>
            </a:r>
          </a:p>
        </p:txBody>
      </p:sp>
      <p:cxnSp>
        <p:nvCxnSpPr>
          <p:cNvPr id="8202" name="Straight Arrow Connector 19"/>
          <p:cNvCxnSpPr>
            <a:cxnSpLocks noChangeShapeType="1"/>
          </p:cNvCxnSpPr>
          <p:nvPr/>
        </p:nvCxnSpPr>
        <p:spPr bwMode="auto">
          <a:xfrm>
            <a:off x="3429000" y="3810000"/>
            <a:ext cx="4343400" cy="1588"/>
          </a:xfrm>
          <a:prstGeom prst="straightConnector1">
            <a:avLst/>
          </a:prstGeom>
          <a:noFill/>
          <a:ln w="95250" cap="rnd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3" name="Rectangle 20"/>
          <p:cNvSpPr>
            <a:spLocks noChangeArrowheads="1"/>
          </p:cNvSpPr>
          <p:nvPr/>
        </p:nvSpPr>
        <p:spPr bwMode="auto">
          <a:xfrm>
            <a:off x="2928938" y="5481638"/>
            <a:ext cx="423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798595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IN" sz="4400" b="1" dirty="0" smtClean="0"/>
              <a:t>Variable Costs</a:t>
            </a:r>
            <a:endParaRPr lang="en-US" sz="44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382000" cy="4114800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Known as working/operating/direct/ prime/circulating/running costs</a:t>
            </a:r>
          </a:p>
          <a:p>
            <a:pPr algn="just">
              <a:lnSpc>
                <a:spcPct val="16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An input is a variable input if its quantity varies during the production period.</a:t>
            </a:r>
          </a:p>
          <a:p>
            <a:pPr algn="just">
              <a:lnSpc>
                <a:spcPct val="16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Vary with the level of output</a:t>
            </a:r>
          </a:p>
          <a:p>
            <a:pPr algn="just">
              <a:lnSpc>
                <a:spcPct val="16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Not incurred in absence of production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 costs of raw materials, labour hired on daily basis, power, repairs, maintenance charges of machinery etc.</a:t>
            </a:r>
          </a:p>
          <a:p>
            <a:pPr algn="just">
              <a:lnSpc>
                <a:spcPct val="16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These are second phase costs. </a:t>
            </a:r>
          </a:p>
          <a:p>
            <a:pPr algn="just">
              <a:lnSpc>
                <a:spcPct val="16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summation of these costs refers to TVC</a:t>
            </a:r>
          </a:p>
          <a:p>
            <a:pPr algn="just">
              <a:lnSpc>
                <a:spcPct val="16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Graphically TVC is as inverse ‘S’ shape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316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b="1" smtClean="0"/>
              <a:t>Total variable costs </a:t>
            </a:r>
            <a:endParaRPr lang="en-US" sz="4400" smtClean="0"/>
          </a:p>
        </p:txBody>
      </p:sp>
      <p:cxnSp>
        <p:nvCxnSpPr>
          <p:cNvPr id="10243" name="Straight Arrow Connector 6"/>
          <p:cNvCxnSpPr>
            <a:cxnSpLocks noChangeShapeType="1"/>
          </p:cNvCxnSpPr>
          <p:nvPr/>
        </p:nvCxnSpPr>
        <p:spPr bwMode="auto">
          <a:xfrm rot="16200000" flipV="1">
            <a:off x="1524000" y="3505200"/>
            <a:ext cx="3733800" cy="76200"/>
          </a:xfrm>
          <a:prstGeom prst="straightConnector1">
            <a:avLst/>
          </a:prstGeom>
          <a:noFill/>
          <a:ln w="95250" cap="rnd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4" name="Straight Arrow Connector 12"/>
          <p:cNvCxnSpPr>
            <a:cxnSpLocks noChangeShapeType="1"/>
          </p:cNvCxnSpPr>
          <p:nvPr/>
        </p:nvCxnSpPr>
        <p:spPr bwMode="auto">
          <a:xfrm>
            <a:off x="3429000" y="5486400"/>
            <a:ext cx="4343400" cy="1588"/>
          </a:xfrm>
          <a:prstGeom prst="straightConnector1">
            <a:avLst/>
          </a:prstGeom>
          <a:noFill/>
          <a:ln w="95250" cap="rnd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5" name="Rectangle 14"/>
          <p:cNvSpPr>
            <a:spLocks noChangeArrowheads="1"/>
          </p:cNvSpPr>
          <p:nvPr/>
        </p:nvSpPr>
        <p:spPr bwMode="auto">
          <a:xfrm>
            <a:off x="5210175" y="5938838"/>
            <a:ext cx="1190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Output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646402" y="3276600"/>
            <a:ext cx="553998" cy="776816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2400" b="1" dirty="0"/>
              <a:t>Cost</a:t>
            </a:r>
          </a:p>
        </p:txBody>
      </p:sp>
      <p:sp>
        <p:nvSpPr>
          <p:cNvPr id="10247" name="Rectangle 16"/>
          <p:cNvSpPr>
            <a:spLocks noChangeArrowheads="1"/>
          </p:cNvSpPr>
          <p:nvPr/>
        </p:nvSpPr>
        <p:spPr bwMode="auto">
          <a:xfrm>
            <a:off x="2692400" y="151923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y</a:t>
            </a:r>
          </a:p>
        </p:txBody>
      </p:sp>
      <p:sp>
        <p:nvSpPr>
          <p:cNvPr id="10248" name="Rectangle 17"/>
          <p:cNvSpPr>
            <a:spLocks noChangeArrowheads="1"/>
          </p:cNvSpPr>
          <p:nvPr/>
        </p:nvSpPr>
        <p:spPr bwMode="auto">
          <a:xfrm>
            <a:off x="7721600" y="56388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x</a:t>
            </a:r>
          </a:p>
        </p:txBody>
      </p:sp>
      <p:sp>
        <p:nvSpPr>
          <p:cNvPr id="10249" name="Rectangle 18"/>
          <p:cNvSpPr>
            <a:spLocks noChangeArrowheads="1"/>
          </p:cNvSpPr>
          <p:nvPr/>
        </p:nvSpPr>
        <p:spPr bwMode="auto">
          <a:xfrm>
            <a:off x="7162800" y="1752600"/>
            <a:ext cx="800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TVC</a:t>
            </a:r>
          </a:p>
        </p:txBody>
      </p:sp>
      <p:sp>
        <p:nvSpPr>
          <p:cNvPr id="10250" name="Rectangle 20"/>
          <p:cNvSpPr>
            <a:spLocks noChangeArrowheads="1"/>
          </p:cNvSpPr>
          <p:nvPr/>
        </p:nvSpPr>
        <p:spPr bwMode="auto">
          <a:xfrm>
            <a:off x="2928938" y="5481638"/>
            <a:ext cx="423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O</a:t>
            </a:r>
          </a:p>
        </p:txBody>
      </p:sp>
      <p:sp>
        <p:nvSpPr>
          <p:cNvPr id="10251" name="Freeform 13"/>
          <p:cNvSpPr>
            <a:spLocks noChangeArrowheads="1"/>
          </p:cNvSpPr>
          <p:nvPr/>
        </p:nvSpPr>
        <p:spPr bwMode="auto">
          <a:xfrm>
            <a:off x="3505200" y="2084388"/>
            <a:ext cx="3597275" cy="3325812"/>
          </a:xfrm>
          <a:custGeom>
            <a:avLst/>
            <a:gdLst>
              <a:gd name="T0" fmla="*/ 0 w 3359889"/>
              <a:gd name="T1" fmla="*/ 14037003 h 2977117"/>
              <a:gd name="T2" fmla="*/ 1327307 w 3359889"/>
              <a:gd name="T3" fmla="*/ 8622742 h 2977117"/>
              <a:gd name="T4" fmla="*/ 3871311 w 3359889"/>
              <a:gd name="T5" fmla="*/ 7419580 h 2977117"/>
              <a:gd name="T6" fmla="*/ 5751661 w 3359889"/>
              <a:gd name="T7" fmla="*/ 6517198 h 2977117"/>
              <a:gd name="T8" fmla="*/ 7410792 w 3359889"/>
              <a:gd name="T9" fmla="*/ 3810063 h 2977117"/>
              <a:gd name="T10" fmla="*/ 8738097 w 3359889"/>
              <a:gd name="T11" fmla="*/ 0 h 2977117"/>
              <a:gd name="T12" fmla="*/ 8738097 w 3359889"/>
              <a:gd name="T13" fmla="*/ 0 h 297711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59889"/>
              <a:gd name="T22" fmla="*/ 0 h 2977117"/>
              <a:gd name="T23" fmla="*/ 3359889 w 3359889"/>
              <a:gd name="T24" fmla="*/ 2977117 h 297711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59889" h="2977117">
                <a:moveTo>
                  <a:pt x="0" y="2977117"/>
                </a:moveTo>
                <a:cubicBezTo>
                  <a:pt x="131135" y="2519916"/>
                  <a:pt x="262270" y="2062716"/>
                  <a:pt x="510363" y="1828800"/>
                </a:cubicBezTo>
                <a:cubicBezTo>
                  <a:pt x="758456" y="1594884"/>
                  <a:pt x="1488559" y="1573619"/>
                  <a:pt x="1488559" y="1573619"/>
                </a:cubicBezTo>
                <a:cubicBezTo>
                  <a:pt x="1772094" y="1499191"/>
                  <a:pt x="1984745" y="1509824"/>
                  <a:pt x="2211573" y="1382233"/>
                </a:cubicBezTo>
                <a:cubicBezTo>
                  <a:pt x="2438401" y="1254642"/>
                  <a:pt x="2658140" y="1038447"/>
                  <a:pt x="2849526" y="808075"/>
                </a:cubicBezTo>
                <a:cubicBezTo>
                  <a:pt x="3040912" y="577703"/>
                  <a:pt x="3359889" y="0"/>
                  <a:pt x="3359889" y="0"/>
                </a:cubicBezTo>
              </a:path>
            </a:pathLst>
          </a:custGeom>
          <a:solidFill>
            <a:schemeClr val="accent1"/>
          </a:solidFill>
          <a:ln w="95250" cap="rnd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415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1353</Words>
  <Application>Microsoft Office PowerPoint</Application>
  <PresentationFormat>On-screen Show (4:3)</PresentationFormat>
  <Paragraphs>361</Paragraphs>
  <Slides>39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PowerPoint Presentation</vt:lpstr>
      <vt:lpstr>Topics covered</vt:lpstr>
      <vt:lpstr>Cost Concept</vt:lpstr>
      <vt:lpstr>Meaning</vt:lpstr>
      <vt:lpstr>PowerPoint Presentation</vt:lpstr>
      <vt:lpstr>Fixed costs </vt:lpstr>
      <vt:lpstr>Total fixed costs </vt:lpstr>
      <vt:lpstr>Variable Costs</vt:lpstr>
      <vt:lpstr>Total variable costs </vt:lpstr>
      <vt:lpstr>Total Costs</vt:lpstr>
      <vt:lpstr>Total costs </vt:lpstr>
      <vt:lpstr>Average Fixed Costs</vt:lpstr>
      <vt:lpstr>Average Fixed costs </vt:lpstr>
      <vt:lpstr>Average Variable Costs</vt:lpstr>
      <vt:lpstr>Average Variable costs </vt:lpstr>
      <vt:lpstr>Average Total Costs</vt:lpstr>
      <vt:lpstr>Average Total costs </vt:lpstr>
      <vt:lpstr>Marginal Costs</vt:lpstr>
      <vt:lpstr>Average &amp; Marginal costs </vt:lpstr>
      <vt:lpstr>Cost function</vt:lpstr>
      <vt:lpstr>Relationship between  TFC, TVC &amp; TC</vt:lpstr>
      <vt:lpstr>Illustration 1</vt:lpstr>
      <vt:lpstr>Illustration 2</vt:lpstr>
      <vt:lpstr>Explicit cost (cash cost)</vt:lpstr>
      <vt:lpstr>Implicit cost (non-cash cost)</vt:lpstr>
      <vt:lpstr>Opportunity cost</vt:lpstr>
      <vt:lpstr>Depreciation cost</vt:lpstr>
      <vt:lpstr>Social costs</vt:lpstr>
      <vt:lpstr>Break even analysis</vt:lpstr>
      <vt:lpstr>Break even point</vt:lpstr>
      <vt:lpstr>Calculation of BEP</vt:lpstr>
      <vt:lpstr>Illustration 1: Calculate BEP</vt:lpstr>
      <vt:lpstr>Illustration 2: Calculate BEP</vt:lpstr>
      <vt:lpstr>Illustration - 3: From the following particulars find out the B.E.P. What will be the selling price per unit if B.E.P. is to be brought down to 9,000 units?</vt:lpstr>
      <vt:lpstr>Example:</vt:lpstr>
      <vt:lpstr>Margin of Safety</vt:lpstr>
      <vt:lpstr>Break even chart and  Angle of incidence</vt:lpstr>
      <vt:lpstr>Break even point</vt:lpstr>
      <vt:lpstr>Shut down 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Demand</dc:title>
  <dc:creator>SONY</dc:creator>
  <cp:lastModifiedBy>vipin</cp:lastModifiedBy>
  <cp:revision>104</cp:revision>
  <dcterms:created xsi:type="dcterms:W3CDTF">2020-01-24T03:01:44Z</dcterms:created>
  <dcterms:modified xsi:type="dcterms:W3CDTF">2020-04-23T17:49:13Z</dcterms:modified>
</cp:coreProperties>
</file>