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73" r:id="rId3"/>
    <p:sldId id="347"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621BA-BD08-49E3-BE60-15422F4C8770}" type="datetimeFigureOut">
              <a:rPr lang="en-IN" smtClean="0"/>
              <a:t>04-05-2020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6C7CF-AF46-45B0-9798-CB450FA09B51}" type="slidenum">
              <a:rPr lang="en-IN" smtClean="0"/>
              <a:t>‹#›</a:t>
            </a:fld>
            <a:endParaRPr lang="en-IN"/>
          </a:p>
        </p:txBody>
      </p:sp>
    </p:spTree>
    <p:extLst>
      <p:ext uri="{BB962C8B-B14F-4D97-AF65-F5344CB8AC3E}">
        <p14:creationId xmlns:p14="http://schemas.microsoft.com/office/powerpoint/2010/main" val="266883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F5CA5-DA84-423A-9C83-0A6A70C5CCC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F5CA5-DA84-423A-9C83-0A6A70C5CCC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F5CA5-DA84-423A-9C83-0A6A70C5CCCD}"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F5CA5-DA84-423A-9C83-0A6A70C5CCCD}"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F5CA5-DA84-423A-9C83-0A6A70C5CCCD}"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5CA5-DA84-423A-9C83-0A6A70C5CCCD}"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4E4C-8CCE-4A04-9072-478421CC7B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77500" lnSpcReduction="20000"/>
          </a:bodyPr>
          <a:lstStyle/>
          <a:p>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UNIT-6 (LIVESTOCK ECONOMICS AND MARKETING)</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6</a:t>
            </a:r>
            <a:r>
              <a:rPr lang="en-IN" b="1" baseline="30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day</a:t>
            </a: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Speaker :-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Kumar Singh</a:t>
            </a:r>
          </a:p>
          <a:p>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Asstt</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Professor</a:t>
            </a:r>
          </a:p>
          <a:p>
            <a:endPar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914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150108"/>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597400" y="3150108"/>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597400" y="914400"/>
            <a:ext cx="3048445"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53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2308324"/>
          </a:xfrm>
          <a:prstGeom prst="rect">
            <a:avLst/>
          </a:prstGeom>
        </p:spPr>
        <p:txBody>
          <a:bodyPr>
            <a:spAutoFit/>
          </a:bodyPr>
          <a:lstStyle/>
          <a:p>
            <a:pPr algn="just"/>
            <a:r>
              <a:rPr lang="en-IN" sz="2400" dirty="0" smtClean="0">
                <a:latin typeface="Times New Roman" pitchFamily="18" charset="0"/>
                <a:cs typeface="Times New Roman" pitchFamily="18" charset="0"/>
              </a:rPr>
              <a:t>Now </a:t>
            </a:r>
            <a:r>
              <a:rPr lang="en-IN" sz="2400" dirty="0">
                <a:latin typeface="Times New Roman" pitchFamily="18" charset="0"/>
                <a:cs typeface="Times New Roman" pitchFamily="18" charset="0"/>
              </a:rPr>
              <a:t>suppose that there is a sudden increase in demand from DD to D’D’. With the supply of </a:t>
            </a:r>
            <a:r>
              <a:rPr lang="en-IN" sz="2400" dirty="0" smtClean="0">
                <a:latin typeface="Times New Roman" pitchFamily="18" charset="0"/>
                <a:cs typeface="Times New Roman" pitchFamily="18" charset="0"/>
              </a:rPr>
              <a:t>milk </a:t>
            </a:r>
            <a:r>
              <a:rPr lang="en-IN" sz="2400" dirty="0">
                <a:latin typeface="Times New Roman" pitchFamily="18" charset="0"/>
                <a:cs typeface="Times New Roman" pitchFamily="18" charset="0"/>
              </a:rPr>
              <a:t>remaining unchanged, the larger demand will raise the market price sharply from OP to OP’. On the contrary, if there is a decrease in demand from DD to D’-‘D”, the price will fall and the quantity sold will remain the same.</a:t>
            </a:r>
          </a:p>
        </p:txBody>
      </p:sp>
    </p:spTree>
    <p:extLst>
      <p:ext uri="{BB962C8B-B14F-4D97-AF65-F5344CB8AC3E}">
        <p14:creationId xmlns:p14="http://schemas.microsoft.com/office/powerpoint/2010/main" val="1669314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639762"/>
          </a:xfrm>
        </p:spPr>
        <p:txBody>
          <a:bodyPr>
            <a:normAutofit fontScale="90000"/>
          </a:bodyPr>
          <a:lstStyle/>
          <a:p>
            <a:r>
              <a:rPr lang="en-IN" sz="2700" b="1" dirty="0">
                <a:latin typeface="Times New Roman" pitchFamily="18" charset="0"/>
                <a:cs typeface="Times New Roman" pitchFamily="18" charset="0"/>
              </a:rPr>
              <a:t>Market Price of Non-Perishable and Reproducible Goods:</a:t>
            </a:r>
            <a:r>
              <a:rPr lang="en-IN" dirty="0"/>
              <a:t/>
            </a:r>
            <a:br>
              <a:rPr lang="en-IN" dirty="0"/>
            </a:br>
            <a:endParaRPr lang="en-IN" dirty="0"/>
          </a:p>
        </p:txBody>
      </p:sp>
      <p:sp>
        <p:nvSpPr>
          <p:cNvPr id="4" name="Rectangle 3"/>
          <p:cNvSpPr/>
          <p:nvPr/>
        </p:nvSpPr>
        <p:spPr>
          <a:xfrm>
            <a:off x="228600" y="793657"/>
            <a:ext cx="8686800" cy="5632311"/>
          </a:xfrm>
          <a:prstGeom prst="rect">
            <a:avLst/>
          </a:prstGeom>
        </p:spPr>
        <p:txBody>
          <a:bodyPr wrap="square">
            <a:spAutoFit/>
          </a:bodyPr>
          <a:lstStyle/>
          <a:p>
            <a:pPr algn="just">
              <a:lnSpc>
                <a:spcPct val="150000"/>
              </a:lnSpc>
            </a:pPr>
            <a:r>
              <a:rPr lang="en-IN" sz="2400" dirty="0">
                <a:latin typeface="Times New Roman" pitchFamily="18" charset="0"/>
                <a:cs typeface="Times New Roman" pitchFamily="18" charset="0"/>
              </a:rPr>
              <a:t>In case of non-perishable but reproducible </a:t>
            </a:r>
            <a:r>
              <a:rPr lang="en-IN" sz="2400" dirty="0" smtClean="0">
                <a:latin typeface="Times New Roman" pitchFamily="18" charset="0"/>
                <a:cs typeface="Times New Roman" pitchFamily="18" charset="0"/>
              </a:rPr>
              <a:t>goods:</a:t>
            </a: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Supply curve </a:t>
            </a:r>
            <a:r>
              <a:rPr lang="en-IN" sz="2400" dirty="0">
                <a:latin typeface="Times New Roman" pitchFamily="18" charset="0"/>
                <a:cs typeface="Times New Roman" pitchFamily="18" charset="0"/>
              </a:rPr>
              <a:t>cannot be a vertical straight line </a:t>
            </a:r>
            <a:r>
              <a:rPr lang="en-IN" sz="2400" dirty="0" smtClean="0">
                <a:latin typeface="Times New Roman" pitchFamily="18" charset="0"/>
                <a:cs typeface="Times New Roman" pitchFamily="18" charset="0"/>
              </a:rPr>
              <a:t>because </a:t>
            </a:r>
            <a:r>
              <a:rPr lang="en-IN" sz="2400" dirty="0">
                <a:latin typeface="Times New Roman" pitchFamily="18" charset="0"/>
                <a:cs typeface="Times New Roman" pitchFamily="18" charset="0"/>
              </a:rPr>
              <a:t>some of the goods can be preserved </a:t>
            </a:r>
            <a:r>
              <a:rPr lang="en-IN" sz="2400" dirty="0" smtClean="0">
                <a:latin typeface="Times New Roman" pitchFamily="18" charset="0"/>
                <a:cs typeface="Times New Roman" pitchFamily="18" charset="0"/>
              </a:rPr>
              <a:t>to </a:t>
            </a:r>
            <a:r>
              <a:rPr lang="en-IN" sz="2400" dirty="0">
                <a:latin typeface="Times New Roman" pitchFamily="18" charset="0"/>
                <a:cs typeface="Times New Roman" pitchFamily="18" charset="0"/>
              </a:rPr>
              <a:t>the next market period. </a:t>
            </a:r>
            <a:endParaRPr lang="en-IN"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There </a:t>
            </a:r>
            <a:r>
              <a:rPr lang="en-IN" sz="2400" dirty="0">
                <a:latin typeface="Times New Roman" pitchFamily="18" charset="0"/>
                <a:cs typeface="Times New Roman" pitchFamily="18" charset="0"/>
              </a:rPr>
              <a:t>will then be two critical price levels.</a:t>
            </a:r>
          </a:p>
          <a:p>
            <a:pPr algn="just">
              <a:lnSpc>
                <a:spcPct val="150000"/>
              </a:lnSpc>
            </a:pPr>
            <a:r>
              <a:rPr lang="en-IN" sz="2400" dirty="0" smtClean="0">
                <a:latin typeface="Times New Roman" pitchFamily="18" charset="0"/>
                <a:cs typeface="Times New Roman" pitchFamily="18" charset="0"/>
              </a:rPr>
              <a:t>	1. The </a:t>
            </a:r>
            <a:r>
              <a:rPr lang="en-IN" sz="2400" dirty="0">
                <a:latin typeface="Times New Roman" pitchFamily="18" charset="0"/>
                <a:cs typeface="Times New Roman" pitchFamily="18" charset="0"/>
              </a:rPr>
              <a:t>first, if price is very high the seller will be prepared to sell the whole stock. </a:t>
            </a:r>
            <a:endParaRPr lang="en-IN" sz="2400" dirty="0" smtClean="0">
              <a:latin typeface="Times New Roman" pitchFamily="18" charset="0"/>
              <a:cs typeface="Times New Roman" pitchFamily="18" charset="0"/>
            </a:endParaRPr>
          </a:p>
          <a:p>
            <a:pPr algn="just">
              <a:lnSpc>
                <a:spcPct val="150000"/>
              </a:lnSpc>
            </a:pP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2. The </a:t>
            </a:r>
            <a:r>
              <a:rPr lang="en-IN" sz="2400" dirty="0">
                <a:latin typeface="Times New Roman" pitchFamily="18" charset="0"/>
                <a:cs typeface="Times New Roman" pitchFamily="18" charset="0"/>
              </a:rPr>
              <a:t>second level is set by a low price at which the seller would not sell any amount </a:t>
            </a:r>
            <a:r>
              <a:rPr lang="en-IN" sz="2400" dirty="0" smtClean="0">
                <a:latin typeface="Times New Roman" pitchFamily="18" charset="0"/>
                <a:cs typeface="Times New Roman" pitchFamily="18" charset="0"/>
              </a:rPr>
              <a:t>and </a:t>
            </a:r>
            <a:r>
              <a:rPr lang="en-IN" sz="2400" dirty="0">
                <a:latin typeface="Times New Roman" pitchFamily="18" charset="0"/>
                <a:cs typeface="Times New Roman" pitchFamily="18" charset="0"/>
              </a:rPr>
              <a:t>hold back the whole </a:t>
            </a:r>
            <a:r>
              <a:rPr lang="en-IN" sz="2400" dirty="0" smtClean="0">
                <a:latin typeface="Times New Roman" pitchFamily="18" charset="0"/>
                <a:cs typeface="Times New Roman" pitchFamily="18" charset="0"/>
              </a:rPr>
              <a:t>stock.</a:t>
            </a:r>
          </a:p>
          <a:p>
            <a:pPr algn="just">
              <a:lnSpc>
                <a:spcPct val="150000"/>
              </a:lnSpc>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price below which the seller will refuse to sell is called the </a:t>
            </a:r>
            <a:r>
              <a:rPr lang="en-IN" sz="2400" b="1" dirty="0">
                <a:latin typeface="Times New Roman" pitchFamily="18" charset="0"/>
                <a:cs typeface="Times New Roman" pitchFamily="18" charset="0"/>
              </a:rPr>
              <a:t>Reserve Price.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3764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85800"/>
            <a:ext cx="7467600" cy="1200329"/>
          </a:xfrm>
          <a:prstGeom prst="rect">
            <a:avLst/>
          </a:prstGeom>
        </p:spPr>
        <p:txBody>
          <a:bodyPr wrap="square">
            <a:spAutoFit/>
          </a:bodyPr>
          <a:lstStyle/>
          <a:p>
            <a:pPr algn="just"/>
            <a:r>
              <a:rPr lang="en-IN" sz="2400" dirty="0">
                <a:latin typeface="Times New Roman" pitchFamily="18" charset="0"/>
                <a:cs typeface="Times New Roman" pitchFamily="18" charset="0"/>
              </a:rPr>
              <a:t>Given the two price </a:t>
            </a:r>
            <a:r>
              <a:rPr lang="en-IN" sz="2400" dirty="0" smtClean="0">
                <a:latin typeface="Times New Roman" pitchFamily="18" charset="0"/>
                <a:cs typeface="Times New Roman" pitchFamily="18" charset="0"/>
              </a:rPr>
              <a:t>levels, </a:t>
            </a:r>
          </a:p>
          <a:p>
            <a:pPr marL="342900" indent="-342900" algn="just">
              <a:buFont typeface="Arial" pitchFamily="34" charset="0"/>
              <a:buChar char="•"/>
            </a:pPr>
            <a:r>
              <a:rPr lang="en-IN" sz="2400" dirty="0" smtClean="0">
                <a:latin typeface="Times New Roman" pitchFamily="18" charset="0"/>
                <a:cs typeface="Times New Roman" pitchFamily="18" charset="0"/>
              </a:rPr>
              <a:t>The amount will </a:t>
            </a:r>
            <a:r>
              <a:rPr lang="en-IN" sz="2400" dirty="0">
                <a:latin typeface="Times New Roman" pitchFamily="18" charset="0"/>
                <a:cs typeface="Times New Roman" pitchFamily="18" charset="0"/>
              </a:rPr>
              <a:t>offer for sale will vary with </a:t>
            </a:r>
            <a:r>
              <a:rPr lang="en-IN" sz="2400" dirty="0" smtClean="0">
                <a:latin typeface="Times New Roman" pitchFamily="18" charset="0"/>
                <a:cs typeface="Times New Roman" pitchFamily="18" charset="0"/>
              </a:rPr>
              <a:t>price</a:t>
            </a:r>
          </a:p>
          <a:p>
            <a:pPr marL="342900" indent="-342900" algn="just">
              <a:buFont typeface="Arial" pitchFamily="34" charset="0"/>
              <a:buChar char="•"/>
            </a:pPr>
            <a:r>
              <a:rPr lang="en-IN" sz="2400" dirty="0" smtClean="0">
                <a:latin typeface="Times New Roman" pitchFamily="18" charset="0"/>
                <a:cs typeface="Times New Roman" pitchFamily="18" charset="0"/>
              </a:rPr>
              <a:t>To supply </a:t>
            </a:r>
            <a:r>
              <a:rPr lang="en-IN" sz="2400" dirty="0">
                <a:latin typeface="Times New Roman" pitchFamily="18" charset="0"/>
                <a:cs typeface="Times New Roman" pitchFamily="18" charset="0"/>
              </a:rPr>
              <a:t>more at a higher price than at a lower one. </a:t>
            </a:r>
          </a:p>
        </p:txBody>
      </p:sp>
      <p:sp>
        <p:nvSpPr>
          <p:cNvPr id="5" name="Rectangle 4"/>
          <p:cNvSpPr/>
          <p:nvPr/>
        </p:nvSpPr>
        <p:spPr>
          <a:xfrm>
            <a:off x="914400" y="2286000"/>
            <a:ext cx="6934200" cy="2241960"/>
          </a:xfrm>
          <a:prstGeom prst="rect">
            <a:avLst/>
          </a:prstGeom>
        </p:spPr>
        <p:txBody>
          <a:bodyPr wrap="square">
            <a:spAutoFit/>
          </a:bodyPr>
          <a:lstStyle/>
          <a:p>
            <a:pPr algn="just">
              <a:lnSpc>
                <a:spcPct val="150000"/>
              </a:lnSpc>
            </a:pPr>
            <a:r>
              <a:rPr lang="en-IN" sz="2400" dirty="0">
                <a:latin typeface="Times New Roman" pitchFamily="18" charset="0"/>
                <a:cs typeface="Times New Roman" pitchFamily="18" charset="0"/>
              </a:rPr>
              <a:t>The supply curve of a seller will, therefore, </a:t>
            </a:r>
            <a:r>
              <a:rPr lang="en-IN" sz="2400" b="1" dirty="0">
                <a:latin typeface="Times New Roman" pitchFamily="18" charset="0"/>
                <a:cs typeface="Times New Roman" pitchFamily="18" charset="0"/>
              </a:rPr>
              <a:t>slope upward to the right</a:t>
            </a:r>
            <a:r>
              <a:rPr lang="en-IN" sz="2400" dirty="0">
                <a:latin typeface="Times New Roman" pitchFamily="18" charset="0"/>
                <a:cs typeface="Times New Roman" pitchFamily="18" charset="0"/>
              </a:rPr>
              <a:t>. Beyond a price at which he is prepared to sell the whole stock, the supply curve will be a </a:t>
            </a:r>
            <a:r>
              <a:rPr lang="en-IN" sz="2400" b="1" dirty="0">
                <a:latin typeface="Times New Roman" pitchFamily="18" charset="0"/>
                <a:cs typeface="Times New Roman" pitchFamily="18" charset="0"/>
              </a:rPr>
              <a:t>vertical straight line</a:t>
            </a:r>
            <a:r>
              <a:rPr lang="en-IN" sz="2400" dirty="0">
                <a:latin typeface="Times New Roman" pitchFamily="18" charset="0"/>
                <a:cs typeface="Times New Roman" pitchFamily="18" charset="0"/>
              </a:rPr>
              <a:t> whatever the price.</a:t>
            </a:r>
          </a:p>
        </p:txBody>
      </p:sp>
    </p:spTree>
    <p:extLst>
      <p:ext uri="{BB962C8B-B14F-4D97-AF65-F5344CB8AC3E}">
        <p14:creationId xmlns:p14="http://schemas.microsoft.com/office/powerpoint/2010/main" val="1196025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 Price of a Durable Commodity"/>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8220"/>
            <a:ext cx="6400800" cy="4411980"/>
          </a:xfrm>
          <a:prstGeom prst="rect">
            <a:avLst/>
          </a:prstGeom>
          <a:noFill/>
          <a:ln>
            <a:noFill/>
          </a:ln>
        </p:spPr>
      </p:pic>
    </p:spTree>
    <p:extLst>
      <p:ext uri="{BB962C8B-B14F-4D97-AF65-F5344CB8AC3E}">
        <p14:creationId xmlns:p14="http://schemas.microsoft.com/office/powerpoint/2010/main" val="291268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35846"/>
            <a:ext cx="7848600" cy="6186309"/>
          </a:xfrm>
          <a:prstGeom prst="rect">
            <a:avLst/>
          </a:prstGeom>
        </p:spPr>
        <p:txBody>
          <a:bodyPr wrap="square">
            <a:spAutoFit/>
          </a:bodyPr>
          <a:lstStyle/>
          <a:p>
            <a:pPr algn="just">
              <a:lnSpc>
                <a:spcPct val="150000"/>
              </a:lnSpc>
            </a:pPr>
            <a:r>
              <a:rPr lang="en-IN" sz="2400" dirty="0">
                <a:latin typeface="Times New Roman" pitchFamily="18" charset="0"/>
                <a:cs typeface="Times New Roman" pitchFamily="18" charset="0"/>
              </a:rPr>
              <a:t>In Fig. 5. SRFS’ is the supply curve of the durable goods while OQ is the total amount of the stock of the goods. </a:t>
            </a:r>
            <a:endParaRPr lang="en-IN"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Up </a:t>
            </a:r>
            <a:r>
              <a:rPr lang="en-IN" sz="2400" dirty="0">
                <a:latin typeface="Times New Roman" pitchFamily="18" charset="0"/>
                <a:cs typeface="Times New Roman" pitchFamily="18" charset="0"/>
              </a:rPr>
              <a:t>to price OP’, the quantity supplier varies with price so that at a higher price more is supplied than at a lower one. </a:t>
            </a:r>
            <a:endParaRPr lang="en-IN"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At </a:t>
            </a:r>
            <a:r>
              <a:rPr lang="en-IN" sz="2400" dirty="0">
                <a:latin typeface="Times New Roman" pitchFamily="18" charset="0"/>
                <a:cs typeface="Times New Roman" pitchFamily="18" charset="0"/>
              </a:rPr>
              <a:t>the price OS, nothing is sold, the whole stock being held back. Therefore, SF portion of the supply curve slopes upwards from left to right.</a:t>
            </a:r>
          </a:p>
          <a:p>
            <a:pPr marL="342900" indent="-342900" algn="just">
              <a:lnSpc>
                <a:spcPct val="150000"/>
              </a:lnSpc>
              <a:buFont typeface="Arial" pitchFamily="34" charset="0"/>
              <a:buChar char="•"/>
            </a:pPr>
            <a:r>
              <a:rPr lang="en-IN" sz="2400" dirty="0">
                <a:latin typeface="Times New Roman" pitchFamily="18" charset="0"/>
                <a:cs typeface="Times New Roman" pitchFamily="18" charset="0"/>
              </a:rPr>
              <a:t>At price OP’, the whole of the stock is offered for sale, and beyond the price OP’, the quantity supplied remains the same whatever the price. Therefore, beyond the price OP’, the market supply curve will be vertical straight line (FS’). </a:t>
            </a:r>
          </a:p>
        </p:txBody>
      </p:sp>
    </p:spTree>
    <p:extLst>
      <p:ext uri="{BB962C8B-B14F-4D97-AF65-F5344CB8AC3E}">
        <p14:creationId xmlns:p14="http://schemas.microsoft.com/office/powerpoint/2010/main" val="403766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609600"/>
            <a:ext cx="7467600" cy="3416320"/>
          </a:xfrm>
          <a:prstGeom prst="rect">
            <a:avLst/>
          </a:prstGeom>
        </p:spPr>
        <p:txBody>
          <a:bodyPr wrap="square">
            <a:spAutoFit/>
          </a:bodyPr>
          <a:lstStyle/>
          <a:p>
            <a:pPr algn="just">
              <a:lnSpc>
                <a:spcPct val="150000"/>
              </a:lnSpc>
            </a:pPr>
            <a:r>
              <a:rPr lang="en-IN" sz="2400" dirty="0">
                <a:latin typeface="Times New Roman" pitchFamily="18" charset="0"/>
                <a:cs typeface="Times New Roman" pitchFamily="18" charset="0"/>
              </a:rPr>
              <a:t>DD is the demand curve which slopes downwards from left to right. Market price comes to settle at OP, because at this price the quantity demanded is equal to the quantity supplied. At this equilibrium price OP, OM amount from the stock is sold, while the rest of the stock, i.e., MQ (= RC) is held back from the market.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173837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8839200" cy="7155805"/>
          </a:xfrm>
          <a:prstGeom prst="rect">
            <a:avLst/>
          </a:prstGeom>
        </p:spPr>
        <p:txBody>
          <a:bodyPr wrap="square">
            <a:spAutoFit/>
          </a:bodyPr>
          <a:lstStyle/>
          <a:p>
            <a:pPr algn="just">
              <a:lnSpc>
                <a:spcPct val="150000"/>
              </a:lnSpc>
            </a:pPr>
            <a:r>
              <a:rPr lang="en-IN" dirty="0" smtClean="0">
                <a:latin typeface="Times New Roman" pitchFamily="18" charset="0"/>
                <a:cs typeface="Times New Roman" pitchFamily="18" charset="0"/>
              </a:rPr>
              <a:t>Suppose: 1.  Demand increases </a:t>
            </a:r>
            <a:r>
              <a:rPr lang="en-IN" dirty="0">
                <a:latin typeface="Times New Roman" pitchFamily="18" charset="0"/>
                <a:cs typeface="Times New Roman" pitchFamily="18" charset="0"/>
              </a:rPr>
              <a:t>from DD to D’D’, </a:t>
            </a:r>
            <a:endParaRPr lang="en-IN" dirty="0" smtClean="0">
              <a:latin typeface="Times New Roman" pitchFamily="18" charset="0"/>
              <a:cs typeface="Times New Roman" pitchFamily="18" charset="0"/>
            </a:endParaRPr>
          </a:p>
          <a:p>
            <a:pPr algn="just">
              <a:lnSpc>
                <a:spcPct val="150000"/>
              </a:lnSpc>
            </a:pPr>
            <a:r>
              <a:rPr lang="en-IN" dirty="0" smtClean="0">
                <a:latin typeface="Times New Roman" pitchFamily="18" charset="0"/>
                <a:cs typeface="Times New Roman" pitchFamily="18" charset="0"/>
              </a:rPr>
              <a:t>2. The price </a:t>
            </a:r>
            <a:r>
              <a:rPr lang="en-IN" dirty="0">
                <a:latin typeface="Times New Roman" pitchFamily="18" charset="0"/>
                <a:cs typeface="Times New Roman" pitchFamily="18" charset="0"/>
              </a:rPr>
              <a:t>will rise to OP’, </a:t>
            </a:r>
            <a:endParaRPr lang="en-IN" dirty="0">
              <a:latin typeface="Times New Roman" pitchFamily="18" charset="0"/>
              <a:cs typeface="Times New Roman" pitchFamily="18" charset="0"/>
            </a:endParaRPr>
          </a:p>
          <a:p>
            <a:pPr algn="just">
              <a:lnSpc>
                <a:spcPct val="150000"/>
              </a:lnSpc>
            </a:pPr>
            <a:r>
              <a:rPr lang="en-IN" dirty="0" smtClean="0">
                <a:latin typeface="Times New Roman" pitchFamily="18" charset="0"/>
                <a:cs typeface="Times New Roman" pitchFamily="18" charset="0"/>
              </a:rPr>
              <a:t>3. Whole stock </a:t>
            </a:r>
            <a:r>
              <a:rPr lang="en-IN" dirty="0">
                <a:latin typeface="Times New Roman" pitchFamily="18" charset="0"/>
                <a:cs typeface="Times New Roman" pitchFamily="18" charset="0"/>
              </a:rPr>
              <a:t>OQ will be sold. </a:t>
            </a:r>
            <a:endParaRPr lang="en-IN" dirty="0" smtClean="0">
              <a:latin typeface="Times New Roman" pitchFamily="18" charset="0"/>
              <a:cs typeface="Times New Roman" pitchFamily="18" charset="0"/>
            </a:endParaRPr>
          </a:p>
          <a:p>
            <a:pPr marL="285750" indent="-285750" algn="just">
              <a:lnSpc>
                <a:spcPct val="150000"/>
              </a:lnSpc>
              <a:buFont typeface="Wingdings" pitchFamily="2" charset="2"/>
              <a:buChar char="Ø"/>
            </a:pPr>
            <a:r>
              <a:rPr lang="en-IN" dirty="0" smtClean="0">
                <a:latin typeface="Times New Roman" pitchFamily="18" charset="0"/>
                <a:cs typeface="Times New Roman" pitchFamily="18" charset="0"/>
              </a:rPr>
              <a:t>	If </a:t>
            </a:r>
            <a:r>
              <a:rPr lang="en-IN" dirty="0">
                <a:latin typeface="Times New Roman" pitchFamily="18" charset="0"/>
                <a:cs typeface="Times New Roman" pitchFamily="18" charset="0"/>
              </a:rPr>
              <a:t>now the demand, further increases from D’D’ to some higher level, the quantity supplied or sold will remain the same, i.e., equal to OQ, and only the price will rise so that, at the new equilibrium level, the quantity demanded is equal to the available supply</a:t>
            </a:r>
            <a:r>
              <a:rPr lang="en-IN" dirty="0" smtClean="0">
                <a:latin typeface="Times New Roman" pitchFamily="18" charset="0"/>
                <a:cs typeface="Times New Roman" pitchFamily="18" charset="0"/>
              </a:rPr>
              <a:t>.</a:t>
            </a:r>
          </a:p>
          <a:p>
            <a:pPr marL="285750" indent="-285750" algn="just">
              <a:lnSpc>
                <a:spcPct val="150000"/>
              </a:lnSpc>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If </a:t>
            </a:r>
            <a:r>
              <a:rPr lang="en-IN" dirty="0">
                <a:latin typeface="Times New Roman" pitchFamily="18" charset="0"/>
                <a:cs typeface="Times New Roman" pitchFamily="18" charset="0"/>
              </a:rPr>
              <a:t>the demand decreases from DD to D”D”, the price will fall to OP”, and the amount sold will decrease to OM’.</a:t>
            </a:r>
          </a:p>
          <a:p>
            <a:pPr algn="just">
              <a:lnSpc>
                <a:spcPct val="150000"/>
              </a:lnSpc>
            </a:pPr>
            <a:r>
              <a:rPr lang="en-IN" b="1" dirty="0" smtClean="0">
                <a:solidFill>
                  <a:srgbClr val="002060"/>
                </a:solidFill>
                <a:latin typeface="Times New Roman" pitchFamily="18" charset="0"/>
                <a:cs typeface="Times New Roman" pitchFamily="18" charset="0"/>
              </a:rPr>
              <a:t>Since</a:t>
            </a:r>
            <a:r>
              <a:rPr lang="en-IN" b="1" dirty="0">
                <a:solidFill>
                  <a:srgbClr val="002060"/>
                </a:solidFill>
                <a:latin typeface="Times New Roman" pitchFamily="18" charset="0"/>
                <a:cs typeface="Times New Roman" pitchFamily="18" charset="0"/>
              </a:rPr>
              <a:t>, in a perfectly competitive market, the product is homogeneous and no buyer has any preference for a particular seller</a:t>
            </a:r>
            <a:r>
              <a:rPr lang="en-IN" b="1" dirty="0" smtClean="0">
                <a:solidFill>
                  <a:srgbClr val="002060"/>
                </a:solidFill>
                <a:latin typeface="Times New Roman" pitchFamily="18" charset="0"/>
                <a:cs typeface="Times New Roman" pitchFamily="18" charset="0"/>
              </a:rPr>
              <a:t>,</a:t>
            </a:r>
          </a:p>
          <a:p>
            <a:pPr marL="285750" indent="-285750" algn="just">
              <a:lnSpc>
                <a:spcPct val="150000"/>
              </a:lnSpc>
              <a:buFont typeface="Arial" pitchFamily="34" charset="0"/>
              <a:buChar char="•"/>
            </a:pPr>
            <a:r>
              <a:rPr lang="en-IN" dirty="0" smtClean="0">
                <a:latin typeface="Times New Roman" pitchFamily="18" charset="0"/>
                <a:cs typeface="Times New Roman" pitchFamily="18" charset="0"/>
              </a:rPr>
              <a:t>Therefore, </a:t>
            </a:r>
            <a:r>
              <a:rPr lang="en-IN" dirty="0">
                <a:latin typeface="Times New Roman" pitchFamily="18" charset="0"/>
                <a:cs typeface="Times New Roman" pitchFamily="18" charset="0"/>
              </a:rPr>
              <a:t>a single uniform market price will be established in the market. </a:t>
            </a:r>
            <a:endParaRPr lang="en-IN"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en-IN" dirty="0" smtClean="0">
                <a:latin typeface="Times New Roman" pitchFamily="18" charset="0"/>
                <a:cs typeface="Times New Roman" pitchFamily="18" charset="0"/>
              </a:rPr>
              <a:t>Once </a:t>
            </a:r>
            <a:r>
              <a:rPr lang="en-IN" dirty="0">
                <a:latin typeface="Times New Roman" pitchFamily="18" charset="0"/>
                <a:cs typeface="Times New Roman" pitchFamily="18" charset="0"/>
              </a:rPr>
              <a:t>the market price is determined, an individual seller in the market will take the price as given and constant. </a:t>
            </a:r>
            <a:endParaRPr lang="en-IN"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en-IN" dirty="0" smtClean="0">
                <a:latin typeface="Times New Roman" pitchFamily="18" charset="0"/>
                <a:cs typeface="Times New Roman" pitchFamily="18" charset="0"/>
              </a:rPr>
              <a:t>The demand </a:t>
            </a:r>
            <a:r>
              <a:rPr lang="en-IN" dirty="0">
                <a:latin typeface="Times New Roman" pitchFamily="18" charset="0"/>
                <a:cs typeface="Times New Roman" pitchFamily="18" charset="0"/>
              </a:rPr>
              <a:t>curve </a:t>
            </a:r>
            <a:r>
              <a:rPr lang="en-IN" dirty="0" smtClean="0">
                <a:latin typeface="Times New Roman" pitchFamily="18" charset="0"/>
                <a:cs typeface="Times New Roman" pitchFamily="18" charset="0"/>
              </a:rPr>
              <a:t>for </a:t>
            </a:r>
            <a:r>
              <a:rPr lang="en-IN" dirty="0">
                <a:latin typeface="Times New Roman" pitchFamily="18" charset="0"/>
                <a:cs typeface="Times New Roman" pitchFamily="18" charset="0"/>
              </a:rPr>
              <a:t>a single seller a horizontal straight line, i.e., perfectly elastic at the level of the ruling market price</a:t>
            </a:r>
            <a:r>
              <a:rPr lang="en-IN" dirty="0" smtClean="0">
                <a:latin typeface="Times New Roman" pitchFamily="18" charset="0"/>
                <a:cs typeface="Times New Roman" pitchFamily="18" charset="0"/>
              </a:rPr>
              <a:t>.</a:t>
            </a:r>
          </a:p>
          <a:p>
            <a:pPr marL="285750" indent="-285750" algn="just">
              <a:lnSpc>
                <a:spcPct val="150000"/>
              </a:lnSpc>
              <a:buFont typeface="Arial" pitchFamily="34" charset="0"/>
              <a:buChar char="•"/>
            </a:pPr>
            <a:r>
              <a:rPr lang="en-IN" b="1" dirty="0">
                <a:latin typeface="Times New Roman" pitchFamily="18" charset="0"/>
                <a:cs typeface="Times New Roman" pitchFamily="18" charset="0"/>
              </a:rPr>
              <a:t>costs of production do not enter into the calculation of the sellers, and, therefore, have little influence on the on the market price</a:t>
            </a:r>
            <a:r>
              <a:rPr lang="en-IN" b="1"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93681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lstStyle/>
          <a:p>
            <a:pPr lvl="0" algn="just"/>
            <a:r>
              <a:rPr lang="en-IN" dirty="0" smtClean="0">
                <a:latin typeface="Times New Roman" pitchFamily="18" charset="0"/>
                <a:cs typeface="Times New Roman" pitchFamily="18" charset="0"/>
              </a:rPr>
              <a:t>Price </a:t>
            </a:r>
            <a:r>
              <a:rPr lang="en-IN" dirty="0">
                <a:latin typeface="Times New Roman" pitchFamily="18" charset="0"/>
                <a:cs typeface="Times New Roman" pitchFamily="18" charset="0"/>
              </a:rPr>
              <a:t>determination under perfect competition in short and long run.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6726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76200"/>
            <a:ext cx="8229600" cy="685800"/>
          </a:xfrm>
        </p:spPr>
        <p:txBody>
          <a:bodyPr>
            <a:normAutofit/>
          </a:bodyPr>
          <a:lstStyle/>
          <a:p>
            <a:r>
              <a:rPr lang="en-IN" sz="2800" b="1" dirty="0" smtClean="0">
                <a:effectLst>
                  <a:outerShdw blurRad="38100" dist="38100" dir="2700000" algn="tl">
                    <a:srgbClr val="000000">
                      <a:alpha val="43137"/>
                    </a:srgbClr>
                  </a:outerShdw>
                </a:effectLst>
                <a:latin typeface="Times New Roman" pitchFamily="18" charset="0"/>
                <a:cs typeface="Times New Roman" pitchFamily="18" charset="0"/>
              </a:rPr>
              <a:t>Concepts in price determination</a:t>
            </a:r>
            <a:endParaRPr lang="en-US" sz="2800" b="1" dirty="0" smtClean="0">
              <a:effectLst>
                <a:outerShdw blurRad="38100" dist="38100" dir="2700000" algn="tl">
                  <a:srgbClr val="000000">
                    <a:alpha val="43137"/>
                  </a:srgbClr>
                </a:outerShdw>
              </a:effectLst>
            </a:endParaRPr>
          </a:p>
        </p:txBody>
      </p:sp>
      <p:sp>
        <p:nvSpPr>
          <p:cNvPr id="40963" name="Content Placeholder 2"/>
          <p:cNvSpPr>
            <a:spLocks noGrp="1"/>
          </p:cNvSpPr>
          <p:nvPr>
            <p:ph idx="1"/>
          </p:nvPr>
        </p:nvSpPr>
        <p:spPr>
          <a:xfrm>
            <a:off x="457200" y="838200"/>
            <a:ext cx="8229600" cy="5287963"/>
          </a:xfrm>
        </p:spPr>
        <p:txBody>
          <a:bodyPr>
            <a:normAutofit/>
          </a:bodyPr>
          <a:lstStyle/>
          <a:p>
            <a:pPr algn="just">
              <a:lnSpc>
                <a:spcPct val="150000"/>
              </a:lnSpc>
            </a:pP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Both the elements of </a:t>
            </a:r>
            <a:r>
              <a:rPr lang="en-IN" sz="2400" b="1" dirty="0">
                <a:latin typeface="Times New Roman" pitchFamily="18" charset="0"/>
                <a:cs typeface="Times New Roman" pitchFamily="18" charset="0"/>
              </a:rPr>
              <a:t>demand</a:t>
            </a:r>
            <a:r>
              <a:rPr lang="en-IN" sz="2400" dirty="0">
                <a:latin typeface="Times New Roman" pitchFamily="18" charset="0"/>
                <a:cs typeface="Times New Roman" pitchFamily="18" charset="0"/>
              </a:rPr>
              <a:t> and </a:t>
            </a:r>
            <a:r>
              <a:rPr lang="en-IN" sz="2400" b="1" dirty="0">
                <a:latin typeface="Times New Roman" pitchFamily="18" charset="0"/>
                <a:cs typeface="Times New Roman" pitchFamily="18" charset="0"/>
              </a:rPr>
              <a:t>supply</a:t>
            </a:r>
            <a:r>
              <a:rPr lang="en-IN" sz="2400" dirty="0">
                <a:latin typeface="Times New Roman" pitchFamily="18" charset="0"/>
                <a:cs typeface="Times New Roman" pitchFamily="18" charset="0"/>
              </a:rPr>
              <a:t> are required for the determination of price of a commodity </a:t>
            </a:r>
            <a:r>
              <a:rPr lang="en-IN" sz="2400" dirty="0" smtClean="0">
                <a:latin typeface="Times New Roman" pitchFamily="18" charset="0"/>
                <a:cs typeface="Times New Roman" pitchFamily="18" charset="0"/>
              </a:rPr>
              <a:t>in the </a:t>
            </a:r>
            <a:r>
              <a:rPr lang="en-IN" sz="2400" dirty="0">
                <a:latin typeface="Times New Roman" pitchFamily="18" charset="0"/>
                <a:cs typeface="Times New Roman" pitchFamily="18" charset="0"/>
              </a:rPr>
              <a:t>same manner as both the </a:t>
            </a:r>
            <a:r>
              <a:rPr lang="en-IN" sz="2400" b="1" dirty="0">
                <a:latin typeface="Times New Roman" pitchFamily="18" charset="0"/>
                <a:cs typeface="Times New Roman" pitchFamily="18" charset="0"/>
              </a:rPr>
              <a:t>blades of scissors </a:t>
            </a:r>
            <a:r>
              <a:rPr lang="en-IN" sz="2400" dirty="0">
                <a:latin typeface="Times New Roman" pitchFamily="18" charset="0"/>
                <a:cs typeface="Times New Roman" pitchFamily="18" charset="0"/>
              </a:rPr>
              <a:t>are required to cut a cloth.” </a:t>
            </a:r>
            <a:endParaRPr lang="en-IN" sz="2400" dirty="0" smtClean="0">
              <a:latin typeface="Times New Roman" pitchFamily="18" charset="0"/>
              <a:cs typeface="Times New Roman" pitchFamily="18" charset="0"/>
            </a:endParaRPr>
          </a:p>
          <a:p>
            <a:pPr marL="0" indent="0" algn="just">
              <a:lnSpc>
                <a:spcPct val="150000"/>
              </a:lnSpc>
              <a:buNone/>
            </a:pPr>
            <a:r>
              <a:rPr lang="en-IN" sz="2400" dirty="0" smtClean="0">
                <a:latin typeface="Times New Roman" pitchFamily="18" charset="0"/>
                <a:cs typeface="Times New Roman" pitchFamily="18" charset="0"/>
              </a:rPr>
              <a:t>                                                                                      ( Marshall)</a:t>
            </a:r>
          </a:p>
          <a:p>
            <a:pPr algn="just">
              <a:lnSpc>
                <a:spcPct val="150000"/>
              </a:lnSpc>
            </a:pPr>
            <a:r>
              <a:rPr lang="en-IN" sz="2400" b="1" dirty="0" smtClean="0">
                <a:latin typeface="Times New Roman" pitchFamily="18" charset="0"/>
                <a:cs typeface="Times New Roman" pitchFamily="18" charset="0"/>
              </a:rPr>
              <a:t>Market demand </a:t>
            </a:r>
            <a:r>
              <a:rPr lang="en-IN" sz="2400" dirty="0">
                <a:latin typeface="Times New Roman" pitchFamily="18" charset="0"/>
                <a:cs typeface="Times New Roman" pitchFamily="18" charset="0"/>
              </a:rPr>
              <a:t>is defined as a sum of the quantity demanded by each individual organizations in the industry</a:t>
            </a:r>
            <a:r>
              <a:rPr lang="en-IN" sz="2400" dirty="0" smtClean="0">
                <a:latin typeface="Times New Roman" pitchFamily="18" charset="0"/>
                <a:cs typeface="Times New Roman" pitchFamily="18" charset="0"/>
              </a:rPr>
              <a:t>.</a:t>
            </a:r>
          </a:p>
          <a:p>
            <a:pPr algn="just">
              <a:lnSpc>
                <a:spcPct val="150000"/>
              </a:lnSpc>
            </a:pPr>
            <a:r>
              <a:rPr lang="en-IN" sz="2400" b="1" dirty="0" smtClean="0">
                <a:latin typeface="Times New Roman" pitchFamily="18" charset="0"/>
                <a:cs typeface="Times New Roman" pitchFamily="18" charset="0"/>
              </a:rPr>
              <a:t>Market supply </a:t>
            </a:r>
            <a:r>
              <a:rPr lang="en-IN" sz="2400" dirty="0">
                <a:latin typeface="Times New Roman" pitchFamily="18" charset="0"/>
                <a:cs typeface="Times New Roman" pitchFamily="18" charset="0"/>
              </a:rPr>
              <a:t>refers to the sum of the quantity supplied by individual organizations in the industry. </a:t>
            </a:r>
          </a:p>
          <a:p>
            <a:pPr algn="just">
              <a:lnSpc>
                <a:spcPct val="150000"/>
              </a:lnSpc>
            </a:pPr>
            <a:endParaRPr lang="en-IN"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313144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lnSpc>
                <a:spcPct val="150000"/>
              </a:lnSpc>
            </a:pPr>
            <a:r>
              <a:rPr lang="en-IN" sz="2800" dirty="0">
                <a:latin typeface="Times New Roman" pitchFamily="18" charset="0"/>
                <a:cs typeface="Times New Roman" pitchFamily="18" charset="0"/>
              </a:rPr>
              <a:t>In </a:t>
            </a:r>
            <a:r>
              <a:rPr lang="en-IN" sz="2800" b="1" dirty="0">
                <a:latin typeface="Times New Roman" pitchFamily="18" charset="0"/>
                <a:cs typeface="Times New Roman" pitchFamily="18" charset="0"/>
              </a:rPr>
              <a:t>perfect competition</a:t>
            </a:r>
            <a:r>
              <a:rPr lang="en-IN" sz="2800" dirty="0">
                <a:latin typeface="Times New Roman" pitchFamily="18" charset="0"/>
                <a:cs typeface="Times New Roman" pitchFamily="18" charset="0"/>
              </a:rPr>
              <a:t>, the price of a product is determined at </a:t>
            </a:r>
            <a:r>
              <a:rPr lang="en-IN" sz="2800" dirty="0">
                <a:solidFill>
                  <a:srgbClr val="C00000"/>
                </a:solidFill>
                <a:latin typeface="Times New Roman" pitchFamily="18" charset="0"/>
                <a:cs typeface="Times New Roman" pitchFamily="18" charset="0"/>
              </a:rPr>
              <a:t>a point at which the demand and supply curve intersect each other. </a:t>
            </a:r>
            <a:endParaRPr lang="en-IN" sz="2800" dirty="0" smtClean="0">
              <a:solidFill>
                <a:srgbClr val="C00000"/>
              </a:solidFill>
              <a:latin typeface="Times New Roman" pitchFamily="18" charset="0"/>
              <a:cs typeface="Times New Roman" pitchFamily="18" charset="0"/>
            </a:endParaRPr>
          </a:p>
          <a:p>
            <a:pPr algn="just">
              <a:lnSpc>
                <a:spcPct val="150000"/>
              </a:lnSpc>
            </a:pPr>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point is known as </a:t>
            </a:r>
            <a:r>
              <a:rPr lang="en-IN" sz="2800" b="1" dirty="0">
                <a:solidFill>
                  <a:srgbClr val="C00000"/>
                </a:solidFill>
                <a:latin typeface="Times New Roman" pitchFamily="18" charset="0"/>
                <a:cs typeface="Times New Roman" pitchFamily="18" charset="0"/>
              </a:rPr>
              <a:t>equilibrium point </a:t>
            </a:r>
            <a:endParaRPr lang="en-IN" sz="2800" b="1" dirty="0" smtClean="0">
              <a:solidFill>
                <a:srgbClr val="C00000"/>
              </a:solidFill>
              <a:latin typeface="Times New Roman" pitchFamily="18" charset="0"/>
              <a:cs typeface="Times New Roman" pitchFamily="18" charset="0"/>
            </a:endParaRPr>
          </a:p>
          <a:p>
            <a:pPr algn="just">
              <a:lnSpc>
                <a:spcPct val="150000"/>
              </a:lnSpc>
            </a:pPr>
            <a:r>
              <a:rPr lang="en-IN" sz="2800" dirty="0" smtClean="0">
                <a:latin typeface="Times New Roman" pitchFamily="18" charset="0"/>
                <a:cs typeface="Times New Roman" pitchFamily="18" charset="0"/>
              </a:rPr>
              <a:t>The price </a:t>
            </a:r>
            <a:r>
              <a:rPr lang="en-IN" sz="2800" dirty="0">
                <a:latin typeface="Times New Roman" pitchFamily="18" charset="0"/>
                <a:cs typeface="Times New Roman" pitchFamily="18" charset="0"/>
              </a:rPr>
              <a:t>is known as </a:t>
            </a:r>
            <a:r>
              <a:rPr lang="en-IN" sz="2800" b="1" dirty="0">
                <a:solidFill>
                  <a:srgbClr val="002060"/>
                </a:solidFill>
                <a:latin typeface="Times New Roman" pitchFamily="18" charset="0"/>
                <a:cs typeface="Times New Roman" pitchFamily="18" charset="0"/>
              </a:rPr>
              <a:t>equilibrium price. </a:t>
            </a:r>
            <a:endParaRPr lang="en-IN" sz="2800" b="1" dirty="0" smtClean="0">
              <a:solidFill>
                <a:srgbClr val="002060"/>
              </a:solidFill>
              <a:latin typeface="Times New Roman" pitchFamily="18" charset="0"/>
              <a:cs typeface="Times New Roman" pitchFamily="18" charset="0"/>
            </a:endParaRPr>
          </a:p>
          <a:p>
            <a:pPr algn="just">
              <a:lnSpc>
                <a:spcPct val="150000"/>
              </a:lnSpc>
            </a:pPr>
            <a:r>
              <a:rPr lang="en-IN" sz="2800" dirty="0" smtClean="0">
                <a:latin typeface="Times New Roman" pitchFamily="18" charset="0"/>
                <a:cs typeface="Times New Roman" pitchFamily="18" charset="0"/>
              </a:rPr>
              <a:t>At </a:t>
            </a:r>
            <a:r>
              <a:rPr lang="en-IN" sz="2800" dirty="0">
                <a:latin typeface="Times New Roman" pitchFamily="18" charset="0"/>
                <a:cs typeface="Times New Roman" pitchFamily="18" charset="0"/>
              </a:rPr>
              <a:t>this point, the quantity demanded and supplied is called </a:t>
            </a:r>
            <a:r>
              <a:rPr lang="en-IN" sz="2800" b="1" dirty="0">
                <a:solidFill>
                  <a:srgbClr val="0070C0"/>
                </a:solidFill>
                <a:latin typeface="Times New Roman" pitchFamily="18" charset="0"/>
                <a:cs typeface="Times New Roman" pitchFamily="18" charset="0"/>
              </a:rPr>
              <a:t>equilibrium quantity</a:t>
            </a:r>
            <a:r>
              <a:rPr lang="en-IN" sz="2800" dirty="0">
                <a:latin typeface="Times New Roman" pitchFamily="18" charset="0"/>
                <a:cs typeface="Times New Roman" pitchFamily="18" charset="0"/>
              </a:rPr>
              <a:t>. </a:t>
            </a:r>
            <a:endParaRPr lang="en-IN" dirty="0"/>
          </a:p>
        </p:txBody>
      </p:sp>
    </p:spTree>
    <p:extLst>
      <p:ext uri="{BB962C8B-B14F-4D97-AF65-F5344CB8AC3E}">
        <p14:creationId xmlns:p14="http://schemas.microsoft.com/office/powerpoint/2010/main" val="56921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solidFill>
                  <a:srgbClr val="002060"/>
                </a:solidFill>
                <a:latin typeface="Times New Roman" pitchFamily="18" charset="0"/>
                <a:cs typeface="Times New Roman" pitchFamily="18" charset="0"/>
              </a:rPr>
              <a:t>Demand under Perfect Competition:</a:t>
            </a:r>
          </a:p>
        </p:txBody>
      </p:sp>
      <p:pic>
        <p:nvPicPr>
          <p:cNvPr id="4" name="Content Placeholder 3" descr="http://cdn.economicsdiscussion.net/wp-content/uploads/2015/01/clip_image0027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1800" y="1524000"/>
            <a:ext cx="5867400" cy="3363119"/>
          </a:xfrm>
          <a:prstGeom prst="rect">
            <a:avLst/>
          </a:prstGeom>
          <a:noFill/>
          <a:ln>
            <a:noFill/>
          </a:ln>
        </p:spPr>
      </p:pic>
      <p:sp>
        <p:nvSpPr>
          <p:cNvPr id="5" name="Rectangle 4"/>
          <p:cNvSpPr/>
          <p:nvPr/>
        </p:nvSpPr>
        <p:spPr>
          <a:xfrm>
            <a:off x="152400" y="5124271"/>
            <a:ext cx="8839200" cy="923330"/>
          </a:xfrm>
          <a:prstGeom prst="rect">
            <a:avLst/>
          </a:prstGeom>
        </p:spPr>
        <p:txBody>
          <a:bodyPr wrap="square">
            <a:spAutoFit/>
          </a:bodyPr>
          <a:lstStyle/>
          <a:p>
            <a:pPr algn="just"/>
            <a:r>
              <a:rPr lang="en-IN" dirty="0">
                <a:latin typeface="Times New Roman" pitchFamily="18" charset="0"/>
                <a:cs typeface="Times New Roman" pitchFamily="18" charset="0"/>
              </a:rPr>
              <a:t>As shown in Figure-1, when price is OP, the quantity demanded is OQ. On the other hand, when price increases to OP1, the quantity demanded reduces to OQ1. Therefore, under perfect competition, the demand curve (DD’) slopes downward.</a:t>
            </a:r>
          </a:p>
        </p:txBody>
      </p:sp>
      <p:sp>
        <p:nvSpPr>
          <p:cNvPr id="6" name="Rectangle 5"/>
          <p:cNvSpPr/>
          <p:nvPr/>
        </p:nvSpPr>
        <p:spPr>
          <a:xfrm>
            <a:off x="228600" y="1372612"/>
            <a:ext cx="2590800" cy="3046988"/>
          </a:xfrm>
          <a:prstGeom prst="rect">
            <a:avLst/>
          </a:prstGeom>
        </p:spPr>
        <p:txBody>
          <a:bodyPr wrap="square">
            <a:spAutoFit/>
          </a:bodyPr>
          <a:lstStyle/>
          <a:p>
            <a:pPr algn="just"/>
            <a:r>
              <a:rPr lang="en-IN" sz="2400" dirty="0">
                <a:latin typeface="Times New Roman" pitchFamily="18" charset="0"/>
                <a:cs typeface="Times New Roman" pitchFamily="18" charset="0"/>
              </a:rPr>
              <a:t>A consumer demands more quantity at lower price and less quantity at higher price. Therefore, the demand varies at different prices.</a:t>
            </a:r>
          </a:p>
        </p:txBody>
      </p:sp>
    </p:spTree>
    <p:extLst>
      <p:ext uri="{BB962C8B-B14F-4D97-AF65-F5344CB8AC3E}">
        <p14:creationId xmlns:p14="http://schemas.microsoft.com/office/powerpoint/2010/main" val="349007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solidFill>
                  <a:srgbClr val="002060"/>
                </a:solidFill>
                <a:latin typeface="Times New Roman" pitchFamily="18" charset="0"/>
                <a:cs typeface="Times New Roman" pitchFamily="18" charset="0"/>
              </a:rPr>
              <a:t>Supply under Perfect Competition</a:t>
            </a:r>
            <a:r>
              <a:rPr lang="en-IN" sz="2800" b="1" dirty="0" smtClean="0">
                <a:solidFill>
                  <a:srgbClr val="002060"/>
                </a:solidFill>
                <a:latin typeface="Times New Roman" pitchFamily="18" charset="0"/>
                <a:cs typeface="Times New Roman" pitchFamily="18" charset="0"/>
              </a:rPr>
              <a:t>:</a:t>
            </a:r>
            <a:endParaRPr lang="en-IN" sz="2800" b="1" dirty="0">
              <a:solidFill>
                <a:srgbClr val="002060"/>
              </a:solidFill>
              <a:latin typeface="Times New Roman" pitchFamily="18" charset="0"/>
              <a:cs typeface="Times New Roman" pitchFamily="18" charset="0"/>
            </a:endParaRPr>
          </a:p>
        </p:txBody>
      </p:sp>
      <p:sp>
        <p:nvSpPr>
          <p:cNvPr id="4" name="Rectangle 3"/>
          <p:cNvSpPr/>
          <p:nvPr/>
        </p:nvSpPr>
        <p:spPr>
          <a:xfrm>
            <a:off x="76200" y="1280279"/>
            <a:ext cx="2057400" cy="3139321"/>
          </a:xfrm>
          <a:prstGeom prst="rect">
            <a:avLst/>
          </a:prstGeom>
        </p:spPr>
        <p:txBody>
          <a:bodyPr wrap="square">
            <a:spAutoFit/>
          </a:bodyPr>
          <a:lstStyle/>
          <a:p>
            <a:pPr algn="just"/>
            <a:r>
              <a:rPr lang="en-IN" dirty="0">
                <a:latin typeface="Times New Roman" pitchFamily="18" charset="0"/>
                <a:cs typeface="Times New Roman" pitchFamily="18" charset="0"/>
              </a:rPr>
              <a:t>Supply refers to quantity of a product that producers are willing to supply at a particular price. Generally, the supply of a product increases at high price and decreases at low price.</a:t>
            </a:r>
            <a:endParaRPr lang="en-IN" dirty="0">
              <a:latin typeface="Times New Roman" pitchFamily="18" charset="0"/>
              <a:cs typeface="Times New Roman" pitchFamily="18" charset="0"/>
            </a:endParaRPr>
          </a:p>
        </p:txBody>
      </p:sp>
      <p:pic>
        <p:nvPicPr>
          <p:cNvPr id="5" name="Picture 4" descr="http://cdn.economicsdiscussion.net/wp-content/uploads/2015/01/clip_image00430.jpg"/>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71600"/>
            <a:ext cx="5410200" cy="3276600"/>
          </a:xfrm>
          <a:prstGeom prst="rect">
            <a:avLst/>
          </a:prstGeom>
          <a:noFill/>
          <a:ln>
            <a:noFill/>
          </a:ln>
        </p:spPr>
      </p:pic>
      <p:sp>
        <p:nvSpPr>
          <p:cNvPr id="6" name="Rectangle 5"/>
          <p:cNvSpPr/>
          <p:nvPr/>
        </p:nvSpPr>
        <p:spPr>
          <a:xfrm>
            <a:off x="533400" y="4771072"/>
            <a:ext cx="7467600" cy="1200329"/>
          </a:xfrm>
          <a:prstGeom prst="rect">
            <a:avLst/>
          </a:prstGeom>
        </p:spPr>
        <p:txBody>
          <a:bodyPr wrap="square">
            <a:spAutoFit/>
          </a:bodyPr>
          <a:lstStyle/>
          <a:p>
            <a:pPr algn="just"/>
            <a:r>
              <a:rPr lang="en-IN" dirty="0">
                <a:latin typeface="Times New Roman" pitchFamily="18" charset="0"/>
                <a:cs typeface="Times New Roman" pitchFamily="18" charset="0"/>
              </a:rPr>
              <a:t>In Figure-2, the quantity supplied is OQ at price OP. When price increases to OP1, the quantity supplied increases to OQ1. This is because the producers are able to earn large profits by supplying products at higher price. Therefore, under perfect competition, the supply curves (SS’) slopes upward.</a:t>
            </a:r>
          </a:p>
        </p:txBody>
      </p:sp>
    </p:spTree>
    <p:extLst>
      <p:ext uri="{BB962C8B-B14F-4D97-AF65-F5344CB8AC3E}">
        <p14:creationId xmlns:p14="http://schemas.microsoft.com/office/powerpoint/2010/main" val="3069936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fontScale="90000"/>
          </a:bodyPr>
          <a:lstStyle/>
          <a:p>
            <a:pPr>
              <a:lnSpc>
                <a:spcPct val="115000"/>
              </a:lnSpc>
              <a:spcAft>
                <a:spcPts val="1000"/>
              </a:spcAft>
            </a:pPr>
            <a:r>
              <a:rPr lang="en-IN" sz="3100" b="1" dirty="0">
                <a:latin typeface="Times New Roman"/>
                <a:ea typeface="Calibri"/>
                <a:cs typeface="Mangal"/>
              </a:rPr>
              <a:t>Equilibrium under Perfect Competition</a:t>
            </a:r>
            <a:r>
              <a:rPr lang="en-IN" dirty="0" smtClean="0">
                <a:latin typeface="Times New Roman"/>
                <a:ea typeface="Calibri"/>
                <a:cs typeface="Mangal"/>
              </a:rPr>
              <a:t>:</a:t>
            </a:r>
            <a:endParaRPr lang="en-IN" dirty="0"/>
          </a:p>
        </p:txBody>
      </p:sp>
      <p:pic>
        <p:nvPicPr>
          <p:cNvPr id="4" name="Picture 3" descr="Price and Output Determination under Perfect Competition"/>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7086600" cy="3886200"/>
          </a:xfrm>
          <a:prstGeom prst="rect">
            <a:avLst/>
          </a:prstGeom>
          <a:noFill/>
          <a:ln>
            <a:noFill/>
          </a:ln>
        </p:spPr>
      </p:pic>
      <p:sp>
        <p:nvSpPr>
          <p:cNvPr id="5" name="Rectangle 4"/>
          <p:cNvSpPr/>
          <p:nvPr/>
        </p:nvSpPr>
        <p:spPr>
          <a:xfrm>
            <a:off x="762000" y="5075872"/>
            <a:ext cx="7315200" cy="1477328"/>
          </a:xfrm>
          <a:prstGeom prst="rect">
            <a:avLst/>
          </a:prstGeom>
        </p:spPr>
        <p:txBody>
          <a:bodyPr wrap="square">
            <a:spAutoFit/>
          </a:bodyPr>
          <a:lstStyle/>
          <a:p>
            <a:pPr algn="just"/>
            <a:r>
              <a:rPr lang="en-IN" dirty="0">
                <a:latin typeface="Times New Roman" pitchFamily="18" charset="0"/>
                <a:cs typeface="Times New Roman" pitchFamily="18" charset="0"/>
              </a:rPr>
              <a:t>In Figure-3, it can be seen that at price OP1, supply is more than the demand. Therefore, prices will fall down to OP. Similarly, at price OP2, demand is more than the supply. Similarly, in such a case, the prices will rise to OP. Thus, E is the equilibrium at which equilibrium price is OP and equilibrium quantity is OQ.</a:t>
            </a:r>
          </a:p>
        </p:txBody>
      </p:sp>
    </p:spTree>
    <p:extLst>
      <p:ext uri="{BB962C8B-B14F-4D97-AF65-F5344CB8AC3E}">
        <p14:creationId xmlns:p14="http://schemas.microsoft.com/office/powerpoint/2010/main" val="138008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IN" sz="2800" b="1" dirty="0">
                <a:solidFill>
                  <a:srgbClr val="002060"/>
                </a:solidFill>
                <a:latin typeface="Times New Roman" pitchFamily="18" charset="0"/>
                <a:cs typeface="Times New Roman" pitchFamily="18" charset="0"/>
              </a:rPr>
              <a:t>Market Price of a Perishable Commodity:</a:t>
            </a:r>
          </a:p>
        </p:txBody>
      </p:sp>
      <p:sp>
        <p:nvSpPr>
          <p:cNvPr id="4" name="Rectangle 3"/>
          <p:cNvSpPr/>
          <p:nvPr/>
        </p:nvSpPr>
        <p:spPr>
          <a:xfrm>
            <a:off x="533400" y="1371600"/>
            <a:ext cx="7848600" cy="4524315"/>
          </a:xfrm>
          <a:prstGeom prst="rect">
            <a:avLst/>
          </a:prstGeom>
        </p:spPr>
        <p:txBody>
          <a:bodyPr wrap="square">
            <a:spAutoFit/>
          </a:bodyPr>
          <a:lstStyle/>
          <a:p>
            <a:pPr algn="just">
              <a:lnSpc>
                <a:spcPct val="150000"/>
              </a:lnSpc>
            </a:pPr>
            <a:r>
              <a:rPr lang="en-IN" sz="2400" dirty="0">
                <a:latin typeface="Times New Roman" pitchFamily="18" charset="0"/>
                <a:cs typeface="Times New Roman" pitchFamily="18" charset="0"/>
              </a:rPr>
              <a:t>In the case of perishable commodity like </a:t>
            </a:r>
            <a:r>
              <a:rPr lang="en-IN" sz="2400" dirty="0" smtClean="0">
                <a:latin typeface="Times New Roman" pitchFamily="18" charset="0"/>
                <a:cs typeface="Times New Roman" pitchFamily="18" charset="0"/>
              </a:rPr>
              <a:t>milk, </a:t>
            </a: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The supply </a:t>
            </a:r>
            <a:r>
              <a:rPr lang="en-IN" sz="2400" dirty="0">
                <a:latin typeface="Times New Roman" pitchFamily="18" charset="0"/>
                <a:cs typeface="Times New Roman" pitchFamily="18" charset="0"/>
              </a:rPr>
              <a:t>is limited by the available quantity on that </a:t>
            </a:r>
            <a:r>
              <a:rPr lang="en-IN" sz="2400" dirty="0" smtClean="0">
                <a:latin typeface="Times New Roman" pitchFamily="18" charset="0"/>
                <a:cs typeface="Times New Roman" pitchFamily="18" charset="0"/>
              </a:rPr>
              <a:t>day.</a:t>
            </a: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It cannot </a:t>
            </a:r>
            <a:r>
              <a:rPr lang="en-IN" sz="2400" dirty="0">
                <a:latin typeface="Times New Roman" pitchFamily="18" charset="0"/>
                <a:cs typeface="Times New Roman" pitchFamily="18" charset="0"/>
              </a:rPr>
              <a:t>be kept back for the next </a:t>
            </a:r>
            <a:r>
              <a:rPr lang="en-IN" sz="2400" dirty="0" smtClean="0">
                <a:latin typeface="Times New Roman" pitchFamily="18" charset="0"/>
                <a:cs typeface="Times New Roman" pitchFamily="18" charset="0"/>
              </a:rPr>
              <a:t>period.</a:t>
            </a: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Therefore, </a:t>
            </a:r>
            <a:r>
              <a:rPr lang="en-IN" sz="2400" dirty="0">
                <a:latin typeface="Times New Roman" pitchFamily="18" charset="0"/>
                <a:cs typeface="Times New Roman" pitchFamily="18" charset="0"/>
              </a:rPr>
              <a:t>the whole of it must be sold away on the same day, whatever the price may be. </a:t>
            </a:r>
            <a:endParaRPr lang="en-IN"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IN" sz="2400" dirty="0" smtClean="0">
                <a:latin typeface="Times New Roman" pitchFamily="18" charset="0"/>
                <a:cs typeface="Times New Roman" pitchFamily="18" charset="0"/>
              </a:rPr>
              <a:t>Fig</a:t>
            </a:r>
            <a:r>
              <a:rPr lang="en-IN" sz="2400" dirty="0">
                <a:latin typeface="Times New Roman" pitchFamily="18" charset="0"/>
                <a:cs typeface="Times New Roman" pitchFamily="18" charset="0"/>
              </a:rPr>
              <a:t>. 4 shows the supply curve of </a:t>
            </a:r>
            <a:r>
              <a:rPr lang="en-IN" sz="2400" dirty="0" smtClean="0">
                <a:latin typeface="Times New Roman" pitchFamily="18" charset="0"/>
                <a:cs typeface="Times New Roman" pitchFamily="18" charset="0"/>
              </a:rPr>
              <a:t>milk. </a:t>
            </a:r>
            <a:r>
              <a:rPr lang="en-IN" sz="2400" dirty="0">
                <a:latin typeface="Times New Roman" pitchFamily="18" charset="0"/>
                <a:cs typeface="Times New Roman" pitchFamily="18" charset="0"/>
              </a:rPr>
              <a:t>Which will be a vertical straight line MS, when OM is the quantity of </a:t>
            </a:r>
            <a:r>
              <a:rPr lang="en-IN" sz="2400" dirty="0" smtClean="0">
                <a:latin typeface="Times New Roman" pitchFamily="18" charset="0"/>
                <a:cs typeface="Times New Roman" pitchFamily="18" charset="0"/>
              </a:rPr>
              <a:t>milk available </a:t>
            </a:r>
            <a:r>
              <a:rPr lang="en-IN" sz="2400" dirty="0">
                <a:latin typeface="Times New Roman" pitchFamily="18" charset="0"/>
                <a:cs typeface="Times New Roman" pitchFamily="18" charset="0"/>
              </a:rPr>
              <a:t>on that day?</a:t>
            </a:r>
          </a:p>
        </p:txBody>
      </p:sp>
    </p:spTree>
    <p:extLst>
      <p:ext uri="{BB962C8B-B14F-4D97-AF65-F5344CB8AC3E}">
        <p14:creationId xmlns:p14="http://schemas.microsoft.com/office/powerpoint/2010/main" val="35569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 Price of a Perishable Commodity"/>
          <p:cNvPicPr/>
          <p:nvPr/>
        </p:nvPicPr>
        <p:blipFill rotWithShape="1">
          <a:blip r:embed="rId2">
            <a:extLst>
              <a:ext uri="{28A0092B-C50C-407E-A947-70E740481C1C}">
                <a14:useLocalDpi xmlns:a14="http://schemas.microsoft.com/office/drawing/2010/main" val="0"/>
              </a:ext>
            </a:extLst>
          </a:blip>
          <a:srcRect b="5178"/>
          <a:stretch/>
        </p:blipFill>
        <p:spPr bwMode="auto">
          <a:xfrm>
            <a:off x="1524000" y="1143000"/>
            <a:ext cx="6096000" cy="2819400"/>
          </a:xfrm>
          <a:prstGeom prst="rect">
            <a:avLst/>
          </a:prstGeom>
          <a:noFill/>
          <a:ln>
            <a:noFill/>
          </a:ln>
          <a:extLst>
            <a:ext uri="{53640926-AAD7-44D8-BBD7-CCE9431645EC}">
              <a14:shadowObscured xmlns:a14="http://schemas.microsoft.com/office/drawing/2010/main"/>
            </a:ext>
          </a:extLst>
        </p:spPr>
      </p:pic>
      <p:sp>
        <p:nvSpPr>
          <p:cNvPr id="6" name="Rectangle 5"/>
          <p:cNvSpPr/>
          <p:nvPr/>
        </p:nvSpPr>
        <p:spPr>
          <a:xfrm>
            <a:off x="609600" y="4265474"/>
            <a:ext cx="7772400" cy="1477328"/>
          </a:xfrm>
          <a:prstGeom prst="rect">
            <a:avLst/>
          </a:prstGeom>
        </p:spPr>
        <p:txBody>
          <a:bodyPr wrap="square">
            <a:spAutoFit/>
          </a:bodyPr>
          <a:lstStyle/>
          <a:p>
            <a:pPr algn="just"/>
            <a:r>
              <a:rPr lang="en-IN" dirty="0">
                <a:latin typeface="Times New Roman" pitchFamily="18" charset="0"/>
                <a:cs typeface="Times New Roman" pitchFamily="18" charset="0"/>
              </a:rPr>
              <a:t>DD is the market demand curve. With perfect competition between buyers and sellers, an equilibrium price OP will be determined at which the quantity demanded is equal to the available supply. That is, equilibrium price will be established at the point where downward sloping demand curve DD intersects the vertical supply curve MS.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289189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997</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Topics covered</vt:lpstr>
      <vt:lpstr>Concepts in price determination</vt:lpstr>
      <vt:lpstr>PowerPoint Presentation</vt:lpstr>
      <vt:lpstr>Demand under Perfect Competition:</vt:lpstr>
      <vt:lpstr>Supply under Perfect Competition:</vt:lpstr>
      <vt:lpstr>Equilibrium under Perfect Competition:</vt:lpstr>
      <vt:lpstr>Market Price of a Perishable Commodity:</vt:lpstr>
      <vt:lpstr>PowerPoint Presentation</vt:lpstr>
      <vt:lpstr>PowerPoint Presentation</vt:lpstr>
      <vt:lpstr>Market Price of Non-Perishable and Reproducible Goods: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Demand</dc:title>
  <dc:creator>SONY</dc:creator>
  <cp:lastModifiedBy>vipin</cp:lastModifiedBy>
  <cp:revision>114</cp:revision>
  <dcterms:created xsi:type="dcterms:W3CDTF">2020-01-24T03:01:44Z</dcterms:created>
  <dcterms:modified xsi:type="dcterms:W3CDTF">2020-05-05T04:43:30Z</dcterms:modified>
</cp:coreProperties>
</file>