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1" r:id="rId2"/>
    <p:sldId id="273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0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621BA-BD08-49E3-BE60-15422F4C8770}" type="datetimeFigureOut">
              <a:rPr lang="en-IN" smtClean="0"/>
              <a:t>18-05-2020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6C7CF-AF46-45B0-9798-CB450FA09B5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883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5CA5-DA84-423A-9C83-0A6A70C5CCC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 fontScale="77500" lnSpcReduction="20000"/>
          </a:bodyPr>
          <a:lstStyle/>
          <a:p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UNIT-6 (LIVESTOCK ECONOMICS AND MARKETING)</a:t>
            </a:r>
          </a:p>
          <a:p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Lecture- 7</a:t>
            </a:r>
            <a:r>
              <a:rPr lang="en-IN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day</a:t>
            </a: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Speaker :-  </a:t>
            </a:r>
            <a:r>
              <a:rPr lang="en-IN" sz="2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Puspendra</a:t>
            </a:r>
            <a:r>
              <a:rPr lang="en-IN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Kumar Singh</a:t>
            </a:r>
          </a:p>
          <a:p>
            <a:r>
              <a:rPr lang="en-IN" sz="2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Asstt</a:t>
            </a:r>
            <a:r>
              <a:rPr lang="en-IN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Professor</a:t>
            </a:r>
          </a:p>
          <a:p>
            <a:endParaRPr lang="en-IN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914400"/>
            <a:ext cx="32004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3150108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97400" y="3214536"/>
            <a:ext cx="3175000" cy="16740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97400" y="914400"/>
            <a:ext cx="3048445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53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457200" y="490538"/>
            <a:ext cx="84582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Volumes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transactions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Wholesale market: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Commodities are bought and sold in large lots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Generally located in towns/cities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Economic activities are so intense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Balancing supply and demand, discovery of the prices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Retail market: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Commodities bought and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Sold to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consumers as per their requirements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Transactions take place between retailers and consumers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Near to consumers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04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457200" y="874713"/>
            <a:ext cx="8458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E. Nature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transactions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Spot or Cash market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Goods are exchanged for money immediately after the sale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Forward market: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Purchase and sale of a commodity take place but exchange take place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some specified date in the future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Sometime there may not be any exchange, instead differences in the purchase &amp; sale prices are paid or taken </a:t>
            </a:r>
          </a:p>
          <a:p>
            <a:pPr lvl="1" eaLnBrk="1" hangingPunct="1">
              <a:lnSpc>
                <a:spcPct val="150000"/>
              </a:lnSpc>
              <a:defRPr/>
            </a:pP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59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457200" y="874713"/>
            <a:ext cx="8458200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 of commodities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 market: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All types of commodities are bought and sold 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Specialized market: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Notified commodities are bought an sold</a:t>
            </a:r>
          </a:p>
        </p:txBody>
      </p:sp>
    </p:spTree>
    <p:extLst>
      <p:ext uri="{BB962C8B-B14F-4D97-AF65-F5344CB8AC3E}">
        <p14:creationId xmlns:p14="http://schemas.microsoft.com/office/powerpoint/2010/main" val="248610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228600" y="76200"/>
            <a:ext cx="86868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Degree of competition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Perfect market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Large number of buyers and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sellers, All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 perfect knowledge of demand, supply and prices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Prices are uniform over a geographical area, period of time, different forms of a product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Imperfect market: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Conditions of perfect competition are lacking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Different prices for the same basic product</a:t>
            </a:r>
          </a:p>
          <a:p>
            <a:pPr marL="1371600" lvl="2" indent="-457200" algn="just">
              <a:lnSpc>
                <a:spcPct val="150000"/>
              </a:lnSpc>
              <a:buFont typeface="+mj-lt"/>
              <a:buAutoNum type="alphaLcPeriod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Monopoly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market     </a:t>
            </a:r>
          </a:p>
          <a:p>
            <a:pPr marL="1371600" lvl="2" indent="-457200" algn="just">
              <a:lnSpc>
                <a:spcPct val="150000"/>
              </a:lnSpc>
              <a:buFont typeface="+mj-lt"/>
              <a:buAutoNum type="alphaLcPeriod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Monopsony market</a:t>
            </a:r>
          </a:p>
          <a:p>
            <a:pPr marL="1371600" lvl="2" indent="-457200" algn="just">
              <a:lnSpc>
                <a:spcPct val="150000"/>
              </a:lnSpc>
              <a:buFont typeface="+mj-lt"/>
              <a:buAutoNum type="alphaLcPeriod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Duopoly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market</a:t>
            </a:r>
          </a:p>
          <a:p>
            <a:pPr marL="1371600" lvl="2" indent="-457200" algn="just">
              <a:lnSpc>
                <a:spcPct val="150000"/>
              </a:lnSpc>
              <a:buFont typeface="+mj-lt"/>
              <a:buAutoNum type="alphaLcPeriod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Duopsony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market</a:t>
            </a:r>
          </a:p>
          <a:p>
            <a:pPr marL="1371600" lvl="2" indent="-457200" algn="just">
              <a:lnSpc>
                <a:spcPct val="150000"/>
              </a:lnSpc>
              <a:buFont typeface="+mj-lt"/>
              <a:buAutoNum type="alphaLcPeriod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Oligopoly market</a:t>
            </a:r>
          </a:p>
          <a:p>
            <a:pPr marL="1371600" lvl="2" indent="-457200" algn="just">
              <a:lnSpc>
                <a:spcPct val="150000"/>
              </a:lnSpc>
              <a:buFont typeface="+mj-lt"/>
              <a:buAutoNum type="alphaLcPeriod"/>
              <a:defRPr/>
            </a:pP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Oligopsony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market</a:t>
            </a:r>
          </a:p>
        </p:txBody>
      </p:sp>
    </p:spTree>
    <p:extLst>
      <p:ext uri="{BB962C8B-B14F-4D97-AF65-F5344CB8AC3E}">
        <p14:creationId xmlns:p14="http://schemas.microsoft.com/office/powerpoint/2010/main" val="193571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304800" y="381000"/>
            <a:ext cx="86106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H.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Nature of commodities</a:t>
            </a: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Commodity market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Manufactured &amp; semi manufactured goods market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Bullion market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Service and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market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Capital market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It responsible for meeting the financial requirements of big industrial and commercial concerns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MONEY MARKET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Allow those who are in need of money to take loans in turn by way of interest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STOCK EXCHANGE MARKET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Shares are purchased and sold  to make investments in public and private sector undertakings 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FOREIGN EXCHANGE MARKET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Buying and selling of foreign currencies concerned with export and import trade</a:t>
            </a:r>
            <a:b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defRPr/>
            </a:pPr>
            <a:endParaRPr lang="en-US" sz="2400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57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304800" y="874713"/>
            <a:ext cx="86106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Stage of marketing</a:t>
            </a: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Producer market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Mainly assemble the commodity for further distribution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Consumer market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Collect the produce for final disposal to the consuming population</a:t>
            </a:r>
          </a:p>
          <a:p>
            <a:pPr lvl="2">
              <a:defRPr/>
            </a:pPr>
            <a:endParaRPr lang="en-US" sz="2400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57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304800" y="874713"/>
            <a:ext cx="86106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Extent of public intervention</a:t>
            </a: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Regulated market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Business is done in accordance with the rules and regulations framed by the statutory market organization representing different sections involved in markets</a:t>
            </a:r>
          </a:p>
          <a:p>
            <a:pPr lvl="2">
              <a:lnSpc>
                <a:spcPct val="150000"/>
              </a:lnSpc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Marketing cost are standardized and practices are regulated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Unregulated market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Traders frame the rules for the</a:t>
            </a:r>
          </a:p>
          <a:p>
            <a:pPr lvl="2">
              <a:defRPr/>
            </a:pPr>
            <a:endParaRPr lang="en-US" sz="2400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6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304800" y="874713"/>
            <a:ext cx="86106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K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Type of population served</a:t>
            </a:r>
          </a:p>
          <a:p>
            <a:pPr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lvl="2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Times New Roman" pitchFamily="18" charset="0"/>
              </a:rPr>
              <a:t>Urban market </a:t>
            </a:r>
          </a:p>
          <a:p>
            <a:pPr lvl="2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Rural market </a:t>
            </a:r>
          </a:p>
          <a:p>
            <a:pPr lvl="2">
              <a:defRPr/>
            </a:pP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lvl="2">
              <a:defRPr/>
            </a:pPr>
            <a:endParaRPr lang="en-US" sz="24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3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304800" y="874713"/>
            <a:ext cx="86106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L.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Visibility</a:t>
            </a: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Black market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Scarce commodities are sold at a very high price in a secret manner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Situation arises on account of excess of demand over limited supply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is an anti social activity which gives way to black money.</a:t>
            </a:r>
          </a:p>
          <a:p>
            <a:pPr lvl="2">
              <a:defRPr/>
            </a:pPr>
            <a:endParaRPr lang="en-US" sz="2400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latin typeface="Caxton-BoldItalic" pitchFamily="2" charset="0"/>
              </a:rPr>
              <a:t>Topics covered</a:t>
            </a:r>
            <a:endParaRPr lang="en-US" b="1" dirty="0">
              <a:latin typeface="Caxton-BoldItali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/>
          <a:lstStyle/>
          <a:p>
            <a:pPr lvl="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Market, Classification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market.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6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5143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IN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endParaRPr lang="en-US" altLang="en-US" sz="28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09600" y="1066800"/>
            <a:ext cx="8001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derived from Latin word “</a:t>
            </a:r>
            <a:r>
              <a:rPr lang="en-IN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Marcatus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where actual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takes place.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place where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24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 together of people for their private purchases and sale of goods at a stated time and place.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0" name="Picture 8" descr="Image result for livestock market indian village sonepur m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038600"/>
            <a:ext cx="4495800" cy="2362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10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type="subTitle" idx="1"/>
          </p:nvPr>
        </p:nvSpPr>
        <p:spPr>
          <a:xfrm>
            <a:off x="762000" y="609600"/>
            <a:ext cx="7848600" cy="5410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Essentials of market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400" u="sng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 has to purchase or sale</a:t>
            </a:r>
          </a:p>
          <a:p>
            <a:pPr marL="457200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Presence of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buyer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sellers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that commodity</a:t>
            </a:r>
          </a:p>
          <a:p>
            <a:pPr marL="457200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or platform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buying and selling has to be done</a:t>
            </a:r>
          </a:p>
          <a:p>
            <a:pPr marL="457200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type of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between buyer and seller </a:t>
            </a:r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same price prevails for same products at the same </a:t>
            </a:r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time.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51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Livestock market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077200" cy="4800600"/>
          </a:xfrm>
        </p:spPr>
        <p:txBody>
          <a:bodyPr rtlCol="0">
            <a:noAutofit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Livestock market can be classified in to following component:</a:t>
            </a:r>
          </a:p>
          <a:p>
            <a:pPr marL="457200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 animal marketing</a:t>
            </a:r>
          </a:p>
          <a:p>
            <a:pPr marL="457200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Livestock product marketing</a:t>
            </a:r>
          </a:p>
          <a:p>
            <a:pPr marL="457200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products</a:t>
            </a:r>
          </a:p>
          <a:p>
            <a:pPr marL="914400" lvl="1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Byproduct </a:t>
            </a:r>
          </a:p>
          <a:p>
            <a:pPr marL="914400" lvl="1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 product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6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57200" y="1447800"/>
            <a:ext cx="8382000" cy="410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>
            <a:spAutoFit/>
          </a:bodyPr>
          <a:lstStyle/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or Coverage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span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Volumes of transaction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transaction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commodities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competition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commodities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of marketing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Extent of public intervention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population served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Visibility</a:t>
            </a: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1219200" y="457200"/>
            <a:ext cx="5100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rgbClr val="800000"/>
                </a:solidFill>
                <a:latin typeface="Arial Black" pitchFamily="34" charset="0"/>
                <a:ea typeface="+mj-ea"/>
                <a:cs typeface="+mj-cs"/>
              </a:rPr>
              <a:t>Classification of Markets</a:t>
            </a:r>
            <a:endParaRPr lang="en-IN" sz="2800" dirty="0">
              <a:solidFill>
                <a:srgbClr val="800000"/>
              </a:solidFill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22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152400" y="31313"/>
            <a:ext cx="86868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Location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Village markets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markets cover a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village. Transaction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place between buyers and sellers who belong to the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village.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markets are located in big towns. </a:t>
            </a:r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producers bring their produce in these markets and transactions are mainly take place between these and the </a:t>
            </a:r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traders.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wholesale markets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 are mostly located in district headquarters, </a:t>
            </a:r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larger towns or near important railway junctions. Producers from far away primary market or other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 come with their produce. Transactions take place in large quantities </a:t>
            </a:r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wholesalers/traders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Terminal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markets are located </a:t>
            </a:r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mostly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metropolitan </a:t>
            </a:r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cities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sea ports</a:t>
            </a:r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markets at Organized, operate </a:t>
            </a:r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 regulations and have advanced processing and storage infrastructure. </a:t>
            </a:r>
            <a:endParaRPr lang="en-IN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Seaboard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markets specifically meant for trade in international markets. These are located in seaport towns.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7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152400" y="76200"/>
            <a:ext cx="8763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Area or Coverage</a:t>
            </a:r>
          </a:p>
          <a:p>
            <a:pPr algn="just">
              <a:defRPr/>
            </a:pP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IN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IN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market :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area covered by this market is limited to some groups of </a:t>
            </a:r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villages. These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markets are hence also known as village markets or primary markets. In these markets, mostly perishable commodities </a:t>
            </a:r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bought and sold. </a:t>
            </a:r>
            <a:endParaRPr lang="en-IN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IN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Regional </a:t>
            </a:r>
            <a:r>
              <a:rPr lang="en-IN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market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area of operation under a regional market may range from 1-3 districts to even an entire state. Food grain market is the most common example under regional market. </a:t>
            </a:r>
            <a:endParaRPr lang="en-IN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IN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IN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market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Here, the entire country is the area of operation of the market. Common examples are mostly related to durable goods like jute, tea, textiles, etc. </a:t>
            </a:r>
            <a:endParaRPr lang="en-IN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IN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International/world </a:t>
            </a:r>
            <a:r>
              <a:rPr lang="en-IN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market </a:t>
            </a: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Here, the area of operation of the market is extended over the entire world. Naturally, this market exists for those commodities which have world-wide demand.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02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457200" y="152400"/>
            <a:ext cx="8458200" cy="603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span</a:t>
            </a:r>
          </a:p>
          <a:p>
            <a:pPr>
              <a:lnSpc>
                <a:spcPct val="150000"/>
              </a:lnSpc>
              <a:defRPr/>
            </a:pP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Short period market: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Held for a day or few hours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Highly perishable products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Prices of commodities governed mainly by extent of demand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Long period market 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Comparatively held for a longer period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Commodities traded are less perishable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Prices are governed both by the supply and demand forces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Secular market: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Market of permanent nature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Trades durable commodities </a:t>
            </a:r>
          </a:p>
        </p:txBody>
      </p:sp>
    </p:spTree>
    <p:extLst>
      <p:ext uri="{BB962C8B-B14F-4D97-AF65-F5344CB8AC3E}">
        <p14:creationId xmlns:p14="http://schemas.microsoft.com/office/powerpoint/2010/main" val="9557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1017</Words>
  <Application>Microsoft Office PowerPoint</Application>
  <PresentationFormat>On-screen Show (4:3)</PresentationFormat>
  <Paragraphs>143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Topics covered</vt:lpstr>
      <vt:lpstr>Market</vt:lpstr>
      <vt:lpstr>PowerPoint Presentation</vt:lpstr>
      <vt:lpstr>Livestock market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Demand</dc:title>
  <dc:creator>SONY</dc:creator>
  <cp:lastModifiedBy>vipin</cp:lastModifiedBy>
  <cp:revision>122</cp:revision>
  <dcterms:created xsi:type="dcterms:W3CDTF">2020-01-24T03:01:44Z</dcterms:created>
  <dcterms:modified xsi:type="dcterms:W3CDTF">2020-05-18T10:36:12Z</dcterms:modified>
</cp:coreProperties>
</file>