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71" r:id="rId2"/>
    <p:sldId id="273" r:id="rId3"/>
    <p:sldId id="292" r:id="rId4"/>
    <p:sldId id="293" r:id="rId5"/>
    <p:sldId id="294" r:id="rId6"/>
    <p:sldId id="295" r:id="rId7"/>
    <p:sldId id="296" r:id="rId8"/>
    <p:sldId id="297" r:id="rId9"/>
    <p:sldId id="298" r:id="rId10"/>
    <p:sldId id="299" r:id="rId11"/>
    <p:sldId id="300" r:id="rId12"/>
    <p:sldId id="301" r:id="rId13"/>
    <p:sldId id="302" r:id="rId14"/>
    <p:sldId id="303" r:id="rId15"/>
    <p:sldId id="304" r:id="rId16"/>
    <p:sldId id="305" r:id="rId17"/>
    <p:sldId id="306" r:id="rId18"/>
    <p:sldId id="307" r:id="rId19"/>
    <p:sldId id="308" r:id="rId20"/>
    <p:sldId id="309" r:id="rId21"/>
    <p:sldId id="310" r:id="rId22"/>
    <p:sldId id="311" r:id="rId23"/>
    <p:sldId id="312"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60A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0" d="100"/>
          <a:sy n="50" d="100"/>
        </p:scale>
        <p:origin x="-1267"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4621BA-BD08-49E3-BE60-15422F4C8770}" type="datetimeFigureOut">
              <a:rPr lang="en-IN" smtClean="0"/>
              <a:t>18-05-2020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76C7CF-AF46-45B0-9798-CB450FA09B51}" type="slidenum">
              <a:rPr lang="en-IN" smtClean="0"/>
              <a:t>‹#›</a:t>
            </a:fld>
            <a:endParaRPr lang="en-IN"/>
          </a:p>
        </p:txBody>
      </p:sp>
    </p:spTree>
    <p:extLst>
      <p:ext uri="{BB962C8B-B14F-4D97-AF65-F5344CB8AC3E}">
        <p14:creationId xmlns:p14="http://schemas.microsoft.com/office/powerpoint/2010/main" val="26688337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1CF5CA5-DA84-423A-9C83-0A6A70C5CCCD}" type="datetimeFigureOut">
              <a:rPr lang="en-US" smtClean="0"/>
              <a:pPr/>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3A4E4C-8CCE-4A04-9072-478421CC7B4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CF5CA5-DA84-423A-9C83-0A6A70C5CCCD}" type="datetimeFigureOut">
              <a:rPr lang="en-US" smtClean="0"/>
              <a:pPr/>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3A4E4C-8CCE-4A04-9072-478421CC7B4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CF5CA5-DA84-423A-9C83-0A6A70C5CCCD}" type="datetimeFigureOut">
              <a:rPr lang="en-US" smtClean="0"/>
              <a:pPr/>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3A4E4C-8CCE-4A04-9072-478421CC7B4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CF5CA5-DA84-423A-9C83-0A6A70C5CCCD}" type="datetimeFigureOut">
              <a:rPr lang="en-US" smtClean="0"/>
              <a:pPr/>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3A4E4C-8CCE-4A04-9072-478421CC7B4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CF5CA5-DA84-423A-9C83-0A6A70C5CCCD}" type="datetimeFigureOut">
              <a:rPr lang="en-US" smtClean="0"/>
              <a:pPr/>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3A4E4C-8CCE-4A04-9072-478421CC7B4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1CF5CA5-DA84-423A-9C83-0A6A70C5CCCD}" type="datetimeFigureOut">
              <a:rPr lang="en-US" smtClean="0"/>
              <a:pPr/>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3A4E4C-8CCE-4A04-9072-478421CC7B4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1CF5CA5-DA84-423A-9C83-0A6A70C5CCCD}" type="datetimeFigureOut">
              <a:rPr lang="en-US" smtClean="0"/>
              <a:pPr/>
              <a:t>5/18/2020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3A4E4C-8CCE-4A04-9072-478421CC7B4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1CF5CA5-DA84-423A-9C83-0A6A70C5CCCD}" type="datetimeFigureOut">
              <a:rPr lang="en-US" smtClean="0"/>
              <a:pPr/>
              <a:t>5/18/2020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3A4E4C-8CCE-4A04-9072-478421CC7B4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CF5CA5-DA84-423A-9C83-0A6A70C5CCCD}" type="datetimeFigureOut">
              <a:rPr lang="en-US" smtClean="0"/>
              <a:pPr/>
              <a:t>5/18/2020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3A4E4C-8CCE-4A04-9072-478421CC7B4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CF5CA5-DA84-423A-9C83-0A6A70C5CCCD}" type="datetimeFigureOut">
              <a:rPr lang="en-US" smtClean="0"/>
              <a:pPr/>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3A4E4C-8CCE-4A04-9072-478421CC7B4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CF5CA5-DA84-423A-9C83-0A6A70C5CCCD}" type="datetimeFigureOut">
              <a:rPr lang="en-US" smtClean="0"/>
              <a:pPr/>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3A4E4C-8CCE-4A04-9072-478421CC7B4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CF5CA5-DA84-423A-9C83-0A6A70C5CCCD}" type="datetimeFigureOut">
              <a:rPr lang="en-US" smtClean="0"/>
              <a:pPr/>
              <a:t>5/18/2020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3A4E4C-8CCE-4A04-9072-478421CC7B4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228600"/>
            <a:ext cx="8382000" cy="6400800"/>
          </a:xfrm>
        </p:spPr>
        <p:txBody>
          <a:bodyPr>
            <a:normAutofit fontScale="77500" lnSpcReduction="20000"/>
          </a:bodyPr>
          <a:lstStyle/>
          <a:p>
            <a:r>
              <a:rPr lang="en-IN" sz="2400" b="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UNIT-6 (LIVESTOCK ECONOMICS AND MARKETING)</a:t>
            </a:r>
          </a:p>
          <a:p>
            <a:endParaRPr lang="en-IN" sz="24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sz="24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sz="2400" b="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sz="24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sz="24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r>
              <a:rPr lang="en-IN"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Lecture- 8</a:t>
            </a:r>
            <a:r>
              <a:rPr lang="en-IN" b="1" baseline="30000"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th</a:t>
            </a:r>
            <a:r>
              <a:rPr lang="en-IN"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day</a:t>
            </a:r>
          </a:p>
          <a:p>
            <a:endParaRPr lang="en-IN"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r>
              <a:rPr lang="en-IN" sz="26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Speaker :-  </a:t>
            </a:r>
            <a:r>
              <a:rPr lang="en-IN" sz="2600" b="1" dirty="0" err="1"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Dr.</a:t>
            </a:r>
            <a:r>
              <a:rPr lang="en-IN" sz="26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en-IN" sz="2600" b="1" dirty="0" err="1"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Puspendra</a:t>
            </a:r>
            <a:r>
              <a:rPr lang="en-IN" sz="26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Kumar Singh</a:t>
            </a:r>
          </a:p>
          <a:p>
            <a:r>
              <a:rPr lang="en-IN" sz="2600" b="1" dirty="0" err="1"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Asstt</a:t>
            </a:r>
            <a:r>
              <a:rPr lang="en-IN" sz="26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Professor</a:t>
            </a:r>
          </a:p>
          <a:p>
            <a:endParaRPr lang="en-IN" sz="26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p>
            <a:r>
              <a:rPr lang="en-IN" sz="28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Department of Veterinary &amp; Animal Husbandry Extension Education, BVC</a:t>
            </a:r>
            <a:endParaRPr lang="en-IN" sz="2800"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295400" y="914400"/>
            <a:ext cx="3200400" cy="175260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295400" y="3150108"/>
            <a:ext cx="3200400" cy="1802892"/>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3"/>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4597400" y="3214536"/>
            <a:ext cx="3175000" cy="1674036"/>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3"/>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4597400" y="914400"/>
            <a:ext cx="3048445" cy="175260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15349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595224"/>
            <a:ext cx="8229600" cy="5576976"/>
          </a:xfrm>
          <a:prstGeom prst="rect">
            <a:avLst/>
          </a:prstGeom>
        </p:spPr>
        <p:txBody>
          <a:bodyPr wrap="square">
            <a:spAutoFit/>
          </a:bodyPr>
          <a:lstStyle/>
          <a:p>
            <a:pPr marL="342900" indent="-342900" algn="just">
              <a:lnSpc>
                <a:spcPct val="150000"/>
              </a:lnSpc>
              <a:buFont typeface="Arial" pitchFamily="34" charset="0"/>
              <a:buChar char="•"/>
            </a:pPr>
            <a:r>
              <a:rPr lang="en-IN" sz="2000" b="1" dirty="0" smtClean="0">
                <a:latin typeface="Times New Roman" pitchFamily="18" charset="0"/>
                <a:cs typeface="Times New Roman" pitchFamily="18" charset="0"/>
              </a:rPr>
              <a:t>Warehouses </a:t>
            </a:r>
            <a:r>
              <a:rPr lang="en-IN" sz="2000" dirty="0" smtClean="0">
                <a:latin typeface="Times New Roman" pitchFamily="18" charset="0"/>
                <a:cs typeface="Times New Roman" pitchFamily="18" charset="0"/>
              </a:rPr>
              <a:t>are scientific storage structures, especially constructed for the protection of the quantity and quality of stored products. Keeping it mind the importance of preventing physical damage and quality deterioration in agricultural produce, the central warehousing scheme was launched by the central government on priority basis. </a:t>
            </a:r>
          </a:p>
          <a:p>
            <a:pPr marL="342900" indent="-342900" algn="just">
              <a:lnSpc>
                <a:spcPct val="150000"/>
              </a:lnSpc>
              <a:buFont typeface="Arial" pitchFamily="34" charset="0"/>
              <a:buChar char="•"/>
            </a:pPr>
            <a:r>
              <a:rPr lang="en-IN" sz="2000" b="1" dirty="0" smtClean="0">
                <a:latin typeface="Times New Roman" pitchFamily="18" charset="0"/>
                <a:cs typeface="Times New Roman" pitchFamily="18" charset="0"/>
              </a:rPr>
              <a:t>The main objectives of warehousing are:</a:t>
            </a:r>
          </a:p>
          <a:p>
            <a:pPr marL="800100" lvl="1" indent="-342900" algn="just">
              <a:lnSpc>
                <a:spcPct val="150000"/>
              </a:lnSpc>
              <a:buFont typeface="+mj-lt"/>
              <a:buAutoNum type="arabicPeriod"/>
            </a:pPr>
            <a:r>
              <a:rPr lang="en-IN" sz="2000" dirty="0" smtClean="0">
                <a:latin typeface="Times New Roman" pitchFamily="18" charset="0"/>
                <a:cs typeface="Times New Roman" pitchFamily="18" charset="0"/>
              </a:rPr>
              <a:t>To reduce wastage in storage of difference commodities; </a:t>
            </a:r>
          </a:p>
          <a:p>
            <a:pPr marL="800100" lvl="1" indent="-342900" algn="just">
              <a:lnSpc>
                <a:spcPct val="150000"/>
              </a:lnSpc>
              <a:buFont typeface="+mj-lt"/>
              <a:buAutoNum type="arabicPeriod"/>
            </a:pPr>
            <a:r>
              <a:rPr lang="en-IN" sz="2000" dirty="0" smtClean="0">
                <a:latin typeface="Times New Roman" pitchFamily="18" charset="0"/>
                <a:cs typeface="Times New Roman" pitchFamily="18" charset="0"/>
              </a:rPr>
              <a:t>To assist in orderly marketing of agricultural commodities by introducing standard grade specifications; </a:t>
            </a:r>
          </a:p>
          <a:p>
            <a:pPr marL="800100" lvl="1" indent="-342900" algn="just">
              <a:lnSpc>
                <a:spcPct val="150000"/>
              </a:lnSpc>
              <a:buFont typeface="+mj-lt"/>
              <a:buAutoNum type="arabicPeriod"/>
            </a:pPr>
            <a:r>
              <a:rPr lang="en-IN" sz="2000" dirty="0" smtClean="0">
                <a:latin typeface="Times New Roman" pitchFamily="18" charset="0"/>
                <a:cs typeface="Times New Roman" pitchFamily="18" charset="0"/>
              </a:rPr>
              <a:t>To issue warehouse receipt on the basis of which commercial banks advance credit to producers and dealers </a:t>
            </a:r>
          </a:p>
          <a:p>
            <a:pPr marL="800100" lvl="1" indent="-342900" algn="just">
              <a:lnSpc>
                <a:spcPct val="150000"/>
              </a:lnSpc>
              <a:buFont typeface="+mj-lt"/>
              <a:buAutoNum type="arabicPeriod"/>
            </a:pPr>
            <a:r>
              <a:rPr lang="en-IN" sz="2000" dirty="0" smtClean="0">
                <a:latin typeface="Times New Roman" pitchFamily="18" charset="0"/>
                <a:cs typeface="Times New Roman" pitchFamily="18" charset="0"/>
              </a:rPr>
              <a:t>To assist the government in price support operations.</a:t>
            </a:r>
            <a:endParaRPr lang="en-IN" sz="2000" dirty="0">
              <a:latin typeface="Times New Roman" pitchFamily="18" charset="0"/>
              <a:cs typeface="Times New Roman" pitchFamily="18" charset="0"/>
            </a:endParaRPr>
          </a:p>
        </p:txBody>
      </p:sp>
    </p:spTree>
    <p:extLst>
      <p:ext uri="{BB962C8B-B14F-4D97-AF65-F5344CB8AC3E}">
        <p14:creationId xmlns:p14="http://schemas.microsoft.com/office/powerpoint/2010/main" val="37492156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17693"/>
            <a:ext cx="8763000" cy="6694140"/>
          </a:xfrm>
          <a:prstGeom prst="rect">
            <a:avLst/>
          </a:prstGeom>
        </p:spPr>
        <p:txBody>
          <a:bodyPr wrap="square">
            <a:spAutoFit/>
          </a:bodyPr>
          <a:lstStyle/>
          <a:p>
            <a:pPr algn="ctr">
              <a:lnSpc>
                <a:spcPct val="150000"/>
              </a:lnSpc>
            </a:pPr>
            <a:r>
              <a:rPr lang="en-IN" sz="2200" b="1" dirty="0">
                <a:latin typeface="Times New Roman" pitchFamily="18" charset="0"/>
                <a:cs typeface="Times New Roman" pitchFamily="18" charset="0"/>
              </a:rPr>
              <a:t>Grading and standardization </a:t>
            </a:r>
            <a:endParaRPr lang="en-IN" sz="2200" b="1" dirty="0" smtClean="0">
              <a:latin typeface="Times New Roman" pitchFamily="18" charset="0"/>
              <a:cs typeface="Times New Roman" pitchFamily="18" charset="0"/>
            </a:endParaRPr>
          </a:p>
          <a:p>
            <a:pPr marL="342900" indent="-342900" algn="just">
              <a:lnSpc>
                <a:spcPct val="200000"/>
              </a:lnSpc>
              <a:buFont typeface="Arial" pitchFamily="34" charset="0"/>
              <a:buChar char="•"/>
            </a:pPr>
            <a:r>
              <a:rPr lang="en-IN" sz="2200" dirty="0" smtClean="0">
                <a:latin typeface="Times New Roman" pitchFamily="18" charset="0"/>
                <a:cs typeface="Times New Roman" pitchFamily="18" charset="0"/>
              </a:rPr>
              <a:t>Establishment of </a:t>
            </a:r>
            <a:r>
              <a:rPr lang="en-IN" sz="2200" dirty="0">
                <a:latin typeface="Times New Roman" pitchFamily="18" charset="0"/>
                <a:cs typeface="Times New Roman" pitchFamily="18" charset="0"/>
              </a:rPr>
              <a:t>basic measures which the produced commodities must conform to. </a:t>
            </a:r>
            <a:r>
              <a:rPr lang="en-IN" sz="2200" b="1" dirty="0">
                <a:latin typeface="Times New Roman" pitchFamily="18" charset="0"/>
                <a:cs typeface="Times New Roman" pitchFamily="18" charset="0"/>
              </a:rPr>
              <a:t>Standardization</a:t>
            </a:r>
            <a:r>
              <a:rPr lang="en-IN" sz="2200" dirty="0">
                <a:latin typeface="Times New Roman" pitchFamily="18" charset="0"/>
                <a:cs typeface="Times New Roman" pitchFamily="18" charset="0"/>
              </a:rPr>
              <a:t> precedes grading. </a:t>
            </a:r>
            <a:endParaRPr lang="en-IN" sz="2200" dirty="0" smtClean="0">
              <a:latin typeface="Times New Roman" pitchFamily="18" charset="0"/>
              <a:cs typeface="Times New Roman" pitchFamily="18" charset="0"/>
            </a:endParaRPr>
          </a:p>
          <a:p>
            <a:pPr marL="342900" indent="-342900" algn="just">
              <a:lnSpc>
                <a:spcPct val="200000"/>
              </a:lnSpc>
              <a:buFont typeface="Arial" pitchFamily="34" charset="0"/>
              <a:buChar char="•"/>
            </a:pPr>
            <a:r>
              <a:rPr lang="en-IN" sz="2200" b="1" dirty="0" smtClean="0">
                <a:latin typeface="Times New Roman" pitchFamily="18" charset="0"/>
                <a:cs typeface="Times New Roman" pitchFamily="18" charset="0"/>
              </a:rPr>
              <a:t>Standardization </a:t>
            </a:r>
            <a:r>
              <a:rPr lang="en-IN" sz="2200" dirty="0">
                <a:latin typeface="Times New Roman" pitchFamily="18" charset="0"/>
                <a:cs typeface="Times New Roman" pitchFamily="18" charset="0"/>
              </a:rPr>
              <a:t>means the determination of the standards to be established for different goods. Standard specifies what basic quality a product must have to be consistent with the established characteristics. </a:t>
            </a:r>
            <a:endParaRPr lang="en-IN" sz="2200" dirty="0" smtClean="0">
              <a:latin typeface="Times New Roman" pitchFamily="18" charset="0"/>
              <a:cs typeface="Times New Roman" pitchFamily="18" charset="0"/>
            </a:endParaRPr>
          </a:p>
          <a:p>
            <a:pPr marL="342900" indent="-342900" algn="just">
              <a:lnSpc>
                <a:spcPct val="200000"/>
              </a:lnSpc>
              <a:buFont typeface="Arial" pitchFamily="34" charset="0"/>
              <a:buChar char="•"/>
            </a:pPr>
            <a:r>
              <a:rPr lang="en-IN" sz="2200" b="1" dirty="0" smtClean="0">
                <a:latin typeface="Times New Roman" pitchFamily="18" charset="0"/>
                <a:cs typeface="Times New Roman" pitchFamily="18" charset="0"/>
              </a:rPr>
              <a:t>'What is </a:t>
            </a:r>
            <a:r>
              <a:rPr lang="en-IN" sz="2200" b="1" dirty="0">
                <a:latin typeface="Times New Roman" pitchFamily="18" charset="0"/>
                <a:cs typeface="Times New Roman" pitchFamily="18" charset="0"/>
              </a:rPr>
              <a:t>the need for standardization</a:t>
            </a:r>
            <a:r>
              <a:rPr lang="en-IN" sz="2200" b="1" dirty="0" smtClean="0">
                <a:latin typeface="Times New Roman" pitchFamily="18" charset="0"/>
                <a:cs typeface="Times New Roman" pitchFamily="18" charset="0"/>
              </a:rPr>
              <a:t>?‘</a:t>
            </a:r>
          </a:p>
          <a:p>
            <a:pPr algn="just">
              <a:lnSpc>
                <a:spcPct val="200000"/>
              </a:lnSpc>
            </a:pPr>
            <a:r>
              <a:rPr lang="en-IN" sz="2200" dirty="0" smtClean="0">
                <a:latin typeface="Times New Roman" pitchFamily="18" charset="0"/>
                <a:cs typeface="Times New Roman" pitchFamily="18" charset="0"/>
              </a:rPr>
              <a:t>	The </a:t>
            </a:r>
            <a:r>
              <a:rPr lang="en-IN" sz="2200" dirty="0">
                <a:latin typeface="Times New Roman" pitchFamily="18" charset="0"/>
                <a:cs typeface="Times New Roman" pitchFamily="18" charset="0"/>
              </a:rPr>
              <a:t>objective of standardization is to overcome the above problem by having fixed standards which are universally accepted and followed by all in the trade. </a:t>
            </a:r>
          </a:p>
        </p:txBody>
      </p:sp>
    </p:spTree>
    <p:extLst>
      <p:ext uri="{BB962C8B-B14F-4D97-AF65-F5344CB8AC3E}">
        <p14:creationId xmlns:p14="http://schemas.microsoft.com/office/powerpoint/2010/main" val="13640178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682094"/>
            <a:ext cx="8077200" cy="4832092"/>
          </a:xfrm>
          <a:prstGeom prst="rect">
            <a:avLst/>
          </a:prstGeom>
        </p:spPr>
        <p:txBody>
          <a:bodyPr wrap="square">
            <a:spAutoFit/>
          </a:bodyPr>
          <a:lstStyle/>
          <a:p>
            <a:pPr marL="342900" indent="-342900" algn="just">
              <a:lnSpc>
                <a:spcPct val="200000"/>
              </a:lnSpc>
              <a:buFont typeface="Arial" pitchFamily="34" charset="0"/>
              <a:buChar char="•"/>
            </a:pPr>
            <a:r>
              <a:rPr lang="en-IN" sz="2200" b="1" dirty="0" smtClean="0">
                <a:latin typeface="Times New Roman" pitchFamily="18" charset="0"/>
                <a:cs typeface="Times New Roman" pitchFamily="18" charset="0"/>
              </a:rPr>
              <a:t>Grading</a:t>
            </a:r>
            <a:r>
              <a:rPr lang="en-IN" sz="2200" dirty="0" smtClean="0">
                <a:latin typeface="Times New Roman" pitchFamily="18" charset="0"/>
                <a:cs typeface="Times New Roman" pitchFamily="18" charset="0"/>
              </a:rPr>
              <a:t> means the sorting of produce into different lots having the same characteristics with respect to quality specifications. It is the act of separating lots of commodities according to already set standards. </a:t>
            </a:r>
          </a:p>
          <a:p>
            <a:pPr marL="342900" indent="-342900" algn="just">
              <a:lnSpc>
                <a:spcPct val="200000"/>
              </a:lnSpc>
              <a:buFont typeface="Arial" pitchFamily="34" charset="0"/>
              <a:buChar char="•"/>
            </a:pPr>
            <a:r>
              <a:rPr lang="en-IN" sz="2200" dirty="0" smtClean="0">
                <a:latin typeface="Times New Roman" pitchFamily="18" charset="0"/>
                <a:cs typeface="Times New Roman" pitchFamily="18" charset="0"/>
              </a:rPr>
              <a:t>Grading follows after the standards are set (standardization). </a:t>
            </a:r>
          </a:p>
          <a:p>
            <a:pPr marL="342900" indent="-342900" algn="just">
              <a:lnSpc>
                <a:spcPct val="200000"/>
              </a:lnSpc>
              <a:buFont typeface="Arial" pitchFamily="34" charset="0"/>
              <a:buChar char="•"/>
            </a:pPr>
            <a:r>
              <a:rPr lang="en-IN" sz="2200" dirty="0" smtClean="0">
                <a:latin typeface="Times New Roman" pitchFamily="18" charset="0"/>
                <a:cs typeface="Times New Roman" pitchFamily="18" charset="0"/>
              </a:rPr>
              <a:t>The advantage of grading is that it enables farmers who produce quality goods to fetch a premium price for their produce. </a:t>
            </a:r>
            <a:endParaRPr lang="en-IN" sz="2200" dirty="0">
              <a:latin typeface="Times New Roman" pitchFamily="18" charset="0"/>
              <a:cs typeface="Times New Roman" pitchFamily="18" charset="0"/>
            </a:endParaRPr>
          </a:p>
        </p:txBody>
      </p:sp>
    </p:spTree>
    <p:extLst>
      <p:ext uri="{BB962C8B-B14F-4D97-AF65-F5344CB8AC3E}">
        <p14:creationId xmlns:p14="http://schemas.microsoft.com/office/powerpoint/2010/main" val="22413705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143000"/>
            <a:ext cx="8382000" cy="5632311"/>
          </a:xfrm>
          <a:prstGeom prst="rect">
            <a:avLst/>
          </a:prstGeom>
        </p:spPr>
        <p:txBody>
          <a:bodyPr wrap="square">
            <a:spAutoFit/>
          </a:bodyPr>
          <a:lstStyle/>
          <a:p>
            <a:pPr marL="342900" indent="-342900" algn="just">
              <a:lnSpc>
                <a:spcPct val="200000"/>
              </a:lnSpc>
              <a:buFont typeface="Arial" pitchFamily="34" charset="0"/>
              <a:buChar char="•"/>
            </a:pPr>
            <a:r>
              <a:rPr lang="en-IN" sz="2000" dirty="0" smtClean="0">
                <a:latin typeface="Times New Roman" pitchFamily="18" charset="0"/>
                <a:cs typeface="Times New Roman" pitchFamily="18" charset="0"/>
              </a:rPr>
              <a:t>Packing </a:t>
            </a:r>
            <a:r>
              <a:rPr lang="en-IN" sz="2000" dirty="0">
                <a:latin typeface="Times New Roman" pitchFamily="18" charset="0"/>
                <a:cs typeface="Times New Roman" pitchFamily="18" charset="0"/>
              </a:rPr>
              <a:t>and packaging are required for moving the products along the marketing chain, i.e. from farm gate (point of production) to traders (wholesalers, retailers, etc.) and finally to the ultimate consumers. </a:t>
            </a:r>
            <a:endParaRPr lang="en-IN" sz="2000" dirty="0" smtClean="0">
              <a:latin typeface="Times New Roman" pitchFamily="18" charset="0"/>
              <a:cs typeface="Times New Roman" pitchFamily="18" charset="0"/>
            </a:endParaRPr>
          </a:p>
          <a:p>
            <a:pPr marL="342900" indent="-342900" algn="just">
              <a:lnSpc>
                <a:spcPct val="200000"/>
              </a:lnSpc>
              <a:buFont typeface="Arial" pitchFamily="34" charset="0"/>
              <a:buChar char="•"/>
            </a:pPr>
            <a:r>
              <a:rPr lang="en-IN" sz="2000" dirty="0" smtClean="0">
                <a:latin typeface="Times New Roman" pitchFamily="18" charset="0"/>
                <a:cs typeface="Times New Roman" pitchFamily="18" charset="0"/>
              </a:rPr>
              <a:t>The </a:t>
            </a:r>
            <a:r>
              <a:rPr lang="en-IN" sz="2000" dirty="0">
                <a:latin typeface="Times New Roman" pitchFamily="18" charset="0"/>
                <a:cs typeface="Times New Roman" pitchFamily="18" charset="0"/>
              </a:rPr>
              <a:t>type of packing material varies from commodity to commodity as well as the stage in the marketing </a:t>
            </a:r>
            <a:r>
              <a:rPr lang="en-IN" sz="2000" dirty="0" smtClean="0">
                <a:latin typeface="Times New Roman" pitchFamily="18" charset="0"/>
                <a:cs typeface="Times New Roman" pitchFamily="18" charset="0"/>
              </a:rPr>
              <a:t>chain,</a:t>
            </a:r>
          </a:p>
          <a:p>
            <a:pPr marL="342900" indent="-342900" algn="just">
              <a:lnSpc>
                <a:spcPct val="200000"/>
              </a:lnSpc>
              <a:buFont typeface="Arial" pitchFamily="34" charset="0"/>
              <a:buChar char="•"/>
            </a:pPr>
            <a:r>
              <a:rPr lang="en-IN" sz="2000" dirty="0" smtClean="0">
                <a:latin typeface="Times New Roman" pitchFamily="18" charset="0"/>
                <a:cs typeface="Times New Roman" pitchFamily="18" charset="0"/>
              </a:rPr>
              <a:t>Gunnies </a:t>
            </a:r>
            <a:r>
              <a:rPr lang="en-IN" sz="2000" dirty="0">
                <a:latin typeface="Times New Roman" pitchFamily="18" charset="0"/>
                <a:cs typeface="Times New Roman" pitchFamily="18" charset="0"/>
              </a:rPr>
              <a:t>are generally used packing means for agricultural produce like cereals, oilseeds, limes, pulses and even vegetables. </a:t>
            </a:r>
            <a:endParaRPr lang="en-IN" sz="2000" dirty="0" smtClean="0">
              <a:latin typeface="Times New Roman" pitchFamily="18" charset="0"/>
              <a:cs typeface="Times New Roman" pitchFamily="18" charset="0"/>
            </a:endParaRPr>
          </a:p>
          <a:p>
            <a:pPr marL="342900" indent="-342900" algn="just">
              <a:lnSpc>
                <a:spcPct val="200000"/>
              </a:lnSpc>
              <a:buFont typeface="Arial" pitchFamily="34" charset="0"/>
              <a:buChar char="•"/>
            </a:pPr>
            <a:r>
              <a:rPr lang="en-IN" sz="2000" dirty="0" smtClean="0">
                <a:latin typeface="Times New Roman" pitchFamily="18" charset="0"/>
                <a:cs typeface="Times New Roman" pitchFamily="18" charset="0"/>
              </a:rPr>
              <a:t>Fish </a:t>
            </a:r>
            <a:r>
              <a:rPr lang="en-IN" sz="2000" dirty="0">
                <a:latin typeface="Times New Roman" pitchFamily="18" charset="0"/>
                <a:cs typeface="Times New Roman" pitchFamily="18" charset="0"/>
              </a:rPr>
              <a:t>is packed in baskets, oil in sachets and tins, milk in plastic sachets and even tin or glass containers and fruits in wooden or bamboo baskets. </a:t>
            </a:r>
            <a:endParaRPr lang="en-IN" sz="2000" dirty="0" smtClean="0">
              <a:latin typeface="Times New Roman" pitchFamily="18" charset="0"/>
              <a:cs typeface="Times New Roman" pitchFamily="18" charset="0"/>
            </a:endParaRPr>
          </a:p>
        </p:txBody>
      </p:sp>
      <p:sp>
        <p:nvSpPr>
          <p:cNvPr id="3" name="Rectangle 2"/>
          <p:cNvSpPr/>
          <p:nvPr/>
        </p:nvSpPr>
        <p:spPr>
          <a:xfrm>
            <a:off x="3380007" y="304800"/>
            <a:ext cx="3323346" cy="461665"/>
          </a:xfrm>
          <a:prstGeom prst="rect">
            <a:avLst/>
          </a:prstGeom>
        </p:spPr>
        <p:txBody>
          <a:bodyPr wrap="none">
            <a:spAutoFit/>
          </a:bodyPr>
          <a:lstStyle/>
          <a:p>
            <a:r>
              <a:rPr lang="en-IN" sz="2400" b="1" dirty="0" smtClean="0">
                <a:latin typeface="Times New Roman" pitchFamily="18" charset="0"/>
                <a:cs typeface="Times New Roman" pitchFamily="18" charset="0"/>
              </a:rPr>
              <a:t>Packing and packaging </a:t>
            </a:r>
            <a:endParaRPr lang="en-IN" sz="2400" b="1" dirty="0"/>
          </a:p>
        </p:txBody>
      </p:sp>
    </p:spTree>
    <p:extLst>
      <p:ext uri="{BB962C8B-B14F-4D97-AF65-F5344CB8AC3E}">
        <p14:creationId xmlns:p14="http://schemas.microsoft.com/office/powerpoint/2010/main" val="15984429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682094"/>
            <a:ext cx="8610600" cy="5016758"/>
          </a:xfrm>
          <a:prstGeom prst="rect">
            <a:avLst/>
          </a:prstGeom>
        </p:spPr>
        <p:txBody>
          <a:bodyPr wrap="square">
            <a:spAutoFit/>
          </a:bodyPr>
          <a:lstStyle/>
          <a:p>
            <a:pPr algn="ctr">
              <a:lnSpc>
                <a:spcPct val="200000"/>
              </a:lnSpc>
            </a:pPr>
            <a:r>
              <a:rPr lang="en-IN" sz="2000" b="1" dirty="0" smtClean="0">
                <a:latin typeface="Times New Roman" pitchFamily="18" charset="0"/>
                <a:cs typeface="Times New Roman" pitchFamily="18" charset="0"/>
              </a:rPr>
              <a:t>There is a difference between packing and packaging</a:t>
            </a:r>
            <a:r>
              <a:rPr lang="en-IN" sz="2000" dirty="0" smtClean="0">
                <a:latin typeface="Times New Roman" pitchFamily="18" charset="0"/>
                <a:cs typeface="Times New Roman" pitchFamily="18" charset="0"/>
              </a:rPr>
              <a:t>. </a:t>
            </a:r>
          </a:p>
          <a:p>
            <a:pPr marL="342900" indent="-342900" algn="just">
              <a:lnSpc>
                <a:spcPct val="200000"/>
              </a:lnSpc>
              <a:buFont typeface="Arial" pitchFamily="34" charset="0"/>
              <a:buChar char="•"/>
            </a:pPr>
            <a:r>
              <a:rPr lang="en-IN" sz="2000" dirty="0" smtClean="0">
                <a:latin typeface="Times New Roman" pitchFamily="18" charset="0"/>
                <a:cs typeface="Times New Roman" pitchFamily="18" charset="0"/>
              </a:rPr>
              <a:t>Packing means wrapping or crating of commodities so that they can be transported. </a:t>
            </a:r>
            <a:r>
              <a:rPr lang="en-IN" sz="2000" dirty="0" smtClean="0">
                <a:solidFill>
                  <a:srgbClr val="FF0000"/>
                </a:solidFill>
                <a:latin typeface="Times New Roman" pitchFamily="18" charset="0"/>
                <a:cs typeface="Times New Roman" pitchFamily="18" charset="0"/>
              </a:rPr>
              <a:t>Packaging is a part of packing</a:t>
            </a:r>
            <a:r>
              <a:rPr lang="en-IN" sz="2000" dirty="0" smtClean="0">
                <a:latin typeface="Times New Roman" pitchFamily="18" charset="0"/>
                <a:cs typeface="Times New Roman" pitchFamily="18" charset="0"/>
              </a:rPr>
              <a:t>. </a:t>
            </a:r>
          </a:p>
          <a:p>
            <a:pPr marL="342900" indent="-342900" algn="just">
              <a:lnSpc>
                <a:spcPct val="200000"/>
              </a:lnSpc>
              <a:buFont typeface="Arial" pitchFamily="34" charset="0"/>
              <a:buChar char="•"/>
            </a:pPr>
            <a:r>
              <a:rPr lang="en-IN" sz="2000" dirty="0" smtClean="0">
                <a:latin typeface="Times New Roman" pitchFamily="18" charset="0"/>
                <a:cs typeface="Times New Roman" pitchFamily="18" charset="0"/>
              </a:rPr>
              <a:t>Packing is putting the goods in small packages like bags, sachets, bottles, etc. for sale to ultimate consumers. </a:t>
            </a:r>
          </a:p>
          <a:p>
            <a:pPr marL="342900" indent="-342900" algn="just">
              <a:lnSpc>
                <a:spcPct val="200000"/>
              </a:lnSpc>
              <a:buFont typeface="Arial" pitchFamily="34" charset="0"/>
              <a:buChar char="•"/>
            </a:pPr>
            <a:r>
              <a:rPr lang="en-IN" sz="2000" dirty="0" smtClean="0">
                <a:latin typeface="Times New Roman" pitchFamily="18" charset="0"/>
                <a:cs typeface="Times New Roman" pitchFamily="18" charset="0"/>
              </a:rPr>
              <a:t>For example, putting milk in 0.5 Kg or 1 Kg plastic pouches so that it is convenient for consumers to purchase is packaging and when several such pouches are kept is a single crate for transportation is packing. </a:t>
            </a:r>
            <a:endParaRPr lang="en-IN" sz="2000" dirty="0">
              <a:latin typeface="Times New Roman" pitchFamily="18" charset="0"/>
              <a:cs typeface="Times New Roman" pitchFamily="18" charset="0"/>
            </a:endParaRPr>
          </a:p>
        </p:txBody>
      </p:sp>
    </p:spTree>
    <p:extLst>
      <p:ext uri="{BB962C8B-B14F-4D97-AF65-F5344CB8AC3E}">
        <p14:creationId xmlns:p14="http://schemas.microsoft.com/office/powerpoint/2010/main" val="37587108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838200"/>
            <a:ext cx="8153400" cy="5632311"/>
          </a:xfrm>
          <a:prstGeom prst="rect">
            <a:avLst/>
          </a:prstGeom>
        </p:spPr>
        <p:txBody>
          <a:bodyPr wrap="square">
            <a:spAutoFit/>
          </a:bodyPr>
          <a:lstStyle/>
          <a:p>
            <a:pPr marL="342900" indent="-342900" algn="just">
              <a:lnSpc>
                <a:spcPct val="150000"/>
              </a:lnSpc>
              <a:buFont typeface="Arial" pitchFamily="34" charset="0"/>
              <a:buChar char="•"/>
            </a:pPr>
            <a:r>
              <a:rPr lang="en-IN" sz="2000" dirty="0" smtClean="0">
                <a:latin typeface="Times New Roman" pitchFamily="18" charset="0"/>
                <a:cs typeface="Times New Roman" pitchFamily="18" charset="0"/>
              </a:rPr>
              <a:t>Both </a:t>
            </a:r>
            <a:r>
              <a:rPr lang="en-IN" sz="2000" dirty="0">
                <a:latin typeface="Times New Roman" pitchFamily="18" charset="0"/>
                <a:cs typeface="Times New Roman" pitchFamily="18" charset="0"/>
              </a:rPr>
              <a:t>the market intermediaries as well as producers need financial existence in the marketing process</a:t>
            </a:r>
            <a:r>
              <a:rPr lang="en-IN" sz="2000" dirty="0" smtClean="0">
                <a:latin typeface="Times New Roman" pitchFamily="18" charset="0"/>
                <a:cs typeface="Times New Roman" pitchFamily="18" charset="0"/>
              </a:rPr>
              <a:t>.</a:t>
            </a:r>
          </a:p>
          <a:p>
            <a:pPr marL="342900" indent="-342900" algn="just">
              <a:lnSpc>
                <a:spcPct val="150000"/>
              </a:lnSpc>
              <a:buFont typeface="Arial" pitchFamily="34" charset="0"/>
              <a:buChar char="•"/>
            </a:pPr>
            <a:r>
              <a:rPr lang="en-IN" sz="2000" dirty="0" smtClean="0">
                <a:latin typeface="Times New Roman" pitchFamily="18" charset="0"/>
                <a:cs typeface="Times New Roman" pitchFamily="18" charset="0"/>
              </a:rPr>
              <a:t>Producers </a:t>
            </a:r>
            <a:r>
              <a:rPr lang="en-IN" sz="2000" dirty="0">
                <a:latin typeface="Times New Roman" pitchFamily="18" charset="0"/>
                <a:cs typeface="Times New Roman" pitchFamily="18" charset="0"/>
              </a:rPr>
              <a:t>often find it difficult to run their farm enterprise with their owned funds. They, thus, from time to time require financing from external sources not only </a:t>
            </a:r>
            <a:r>
              <a:rPr lang="en-IN" sz="2000" b="1" dirty="0">
                <a:latin typeface="Times New Roman" pitchFamily="18" charset="0"/>
                <a:cs typeface="Times New Roman" pitchFamily="18" charset="0"/>
              </a:rPr>
              <a:t>for scaling up production </a:t>
            </a:r>
            <a:r>
              <a:rPr lang="en-IN" sz="2000" dirty="0">
                <a:latin typeface="Times New Roman" pitchFamily="18" charset="0"/>
                <a:cs typeface="Times New Roman" pitchFamily="18" charset="0"/>
              </a:rPr>
              <a:t>(like purchase of capital assets like dairy animals, for instance), but also </a:t>
            </a:r>
            <a:r>
              <a:rPr lang="en-IN" sz="2000" b="1" dirty="0">
                <a:latin typeface="Times New Roman" pitchFamily="18" charset="0"/>
                <a:cs typeface="Times New Roman" pitchFamily="18" charset="0"/>
              </a:rPr>
              <a:t>for meeting daily operating expenditure </a:t>
            </a:r>
            <a:r>
              <a:rPr lang="en-IN" sz="2000" dirty="0">
                <a:latin typeface="Times New Roman" pitchFamily="18" charset="0"/>
                <a:cs typeface="Times New Roman" pitchFamily="18" charset="0"/>
              </a:rPr>
              <a:t>(like expenditures on feed and fodder). Apart from production credit as mentioned above, producers also </a:t>
            </a:r>
            <a:r>
              <a:rPr lang="en-IN" sz="2000" b="1" dirty="0">
                <a:latin typeface="Times New Roman" pitchFamily="18" charset="0"/>
                <a:cs typeface="Times New Roman" pitchFamily="18" charset="0"/>
              </a:rPr>
              <a:t>need market finance before they can dispose the produce at a favourable </a:t>
            </a:r>
            <a:r>
              <a:rPr lang="en-IN" sz="2000" b="1" dirty="0" smtClean="0">
                <a:latin typeface="Times New Roman" pitchFamily="18" charset="0"/>
                <a:cs typeface="Times New Roman" pitchFamily="18" charset="0"/>
              </a:rPr>
              <a:t>price for </a:t>
            </a:r>
            <a:r>
              <a:rPr lang="en-IN" sz="2000" dirty="0" smtClean="0">
                <a:latin typeface="Times New Roman" pitchFamily="18" charset="0"/>
                <a:cs typeface="Times New Roman" pitchFamily="18" charset="0"/>
              </a:rPr>
              <a:t>various </a:t>
            </a:r>
            <a:r>
              <a:rPr lang="en-IN" sz="2000" dirty="0">
                <a:latin typeface="Times New Roman" pitchFamily="18" charset="0"/>
                <a:cs typeface="Times New Roman" pitchFamily="18" charset="0"/>
              </a:rPr>
              <a:t>marketing functions like packaging, processing, storage, etc. </a:t>
            </a:r>
            <a:endParaRPr lang="en-IN" sz="2000" dirty="0" smtClean="0">
              <a:latin typeface="Times New Roman" pitchFamily="18" charset="0"/>
              <a:cs typeface="Times New Roman" pitchFamily="18" charset="0"/>
            </a:endParaRPr>
          </a:p>
          <a:p>
            <a:pPr marL="342900" indent="-342900" algn="just">
              <a:lnSpc>
                <a:spcPct val="150000"/>
              </a:lnSpc>
              <a:buFont typeface="Arial" pitchFamily="34" charset="0"/>
              <a:buChar char="•"/>
            </a:pPr>
            <a:r>
              <a:rPr lang="en-IN" sz="2000" dirty="0" smtClean="0">
                <a:latin typeface="Times New Roman" pitchFamily="18" charset="0"/>
                <a:cs typeface="Times New Roman" pitchFamily="18" charset="0"/>
              </a:rPr>
              <a:t>Distress </a:t>
            </a:r>
            <a:r>
              <a:rPr lang="en-IN" sz="2000" dirty="0">
                <a:latin typeface="Times New Roman" pitchFamily="18" charset="0"/>
                <a:cs typeface="Times New Roman" pitchFamily="18" charset="0"/>
              </a:rPr>
              <a:t>sales are averted if adequate marketing finance is given to the farmers. </a:t>
            </a:r>
          </a:p>
        </p:txBody>
      </p:sp>
      <p:sp>
        <p:nvSpPr>
          <p:cNvPr id="3" name="Rectangle 2"/>
          <p:cNvSpPr/>
          <p:nvPr/>
        </p:nvSpPr>
        <p:spPr>
          <a:xfrm>
            <a:off x="3429000" y="381000"/>
            <a:ext cx="1500732" cy="461665"/>
          </a:xfrm>
          <a:prstGeom prst="rect">
            <a:avLst/>
          </a:prstGeom>
        </p:spPr>
        <p:txBody>
          <a:bodyPr wrap="none">
            <a:spAutoFit/>
          </a:bodyPr>
          <a:lstStyle/>
          <a:p>
            <a:r>
              <a:rPr lang="en-IN" sz="2400" b="1" dirty="0" smtClean="0">
                <a:latin typeface="Times New Roman" pitchFamily="18" charset="0"/>
                <a:cs typeface="Times New Roman" pitchFamily="18" charset="0"/>
              </a:rPr>
              <a:t>Financing</a:t>
            </a:r>
            <a:endParaRPr lang="en-IN" sz="2400" b="1" dirty="0"/>
          </a:p>
        </p:txBody>
      </p:sp>
    </p:spTree>
    <p:extLst>
      <p:ext uri="{BB962C8B-B14F-4D97-AF65-F5344CB8AC3E}">
        <p14:creationId xmlns:p14="http://schemas.microsoft.com/office/powerpoint/2010/main" val="29699018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709678"/>
            <a:ext cx="7924800" cy="2862322"/>
          </a:xfrm>
          <a:prstGeom prst="rect">
            <a:avLst/>
          </a:prstGeom>
        </p:spPr>
        <p:txBody>
          <a:bodyPr wrap="square">
            <a:spAutoFit/>
          </a:bodyPr>
          <a:lstStyle/>
          <a:p>
            <a:pPr marL="342900" indent="-342900" algn="just">
              <a:lnSpc>
                <a:spcPct val="150000"/>
              </a:lnSpc>
              <a:buFont typeface="Arial" pitchFamily="34" charset="0"/>
              <a:buChar char="•"/>
            </a:pPr>
            <a:r>
              <a:rPr lang="en-IN" sz="2000" dirty="0" smtClean="0">
                <a:latin typeface="Times New Roman" pitchFamily="18" charset="0"/>
                <a:cs typeface="Times New Roman" pitchFamily="18" charset="0"/>
              </a:rPr>
              <a:t>There is always a time lag between the production and ultimate consumption. There is a certain degree risk involved during this time lag which is borne by producers, traders and other intermediaries involved in the marketing process. </a:t>
            </a:r>
          </a:p>
          <a:p>
            <a:pPr marL="342900" indent="-342900" algn="just">
              <a:lnSpc>
                <a:spcPct val="150000"/>
              </a:lnSpc>
              <a:buFont typeface="Arial" pitchFamily="34" charset="0"/>
              <a:buChar char="•"/>
            </a:pPr>
            <a:r>
              <a:rPr lang="en-IN" sz="2000" dirty="0" smtClean="0">
                <a:latin typeface="Times New Roman" pitchFamily="18" charset="0"/>
                <a:cs typeface="Times New Roman" pitchFamily="18" charset="0"/>
              </a:rPr>
              <a:t>'Risk </a:t>
            </a:r>
            <a:r>
              <a:rPr lang="en-IN" sz="2000" dirty="0">
                <a:latin typeface="Times New Roman" pitchFamily="18" charset="0"/>
                <a:cs typeface="Times New Roman" pitchFamily="18" charset="0"/>
              </a:rPr>
              <a:t>bearing' may be defined as accepting the possibility of loss when marketing a product. </a:t>
            </a:r>
            <a:endParaRPr lang="en-IN" sz="2000" dirty="0" smtClean="0">
              <a:latin typeface="Times New Roman" pitchFamily="18" charset="0"/>
              <a:cs typeface="Times New Roman" pitchFamily="18" charset="0"/>
            </a:endParaRPr>
          </a:p>
        </p:txBody>
      </p:sp>
      <p:sp>
        <p:nvSpPr>
          <p:cNvPr id="3" name="Rectangle 2"/>
          <p:cNvSpPr/>
          <p:nvPr/>
        </p:nvSpPr>
        <p:spPr>
          <a:xfrm>
            <a:off x="3581400" y="152400"/>
            <a:ext cx="1946367" cy="461665"/>
          </a:xfrm>
          <a:prstGeom prst="rect">
            <a:avLst/>
          </a:prstGeom>
        </p:spPr>
        <p:txBody>
          <a:bodyPr wrap="none">
            <a:spAutoFit/>
          </a:bodyPr>
          <a:lstStyle/>
          <a:p>
            <a:r>
              <a:rPr lang="en-IN" sz="2400" b="1" dirty="0" smtClean="0">
                <a:latin typeface="Times New Roman" pitchFamily="18" charset="0"/>
                <a:cs typeface="Times New Roman" pitchFamily="18" charset="0"/>
              </a:rPr>
              <a:t>Risk bearing </a:t>
            </a:r>
            <a:endParaRPr lang="en-IN"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2423801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1493"/>
            <a:ext cx="8991600" cy="7017306"/>
          </a:xfrm>
          <a:prstGeom prst="rect">
            <a:avLst/>
          </a:prstGeom>
        </p:spPr>
        <p:txBody>
          <a:bodyPr wrap="square">
            <a:spAutoFit/>
          </a:bodyPr>
          <a:lstStyle/>
          <a:p>
            <a:pPr algn="just">
              <a:lnSpc>
                <a:spcPct val="150000"/>
              </a:lnSpc>
            </a:pPr>
            <a:r>
              <a:rPr lang="en-IN" sz="2000" b="1" dirty="0" smtClean="0">
                <a:latin typeface="Times New Roman" pitchFamily="18" charset="0"/>
                <a:cs typeface="Times New Roman" pitchFamily="18" charset="0"/>
              </a:rPr>
              <a:t>The risks associated with marketing are of following types: </a:t>
            </a:r>
          </a:p>
          <a:p>
            <a:pPr marL="342900" indent="-342900" algn="just">
              <a:lnSpc>
                <a:spcPct val="150000"/>
              </a:lnSpc>
              <a:buFont typeface="+mj-lt"/>
              <a:buAutoNum type="arabicPeriod"/>
            </a:pPr>
            <a:r>
              <a:rPr lang="en-IN" sz="2000" b="1" dirty="0" smtClean="0">
                <a:solidFill>
                  <a:srgbClr val="C00000"/>
                </a:solidFill>
                <a:latin typeface="Times New Roman" pitchFamily="18" charset="0"/>
                <a:cs typeface="Times New Roman" pitchFamily="18" charset="0"/>
              </a:rPr>
              <a:t>Physical risks : </a:t>
            </a:r>
            <a:r>
              <a:rPr lang="en-IN" sz="2000" dirty="0" smtClean="0">
                <a:latin typeface="Times New Roman" pitchFamily="18" charset="0"/>
                <a:cs typeface="Times New Roman" pitchFamily="18" charset="0"/>
              </a:rPr>
              <a:t>These risks consist of loss of quantity as well as loss of quality. This may arise due to fire, pest infection, excessive moisture or temperature, theft and even inadequate packaging. These losses may occur during various stages of marketing process like weighing, bagging, transportation, storage, etc. </a:t>
            </a:r>
          </a:p>
          <a:p>
            <a:pPr marL="342900" indent="-342900" algn="just">
              <a:lnSpc>
                <a:spcPct val="150000"/>
              </a:lnSpc>
              <a:buFont typeface="+mj-lt"/>
              <a:buAutoNum type="arabicPeriod"/>
            </a:pPr>
            <a:r>
              <a:rPr lang="en-IN" sz="2000" b="1" dirty="0" smtClean="0">
                <a:solidFill>
                  <a:srgbClr val="C00000"/>
                </a:solidFill>
                <a:latin typeface="Times New Roman" pitchFamily="18" charset="0"/>
                <a:cs typeface="Times New Roman" pitchFamily="18" charset="0"/>
              </a:rPr>
              <a:t>Price risks : </a:t>
            </a:r>
            <a:r>
              <a:rPr lang="en-IN" sz="2000" dirty="0" smtClean="0">
                <a:latin typeface="Times New Roman" pitchFamily="18" charset="0"/>
                <a:cs typeface="Times New Roman" pitchFamily="18" charset="0"/>
              </a:rPr>
              <a:t>Price risk is an important source of risk in marketing of agricultural produce including livestock produce. Price may rise or fall during the course of time. </a:t>
            </a:r>
          </a:p>
          <a:p>
            <a:pPr marL="342900" indent="-342900" algn="just">
              <a:lnSpc>
                <a:spcPct val="150000"/>
              </a:lnSpc>
              <a:buFont typeface="+mj-lt"/>
              <a:buAutoNum type="arabicPeriod"/>
            </a:pPr>
            <a:r>
              <a:rPr lang="en-IN" sz="2000" b="1" dirty="0" smtClean="0">
                <a:solidFill>
                  <a:srgbClr val="C00000"/>
                </a:solidFill>
                <a:latin typeface="Times New Roman" pitchFamily="18" charset="0"/>
                <a:cs typeface="Times New Roman" pitchFamily="18" charset="0"/>
              </a:rPr>
              <a:t>Institutional risks </a:t>
            </a:r>
            <a:r>
              <a:rPr lang="en-IN" sz="2000" dirty="0" smtClean="0">
                <a:latin typeface="Times New Roman" pitchFamily="18" charset="0"/>
                <a:cs typeface="Times New Roman" pitchFamily="18" charset="0"/>
              </a:rPr>
              <a:t>: These risks arise from changes in government policies like movement restrictions of agricultural produce, imposition of levies, statutory price control, etc. </a:t>
            </a:r>
          </a:p>
          <a:p>
            <a:pPr marL="342900" indent="-342900" algn="just">
              <a:lnSpc>
                <a:spcPct val="150000"/>
              </a:lnSpc>
              <a:buFont typeface="+mj-lt"/>
              <a:buAutoNum type="arabicPeriod"/>
            </a:pPr>
            <a:r>
              <a:rPr lang="en-IN" sz="2000" b="1" dirty="0" smtClean="0">
                <a:solidFill>
                  <a:srgbClr val="C00000"/>
                </a:solidFill>
                <a:latin typeface="Times New Roman" pitchFamily="18" charset="0"/>
                <a:cs typeface="Times New Roman" pitchFamily="18" charset="0"/>
              </a:rPr>
              <a:t>Changes in tastes and preferences of consumers </a:t>
            </a:r>
            <a:r>
              <a:rPr lang="en-IN" sz="2000" dirty="0" smtClean="0">
                <a:latin typeface="Times New Roman" pitchFamily="18" charset="0"/>
                <a:cs typeface="Times New Roman" pitchFamily="18" charset="0"/>
              </a:rPr>
              <a:t>also pose risks before the producers and marketers. </a:t>
            </a:r>
          </a:p>
          <a:p>
            <a:pPr marL="342900" indent="-342900" algn="just">
              <a:lnSpc>
                <a:spcPct val="150000"/>
              </a:lnSpc>
              <a:buFont typeface="+mj-lt"/>
              <a:buAutoNum type="arabicPeriod"/>
            </a:pPr>
            <a:r>
              <a:rPr lang="en-IN" sz="2000" b="1" dirty="0" smtClean="0">
                <a:solidFill>
                  <a:srgbClr val="C00000"/>
                </a:solidFill>
                <a:latin typeface="Times New Roman" pitchFamily="18" charset="0"/>
                <a:cs typeface="Times New Roman" pitchFamily="18" charset="0"/>
              </a:rPr>
              <a:t>Natural calamities </a:t>
            </a:r>
            <a:r>
              <a:rPr lang="en-IN" sz="2000" dirty="0" smtClean="0">
                <a:latin typeface="Times New Roman" pitchFamily="18" charset="0"/>
                <a:cs typeface="Times New Roman" pitchFamily="18" charset="0"/>
              </a:rPr>
              <a:t>like flood, war and even riots/arson also are important sources of risks in marketing. </a:t>
            </a:r>
            <a:endParaRPr lang="en-IN" sz="2000" dirty="0">
              <a:latin typeface="Times New Roman" pitchFamily="18" charset="0"/>
              <a:cs typeface="Times New Roman" pitchFamily="18" charset="0"/>
            </a:endParaRPr>
          </a:p>
        </p:txBody>
      </p:sp>
    </p:spTree>
    <p:extLst>
      <p:ext uri="{BB962C8B-B14F-4D97-AF65-F5344CB8AC3E}">
        <p14:creationId xmlns:p14="http://schemas.microsoft.com/office/powerpoint/2010/main" val="11434849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838200"/>
            <a:ext cx="8458200" cy="6093976"/>
          </a:xfrm>
          <a:prstGeom prst="rect">
            <a:avLst/>
          </a:prstGeom>
        </p:spPr>
        <p:txBody>
          <a:bodyPr wrap="square">
            <a:spAutoFit/>
          </a:bodyPr>
          <a:lstStyle/>
          <a:p>
            <a:pPr marL="457200" indent="-457200" algn="just">
              <a:lnSpc>
                <a:spcPct val="150000"/>
              </a:lnSpc>
              <a:buFont typeface="+mj-lt"/>
              <a:buAutoNum type="arabicPeriod"/>
            </a:pPr>
            <a:r>
              <a:rPr lang="en-IN" sz="2000" b="1" dirty="0" smtClean="0">
                <a:latin typeface="Times New Roman" pitchFamily="18" charset="0"/>
                <a:cs typeface="Times New Roman" pitchFamily="18" charset="0"/>
              </a:rPr>
              <a:t>Improving storage mechanisms </a:t>
            </a:r>
            <a:r>
              <a:rPr lang="en-IN" sz="2000" dirty="0" smtClean="0">
                <a:latin typeface="Times New Roman" pitchFamily="18" charset="0"/>
                <a:cs typeface="Times New Roman" pitchFamily="18" charset="0"/>
              </a:rPr>
              <a:t>: </a:t>
            </a:r>
            <a:r>
              <a:rPr lang="en-IN" sz="2000" dirty="0">
                <a:latin typeface="Times New Roman" pitchFamily="18" charset="0"/>
                <a:cs typeface="Times New Roman" pitchFamily="18" charset="0"/>
              </a:rPr>
              <a:t>Physical losses can be reduced by bringing suitable changes in storage structures at the producers' </a:t>
            </a:r>
            <a:r>
              <a:rPr lang="en-IN" sz="2000" dirty="0" smtClean="0">
                <a:latin typeface="Times New Roman" pitchFamily="18" charset="0"/>
                <a:cs typeface="Times New Roman" pitchFamily="18" charset="0"/>
              </a:rPr>
              <a:t>level. This </a:t>
            </a:r>
            <a:r>
              <a:rPr lang="en-IN" sz="2000" dirty="0">
                <a:latin typeface="Times New Roman" pitchFamily="18" charset="0"/>
                <a:cs typeface="Times New Roman" pitchFamily="18" charset="0"/>
              </a:rPr>
              <a:t>can be done by refrigeration, </a:t>
            </a:r>
            <a:r>
              <a:rPr lang="en-IN" sz="2000" dirty="0" smtClean="0">
                <a:latin typeface="Times New Roman" pitchFamily="18" charset="0"/>
                <a:cs typeface="Times New Roman" pitchFamily="18" charset="0"/>
              </a:rPr>
              <a:t>pre-storage </a:t>
            </a:r>
            <a:r>
              <a:rPr lang="en-IN" sz="2000" dirty="0">
                <a:latin typeface="Times New Roman" pitchFamily="18" charset="0"/>
                <a:cs typeface="Times New Roman" pitchFamily="18" charset="0"/>
              </a:rPr>
              <a:t>treatment, </a:t>
            </a:r>
            <a:r>
              <a:rPr lang="en-IN" sz="2000" dirty="0" smtClean="0">
                <a:latin typeface="Times New Roman" pitchFamily="18" charset="0"/>
                <a:cs typeface="Times New Roman" pitchFamily="18" charset="0"/>
              </a:rPr>
              <a:t>fire-proof </a:t>
            </a:r>
            <a:r>
              <a:rPr lang="en-IN" sz="2000" dirty="0">
                <a:latin typeface="Times New Roman" pitchFamily="18" charset="0"/>
                <a:cs typeface="Times New Roman" pitchFamily="18" charset="0"/>
              </a:rPr>
              <a:t>materials in storage structure, etc. </a:t>
            </a:r>
            <a:endParaRPr lang="en-IN" sz="2000" dirty="0" smtClean="0">
              <a:latin typeface="Times New Roman" pitchFamily="18" charset="0"/>
              <a:cs typeface="Times New Roman" pitchFamily="18" charset="0"/>
            </a:endParaRPr>
          </a:p>
          <a:p>
            <a:pPr marL="457200" indent="-457200" algn="just">
              <a:lnSpc>
                <a:spcPct val="150000"/>
              </a:lnSpc>
              <a:buFont typeface="+mj-lt"/>
              <a:buAutoNum type="arabicPeriod"/>
            </a:pPr>
            <a:r>
              <a:rPr lang="en-IN" sz="2000" b="1" dirty="0" smtClean="0">
                <a:latin typeface="Times New Roman" pitchFamily="18" charset="0"/>
                <a:cs typeface="Times New Roman" pitchFamily="18" charset="0"/>
              </a:rPr>
              <a:t>Insurance </a:t>
            </a:r>
            <a:r>
              <a:rPr lang="en-IN" sz="2000" dirty="0">
                <a:latin typeface="Times New Roman" pitchFamily="18" charset="0"/>
                <a:cs typeface="Times New Roman" pitchFamily="18" charset="0"/>
              </a:rPr>
              <a:t>: Insurance companies provide risk cover to producers during the periods of quantity losses during marketing. </a:t>
            </a:r>
            <a:endParaRPr lang="en-IN" sz="2000" dirty="0" smtClean="0">
              <a:latin typeface="Times New Roman" pitchFamily="18" charset="0"/>
              <a:cs typeface="Times New Roman" pitchFamily="18" charset="0"/>
            </a:endParaRPr>
          </a:p>
          <a:p>
            <a:pPr marL="457200" indent="-457200" algn="just">
              <a:lnSpc>
                <a:spcPct val="150000"/>
              </a:lnSpc>
              <a:buFont typeface="+mj-lt"/>
              <a:buAutoNum type="arabicPeriod"/>
            </a:pPr>
            <a:r>
              <a:rPr lang="en-IN" sz="2000" b="1" dirty="0" smtClean="0">
                <a:latin typeface="Times New Roman" pitchFamily="18" charset="0"/>
                <a:cs typeface="Times New Roman" pitchFamily="18" charset="0"/>
              </a:rPr>
              <a:t>Minimization </a:t>
            </a:r>
            <a:r>
              <a:rPr lang="en-IN" sz="2000" b="1" dirty="0">
                <a:latin typeface="Times New Roman" pitchFamily="18" charset="0"/>
                <a:cs typeface="Times New Roman" pitchFamily="18" charset="0"/>
              </a:rPr>
              <a:t>of price risks </a:t>
            </a:r>
            <a:r>
              <a:rPr lang="en-IN" sz="2000" dirty="0">
                <a:latin typeface="Times New Roman" pitchFamily="18" charset="0"/>
                <a:cs typeface="Times New Roman" pitchFamily="18" charset="0"/>
              </a:rPr>
              <a:t>: Price risks may be minimized by </a:t>
            </a:r>
            <a:endParaRPr lang="en-IN" sz="2000" dirty="0" smtClean="0">
              <a:latin typeface="Times New Roman" pitchFamily="18" charset="0"/>
              <a:cs typeface="Times New Roman" pitchFamily="18" charset="0"/>
            </a:endParaRPr>
          </a:p>
          <a:p>
            <a:pPr marL="514350" indent="-514350" algn="just">
              <a:lnSpc>
                <a:spcPct val="150000"/>
              </a:lnSpc>
              <a:buAutoNum type="romanLcPeriod"/>
            </a:pPr>
            <a:r>
              <a:rPr lang="en-IN" sz="2000" dirty="0" smtClean="0">
                <a:latin typeface="Times New Roman" pitchFamily="18" charset="0"/>
                <a:cs typeface="Times New Roman" pitchFamily="18" charset="0"/>
              </a:rPr>
              <a:t>Fixing </a:t>
            </a:r>
            <a:r>
              <a:rPr lang="en-IN" sz="2000" dirty="0">
                <a:latin typeface="Times New Roman" pitchFamily="18" charset="0"/>
                <a:cs typeface="Times New Roman" pitchFamily="18" charset="0"/>
              </a:rPr>
              <a:t>minimum and maximum prices of commodities (also known as minimum support and ceiling prices, respectively) </a:t>
            </a:r>
            <a:endParaRPr lang="en-IN" sz="2000" dirty="0" smtClean="0">
              <a:latin typeface="Times New Roman" pitchFamily="18" charset="0"/>
              <a:cs typeface="Times New Roman" pitchFamily="18" charset="0"/>
            </a:endParaRPr>
          </a:p>
          <a:p>
            <a:pPr marL="514350" indent="-514350" algn="just">
              <a:lnSpc>
                <a:spcPct val="150000"/>
              </a:lnSpc>
              <a:buAutoNum type="romanLcPeriod"/>
            </a:pPr>
            <a:r>
              <a:rPr lang="en-IN" sz="2000" dirty="0" smtClean="0">
                <a:latin typeface="Times New Roman" pitchFamily="18" charset="0"/>
                <a:cs typeface="Times New Roman" pitchFamily="18" charset="0"/>
              </a:rPr>
              <a:t>Future </a:t>
            </a:r>
            <a:r>
              <a:rPr lang="en-IN" sz="2000" dirty="0">
                <a:latin typeface="Times New Roman" pitchFamily="18" charset="0"/>
                <a:cs typeface="Times New Roman" pitchFamily="18" charset="0"/>
              </a:rPr>
              <a:t>contract with commission agents, wholesalers, buyers and professional speculations </a:t>
            </a:r>
            <a:endParaRPr lang="en-IN" sz="2000" dirty="0" smtClean="0">
              <a:latin typeface="Times New Roman" pitchFamily="18" charset="0"/>
              <a:cs typeface="Times New Roman" pitchFamily="18" charset="0"/>
            </a:endParaRPr>
          </a:p>
          <a:p>
            <a:pPr marL="514350" indent="-514350" algn="just">
              <a:lnSpc>
                <a:spcPct val="150000"/>
              </a:lnSpc>
              <a:buAutoNum type="romanLcPeriod"/>
            </a:pPr>
            <a:r>
              <a:rPr lang="en-IN" sz="2000" dirty="0" smtClean="0">
                <a:latin typeface="Times New Roman" pitchFamily="18" charset="0"/>
                <a:cs typeface="Times New Roman" pitchFamily="18" charset="0"/>
              </a:rPr>
              <a:t>Establishing </a:t>
            </a:r>
            <a:r>
              <a:rPr lang="en-IN" sz="2000" dirty="0">
                <a:latin typeface="Times New Roman" pitchFamily="18" charset="0"/>
                <a:cs typeface="Times New Roman" pitchFamily="18" charset="0"/>
              </a:rPr>
              <a:t>a mechanism for effective dissemination of scientific market information to all stakeholders </a:t>
            </a:r>
            <a:r>
              <a:rPr lang="en-IN" sz="2000" dirty="0" smtClean="0">
                <a:latin typeface="Times New Roman" pitchFamily="18" charset="0"/>
                <a:cs typeface="Times New Roman" pitchFamily="18" charset="0"/>
              </a:rPr>
              <a:t>in </a:t>
            </a:r>
            <a:r>
              <a:rPr lang="en-IN" sz="2000" dirty="0">
                <a:latin typeface="Times New Roman" pitchFamily="18" charset="0"/>
                <a:cs typeface="Times New Roman" pitchFamily="18" charset="0"/>
              </a:rPr>
              <a:t>the marketing process. </a:t>
            </a:r>
          </a:p>
        </p:txBody>
      </p:sp>
      <p:sp>
        <p:nvSpPr>
          <p:cNvPr id="3" name="Rectangle 2"/>
          <p:cNvSpPr/>
          <p:nvPr/>
        </p:nvSpPr>
        <p:spPr>
          <a:xfrm>
            <a:off x="2247900" y="228600"/>
            <a:ext cx="3924300" cy="461665"/>
          </a:xfrm>
          <a:prstGeom prst="rect">
            <a:avLst/>
          </a:prstGeom>
        </p:spPr>
        <p:txBody>
          <a:bodyPr wrap="square">
            <a:spAutoFit/>
          </a:bodyPr>
          <a:lstStyle/>
          <a:p>
            <a:pPr algn="ctr"/>
            <a:r>
              <a:rPr lang="en-IN" sz="2400" b="1" dirty="0" smtClean="0">
                <a:latin typeface="Times New Roman" pitchFamily="18" charset="0"/>
                <a:cs typeface="Times New Roman" pitchFamily="18" charset="0"/>
              </a:rPr>
              <a:t>Measures to reduce risks</a:t>
            </a:r>
            <a:endParaRPr lang="en-IN" sz="2400" b="1" dirty="0"/>
          </a:p>
        </p:txBody>
      </p:sp>
    </p:spTree>
    <p:extLst>
      <p:ext uri="{BB962C8B-B14F-4D97-AF65-F5344CB8AC3E}">
        <p14:creationId xmlns:p14="http://schemas.microsoft.com/office/powerpoint/2010/main" val="42571632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990600"/>
            <a:ext cx="7772400" cy="4411785"/>
          </a:xfrm>
          <a:prstGeom prst="rect">
            <a:avLst/>
          </a:prstGeom>
        </p:spPr>
        <p:txBody>
          <a:bodyPr wrap="square">
            <a:spAutoFit/>
          </a:bodyPr>
          <a:lstStyle/>
          <a:p>
            <a:pPr algn="ctr">
              <a:lnSpc>
                <a:spcPct val="200000"/>
              </a:lnSpc>
            </a:pPr>
            <a:r>
              <a:rPr lang="en-IN" sz="2400" b="1" dirty="0">
                <a:latin typeface="Times New Roman" pitchFamily="18" charset="0"/>
                <a:cs typeface="Times New Roman" pitchFamily="18" charset="0"/>
              </a:rPr>
              <a:t>Arbitrage</a:t>
            </a:r>
            <a:endParaRPr lang="en-IN" sz="2400" b="1" dirty="0" smtClean="0">
              <a:latin typeface="Times New Roman" pitchFamily="18" charset="0"/>
              <a:cs typeface="Times New Roman" pitchFamily="18" charset="0"/>
            </a:endParaRPr>
          </a:p>
          <a:p>
            <a:pPr algn="just">
              <a:lnSpc>
                <a:spcPct val="200000"/>
              </a:lnSpc>
            </a:pPr>
            <a:r>
              <a:rPr lang="en-IN" sz="2400" dirty="0" smtClean="0">
                <a:latin typeface="Times New Roman" pitchFamily="18" charset="0"/>
                <a:cs typeface="Times New Roman" pitchFamily="18" charset="0"/>
              </a:rPr>
              <a:t>Arbitrage is </a:t>
            </a:r>
            <a:r>
              <a:rPr lang="en-IN" sz="2400" dirty="0">
                <a:latin typeface="Times New Roman" pitchFamily="18" charset="0"/>
                <a:cs typeface="Times New Roman" pitchFamily="18" charset="0"/>
              </a:rPr>
              <a:t>the practice of taking advantage of a price difference between two or more markets and considered as an opportunity to buy an asset at a low price then immediately selling it on a different market for a higher price which helps an investor to have a risk free profit at zero cost or low costs. </a:t>
            </a:r>
          </a:p>
        </p:txBody>
      </p:sp>
    </p:spTree>
    <p:extLst>
      <p:ext uri="{BB962C8B-B14F-4D97-AF65-F5344CB8AC3E}">
        <p14:creationId xmlns:p14="http://schemas.microsoft.com/office/powerpoint/2010/main" val="41361891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smtClean="0">
                <a:latin typeface="Caxton-BoldItalic" pitchFamily="2" charset="0"/>
              </a:rPr>
              <a:t>Topics covered</a:t>
            </a:r>
            <a:endParaRPr lang="en-US" b="1" dirty="0">
              <a:latin typeface="Caxton-BoldItalic" pitchFamily="2" charset="0"/>
            </a:endParaRPr>
          </a:p>
        </p:txBody>
      </p:sp>
      <p:sp>
        <p:nvSpPr>
          <p:cNvPr id="3" name="Content Placeholder 2"/>
          <p:cNvSpPr>
            <a:spLocks noGrp="1"/>
          </p:cNvSpPr>
          <p:nvPr>
            <p:ph idx="1"/>
          </p:nvPr>
        </p:nvSpPr>
        <p:spPr>
          <a:xfrm>
            <a:off x="152400" y="1600200"/>
            <a:ext cx="8763000" cy="5029200"/>
          </a:xfrm>
        </p:spPr>
        <p:txBody>
          <a:bodyPr/>
          <a:lstStyle/>
          <a:p>
            <a:pPr lvl="0"/>
            <a:r>
              <a:rPr lang="en-IN" dirty="0" smtClean="0">
                <a:latin typeface="Times New Roman" pitchFamily="18" charset="0"/>
                <a:cs typeface="Times New Roman" pitchFamily="18" charset="0"/>
              </a:rPr>
              <a:t>Marketing functions </a:t>
            </a:r>
            <a:r>
              <a:rPr lang="en-IN" dirty="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5672667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533400"/>
            <a:ext cx="7543800" cy="5538504"/>
          </a:xfrm>
          <a:prstGeom prst="rect">
            <a:avLst/>
          </a:prstGeom>
        </p:spPr>
        <p:txBody>
          <a:bodyPr wrap="square">
            <a:spAutoFit/>
          </a:bodyPr>
          <a:lstStyle/>
          <a:p>
            <a:pPr algn="just">
              <a:lnSpc>
                <a:spcPct val="200000"/>
              </a:lnSpc>
            </a:pPr>
            <a:r>
              <a:rPr lang="en-IN" sz="2000" dirty="0" smtClean="0">
                <a:latin typeface="Times New Roman" pitchFamily="18" charset="0"/>
                <a:cs typeface="Times New Roman" pitchFamily="18" charset="0"/>
              </a:rPr>
              <a:t>A technique </a:t>
            </a:r>
            <a:r>
              <a:rPr lang="en-IN" sz="2000" dirty="0">
                <a:latin typeface="Times New Roman" pitchFamily="18" charset="0"/>
                <a:cs typeface="Times New Roman" pitchFamily="18" charset="0"/>
              </a:rPr>
              <a:t>of managing price risk. It is used to minimize or eliminate the probability of substantial loss or profits due to movements in the price of the underlying asset (i.e. A commodity or financial instrument), suffered by an investor. This is possible only by holding contrary positions in two different markets to counterbalance the risk of loss. Therefore, if there is a loss/gain in the cash position because of the price fluctuations, it can be offset by the movements in the prices of a futures position</a:t>
            </a:r>
            <a:r>
              <a:rPr lang="en-IN" sz="2000" dirty="0" smtClean="0">
                <a:latin typeface="Times New Roman" pitchFamily="18" charset="0"/>
                <a:cs typeface="Times New Roman" pitchFamily="18" charset="0"/>
              </a:rPr>
              <a:t>. </a:t>
            </a:r>
            <a:r>
              <a:rPr lang="en-IN" sz="2000" dirty="0">
                <a:latin typeface="Times New Roman" pitchFamily="18" charset="0"/>
                <a:cs typeface="Times New Roman" pitchFamily="18" charset="0"/>
              </a:rPr>
              <a:t>BEST WAY TO DESCRIBE HEDGING IS “INSURANCE OF RISK” </a:t>
            </a:r>
          </a:p>
        </p:txBody>
      </p:sp>
      <p:sp>
        <p:nvSpPr>
          <p:cNvPr id="3" name="Rectangle 2"/>
          <p:cNvSpPr/>
          <p:nvPr/>
        </p:nvSpPr>
        <p:spPr>
          <a:xfrm>
            <a:off x="685800" y="76200"/>
            <a:ext cx="1295547" cy="461665"/>
          </a:xfrm>
          <a:prstGeom prst="rect">
            <a:avLst/>
          </a:prstGeom>
        </p:spPr>
        <p:txBody>
          <a:bodyPr wrap="none">
            <a:spAutoFit/>
          </a:bodyPr>
          <a:lstStyle/>
          <a:p>
            <a:r>
              <a:rPr lang="en-IN" sz="2400" b="1" dirty="0">
                <a:solidFill>
                  <a:srgbClr val="002060"/>
                </a:solidFill>
                <a:latin typeface="Times New Roman" pitchFamily="18" charset="0"/>
                <a:cs typeface="Times New Roman" pitchFamily="18" charset="0"/>
              </a:rPr>
              <a:t>Hedging</a:t>
            </a:r>
            <a:endParaRPr lang="en-IN" sz="2400" b="1" dirty="0">
              <a:solidFill>
                <a:srgbClr val="002060"/>
              </a:solidFill>
            </a:endParaRPr>
          </a:p>
        </p:txBody>
      </p:sp>
    </p:spTree>
    <p:extLst>
      <p:ext uri="{BB962C8B-B14F-4D97-AF65-F5344CB8AC3E}">
        <p14:creationId xmlns:p14="http://schemas.microsoft.com/office/powerpoint/2010/main" val="14032621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690336"/>
            <a:ext cx="8229600" cy="1477328"/>
          </a:xfrm>
          <a:prstGeom prst="rect">
            <a:avLst/>
          </a:prstGeom>
        </p:spPr>
        <p:txBody>
          <a:bodyPr wrap="square">
            <a:spAutoFit/>
          </a:bodyPr>
          <a:lstStyle/>
          <a:p>
            <a:pPr>
              <a:lnSpc>
                <a:spcPct val="150000"/>
              </a:lnSpc>
            </a:pPr>
            <a:r>
              <a:rPr lang="en-IN" sz="2000" dirty="0" smtClean="0">
                <a:latin typeface="Times New Roman" pitchFamily="18" charset="0"/>
                <a:cs typeface="Times New Roman" pitchFamily="18" charset="0"/>
              </a:rPr>
              <a:t>Speculators perform</a:t>
            </a:r>
            <a:r>
              <a:rPr lang="en-IN" sz="2000" dirty="0">
                <a:latin typeface="Times New Roman" pitchFamily="18" charset="0"/>
                <a:cs typeface="Times New Roman" pitchFamily="18" charset="0"/>
              </a:rPr>
              <a:t> </a:t>
            </a:r>
            <a:r>
              <a:rPr lang="en-IN" sz="2000" b="1" dirty="0">
                <a:latin typeface="Times New Roman" pitchFamily="18" charset="0"/>
                <a:cs typeface="Times New Roman" pitchFamily="18" charset="0"/>
              </a:rPr>
              <a:t>speculation</a:t>
            </a:r>
            <a:r>
              <a:rPr lang="en-IN" sz="2000" dirty="0">
                <a:latin typeface="Times New Roman" pitchFamily="18" charset="0"/>
                <a:cs typeface="Times New Roman" pitchFamily="18" charset="0"/>
              </a:rPr>
              <a:t>, in an attempt to earn profit from the changes in the difference between future price and spot price, as they bet on their difference. Hence, the risk is taken intentionally to reap profits.</a:t>
            </a:r>
            <a:endParaRPr lang="en-IN" sz="2000" dirty="0">
              <a:latin typeface="Times New Roman" pitchFamily="18" charset="0"/>
              <a:cs typeface="Times New Roman" pitchFamily="18" charset="0"/>
            </a:endParaRPr>
          </a:p>
        </p:txBody>
      </p:sp>
      <p:sp>
        <p:nvSpPr>
          <p:cNvPr id="3" name="Rectangle 2"/>
          <p:cNvSpPr/>
          <p:nvPr/>
        </p:nvSpPr>
        <p:spPr>
          <a:xfrm>
            <a:off x="381000" y="1295400"/>
            <a:ext cx="8077200" cy="1477328"/>
          </a:xfrm>
          <a:prstGeom prst="rect">
            <a:avLst/>
          </a:prstGeom>
        </p:spPr>
        <p:txBody>
          <a:bodyPr wrap="square">
            <a:spAutoFit/>
          </a:bodyPr>
          <a:lstStyle/>
          <a:p>
            <a:pPr algn="just">
              <a:lnSpc>
                <a:spcPct val="150000"/>
              </a:lnSpc>
            </a:pPr>
            <a:r>
              <a:rPr lang="en-IN" sz="2000" dirty="0" smtClean="0">
                <a:latin typeface="Times New Roman" pitchFamily="18" charset="0"/>
                <a:cs typeface="Times New Roman" pitchFamily="18" charset="0"/>
              </a:rPr>
              <a:t>Process of </a:t>
            </a:r>
            <a:r>
              <a:rPr lang="en-IN" sz="2000" dirty="0">
                <a:latin typeface="Times New Roman" pitchFamily="18" charset="0"/>
                <a:cs typeface="Times New Roman" pitchFamily="18" charset="0"/>
              </a:rPr>
              <a:t>buying and selling of an asset incorporating considerable risk, in the hope of generating good returns from an anticipated change in the price level.</a:t>
            </a:r>
            <a:endParaRPr lang="en-IN" sz="2000" dirty="0">
              <a:latin typeface="Times New Roman" pitchFamily="18" charset="0"/>
              <a:cs typeface="Times New Roman" pitchFamily="18" charset="0"/>
            </a:endParaRPr>
          </a:p>
        </p:txBody>
      </p:sp>
      <p:sp>
        <p:nvSpPr>
          <p:cNvPr id="4" name="Rectangle 3"/>
          <p:cNvSpPr/>
          <p:nvPr/>
        </p:nvSpPr>
        <p:spPr>
          <a:xfrm>
            <a:off x="3200400" y="381000"/>
            <a:ext cx="1723549" cy="461665"/>
          </a:xfrm>
          <a:prstGeom prst="rect">
            <a:avLst/>
          </a:prstGeom>
        </p:spPr>
        <p:txBody>
          <a:bodyPr wrap="none">
            <a:spAutoFit/>
          </a:bodyPr>
          <a:lstStyle/>
          <a:p>
            <a:r>
              <a:rPr lang="en-IN" sz="2400" b="1" dirty="0" smtClean="0">
                <a:latin typeface="Times New Roman" pitchFamily="18" charset="0"/>
                <a:cs typeface="Times New Roman" pitchFamily="18" charset="0"/>
              </a:rPr>
              <a:t>Speculation</a:t>
            </a:r>
            <a:endParaRPr lang="en-IN" sz="2400" dirty="0"/>
          </a:p>
        </p:txBody>
      </p:sp>
    </p:spTree>
    <p:extLst>
      <p:ext uri="{BB962C8B-B14F-4D97-AF65-F5344CB8AC3E}">
        <p14:creationId xmlns:p14="http://schemas.microsoft.com/office/powerpoint/2010/main" val="19189258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35846"/>
            <a:ext cx="8991600" cy="5150449"/>
          </a:xfrm>
          <a:prstGeom prst="rect">
            <a:avLst/>
          </a:prstGeom>
        </p:spPr>
        <p:txBody>
          <a:bodyPr wrap="square">
            <a:spAutoFit/>
          </a:bodyPr>
          <a:lstStyle/>
          <a:p>
            <a:pPr algn="ctr">
              <a:lnSpc>
                <a:spcPct val="200000"/>
              </a:lnSpc>
            </a:pPr>
            <a:r>
              <a:rPr lang="en-IN" sz="2400" b="1" dirty="0">
                <a:latin typeface="Times New Roman" pitchFamily="18" charset="0"/>
                <a:cs typeface="Times New Roman" pitchFamily="18" charset="0"/>
              </a:rPr>
              <a:t>Key Differences Between Hedging and Speculation</a:t>
            </a:r>
          </a:p>
          <a:p>
            <a:pPr marL="342900" indent="-342900" algn="just">
              <a:lnSpc>
                <a:spcPct val="200000"/>
              </a:lnSpc>
              <a:buFont typeface="Arial" pitchFamily="34" charset="0"/>
              <a:buChar char="•"/>
            </a:pPr>
            <a:r>
              <a:rPr lang="en-IN" sz="2400" dirty="0" smtClean="0">
                <a:latin typeface="Times New Roman" pitchFamily="18" charset="0"/>
                <a:cs typeface="Times New Roman" pitchFamily="18" charset="0"/>
              </a:rPr>
              <a:t>Hedging </a:t>
            </a:r>
            <a:r>
              <a:rPr lang="en-IN" sz="2400" dirty="0">
                <a:latin typeface="Times New Roman" pitchFamily="18" charset="0"/>
                <a:cs typeface="Times New Roman" pitchFamily="18" charset="0"/>
              </a:rPr>
              <a:t>is the act of preventing an investment against unforeseen price changes. The process in which the speculators trade in an underlying asset of the high-risk element, in order to earn profits, is known as speculation.</a:t>
            </a:r>
          </a:p>
          <a:p>
            <a:pPr marL="342900" indent="-342900" algn="just">
              <a:lnSpc>
                <a:spcPct val="200000"/>
              </a:lnSpc>
              <a:buFont typeface="Arial" pitchFamily="34" charset="0"/>
              <a:buChar char="•"/>
            </a:pPr>
            <a:r>
              <a:rPr lang="en-IN" sz="2400" dirty="0">
                <a:latin typeface="Times New Roman" pitchFamily="18" charset="0"/>
                <a:cs typeface="Times New Roman" pitchFamily="18" charset="0"/>
              </a:rPr>
              <a:t>Hedging is a means to control or eliminate risk. Conversely, speculation depends on risk, in the hope of making good returns</a:t>
            </a:r>
            <a:r>
              <a:rPr lang="en-IN" sz="2400" dirty="0" smtClean="0">
                <a:latin typeface="Times New Roman" pitchFamily="18" charset="0"/>
                <a:cs typeface="Times New Roman" pitchFamily="18" charset="0"/>
              </a:rPr>
              <a:t>.</a:t>
            </a:r>
            <a:endParaRPr lang="en-IN" sz="2400" dirty="0">
              <a:latin typeface="Times New Roman" pitchFamily="18" charset="0"/>
              <a:cs typeface="Times New Roman" pitchFamily="18" charset="0"/>
            </a:endParaRPr>
          </a:p>
        </p:txBody>
      </p:sp>
    </p:spTree>
    <p:extLst>
      <p:ext uri="{BB962C8B-B14F-4D97-AF65-F5344CB8AC3E}">
        <p14:creationId xmlns:p14="http://schemas.microsoft.com/office/powerpoint/2010/main" val="39236317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838200"/>
            <a:ext cx="8534400" cy="4524315"/>
          </a:xfrm>
          <a:prstGeom prst="rect">
            <a:avLst/>
          </a:prstGeom>
        </p:spPr>
        <p:txBody>
          <a:bodyPr wrap="square">
            <a:spAutoFit/>
          </a:bodyPr>
          <a:lstStyle/>
          <a:p>
            <a:pPr marL="342900" indent="-342900" algn="just">
              <a:lnSpc>
                <a:spcPct val="200000"/>
              </a:lnSpc>
              <a:buFont typeface="Arial" pitchFamily="34" charset="0"/>
              <a:buChar char="•"/>
            </a:pPr>
            <a:r>
              <a:rPr lang="en-IN" sz="2400" dirty="0">
                <a:latin typeface="Times New Roman" pitchFamily="18" charset="0"/>
                <a:cs typeface="Times New Roman" pitchFamily="18" charset="0"/>
              </a:rPr>
              <a:t>Hedging offers protection against undesired price fluctuations. On the other hand, Speculation involves incurring risk to generate profits from price changes.</a:t>
            </a:r>
          </a:p>
          <a:p>
            <a:pPr marL="342900" indent="-342900" algn="just">
              <a:lnSpc>
                <a:spcPct val="200000"/>
              </a:lnSpc>
              <a:buFont typeface="Arial" pitchFamily="34" charset="0"/>
              <a:buChar char="•"/>
            </a:pPr>
            <a:r>
              <a:rPr lang="en-IN" sz="2400" dirty="0">
                <a:latin typeface="Times New Roman" pitchFamily="18" charset="0"/>
                <a:cs typeface="Times New Roman" pitchFamily="18" charset="0"/>
              </a:rPr>
              <a:t>Hedgers are risk averse, who secure their investment through hedging. Speculators are risk lovers, who take risks deliberately and play a critical role in providing liquidity in the market.</a:t>
            </a:r>
            <a:endParaRPr lang="en-IN" sz="2400" dirty="0">
              <a:latin typeface="Times New Roman" pitchFamily="18" charset="0"/>
              <a:cs typeface="Times New Roman" pitchFamily="18" charset="0"/>
            </a:endParaRPr>
          </a:p>
        </p:txBody>
      </p:sp>
    </p:spTree>
    <p:extLst>
      <p:ext uri="{BB962C8B-B14F-4D97-AF65-F5344CB8AC3E}">
        <p14:creationId xmlns:p14="http://schemas.microsoft.com/office/powerpoint/2010/main" val="42158538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133600" y="685800"/>
            <a:ext cx="4343400" cy="5334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ln>
                  <a:solidFill>
                    <a:schemeClr val="tx1"/>
                  </a:solidFill>
                </a:ln>
              </a:rPr>
              <a:t>MARKETING FUNCTIONS</a:t>
            </a:r>
            <a:endParaRPr lang="en-IN" dirty="0">
              <a:ln>
                <a:solidFill>
                  <a:schemeClr val="tx1"/>
                </a:solidFill>
              </a:ln>
            </a:endParaRPr>
          </a:p>
        </p:txBody>
      </p:sp>
      <p:sp>
        <p:nvSpPr>
          <p:cNvPr id="3" name="Rounded Rectangle 2"/>
          <p:cNvSpPr/>
          <p:nvPr/>
        </p:nvSpPr>
        <p:spPr>
          <a:xfrm>
            <a:off x="0" y="1752600"/>
            <a:ext cx="2743200" cy="5334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IN"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Function of Exchange </a:t>
            </a:r>
            <a:endParaRPr lang="en-IN"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9" name="Rounded Rectangle 8"/>
          <p:cNvSpPr/>
          <p:nvPr/>
        </p:nvSpPr>
        <p:spPr>
          <a:xfrm>
            <a:off x="3048000" y="1752600"/>
            <a:ext cx="2971800" cy="5334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IN"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Function of Physical supply </a:t>
            </a:r>
            <a:endParaRPr lang="en-IN"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Rounded Rectangle 9"/>
          <p:cNvSpPr/>
          <p:nvPr/>
        </p:nvSpPr>
        <p:spPr>
          <a:xfrm>
            <a:off x="6172200" y="1752600"/>
            <a:ext cx="2743200" cy="5334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IN"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Facilitative Function</a:t>
            </a:r>
            <a:endParaRPr lang="en-IN"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1" name="Rounded Rectangle 10"/>
          <p:cNvSpPr/>
          <p:nvPr/>
        </p:nvSpPr>
        <p:spPr>
          <a:xfrm>
            <a:off x="304800" y="2819400"/>
            <a:ext cx="1752600" cy="8382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marL="342900" indent="-342900" algn="just">
              <a:lnSpc>
                <a:spcPct val="150000"/>
              </a:lnSpc>
              <a:buAutoNum type="alphaLcParenBoth"/>
            </a:pPr>
            <a:r>
              <a:rPr lang="en-IN" b="1" dirty="0" smtClean="0">
                <a:latin typeface="Times New Roman" pitchFamily="18" charset="0"/>
                <a:cs typeface="Times New Roman" pitchFamily="18" charset="0"/>
              </a:rPr>
              <a:t>Buying </a:t>
            </a:r>
          </a:p>
          <a:p>
            <a:pPr marL="342900" indent="-342900" algn="just">
              <a:lnSpc>
                <a:spcPct val="150000"/>
              </a:lnSpc>
              <a:buAutoNum type="alphaLcParenBoth"/>
            </a:pPr>
            <a:r>
              <a:rPr lang="en-IN" b="1" dirty="0" smtClean="0">
                <a:latin typeface="Times New Roman" pitchFamily="18" charset="0"/>
                <a:cs typeface="Times New Roman" pitchFamily="18" charset="0"/>
              </a:rPr>
              <a:t>Selling </a:t>
            </a:r>
          </a:p>
        </p:txBody>
      </p:sp>
      <p:sp>
        <p:nvSpPr>
          <p:cNvPr id="12" name="Rounded Rectangle 11"/>
          <p:cNvSpPr/>
          <p:nvPr/>
        </p:nvSpPr>
        <p:spPr>
          <a:xfrm>
            <a:off x="2590800" y="2819400"/>
            <a:ext cx="3124200" cy="8382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marL="342900" indent="-342900" algn="just">
              <a:lnSpc>
                <a:spcPct val="150000"/>
              </a:lnSpc>
              <a:buAutoNum type="alphaLcParenBoth"/>
            </a:pPr>
            <a:r>
              <a:rPr lang="en-IN" b="1" dirty="0" smtClean="0">
                <a:latin typeface="Times New Roman" pitchFamily="18" charset="0"/>
                <a:cs typeface="Times New Roman" pitchFamily="18" charset="0"/>
              </a:rPr>
              <a:t>Transportation </a:t>
            </a:r>
          </a:p>
          <a:p>
            <a:pPr marL="342900" indent="-342900" algn="just">
              <a:lnSpc>
                <a:spcPct val="150000"/>
              </a:lnSpc>
              <a:buAutoNum type="alphaLcParenBoth"/>
            </a:pPr>
            <a:r>
              <a:rPr lang="en-IN" b="1" dirty="0" smtClean="0">
                <a:latin typeface="Times New Roman" pitchFamily="18" charset="0"/>
                <a:cs typeface="Times New Roman" pitchFamily="18" charset="0"/>
              </a:rPr>
              <a:t>Storage and warehousing </a:t>
            </a:r>
          </a:p>
        </p:txBody>
      </p:sp>
      <p:sp>
        <p:nvSpPr>
          <p:cNvPr id="13" name="Rounded Rectangle 12"/>
          <p:cNvSpPr/>
          <p:nvPr/>
        </p:nvSpPr>
        <p:spPr>
          <a:xfrm>
            <a:off x="5867400" y="2819400"/>
            <a:ext cx="3276600" cy="20574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marL="342900" indent="-342900" algn="just">
              <a:lnSpc>
                <a:spcPct val="150000"/>
              </a:lnSpc>
              <a:buAutoNum type="alphaLcPeriod"/>
            </a:pPr>
            <a:r>
              <a:rPr lang="en-IN" b="1" dirty="0" smtClean="0">
                <a:latin typeface="Times New Roman" pitchFamily="18" charset="0"/>
                <a:cs typeface="Times New Roman" pitchFamily="18" charset="0"/>
              </a:rPr>
              <a:t>Grading and standardization </a:t>
            </a:r>
          </a:p>
          <a:p>
            <a:pPr marL="342900" indent="-342900" algn="just">
              <a:lnSpc>
                <a:spcPct val="150000"/>
              </a:lnSpc>
              <a:buAutoNum type="alphaLcPeriod"/>
            </a:pPr>
            <a:r>
              <a:rPr lang="en-IN" b="1" dirty="0" smtClean="0">
                <a:latin typeface="Times New Roman" pitchFamily="18" charset="0"/>
                <a:cs typeface="Times New Roman" pitchFamily="18" charset="0"/>
              </a:rPr>
              <a:t>Financing </a:t>
            </a:r>
          </a:p>
          <a:p>
            <a:pPr marL="342900" indent="-342900" algn="just">
              <a:lnSpc>
                <a:spcPct val="150000"/>
              </a:lnSpc>
              <a:buAutoNum type="alphaLcPeriod"/>
            </a:pPr>
            <a:r>
              <a:rPr lang="en-IN" b="1" dirty="0" smtClean="0">
                <a:latin typeface="Times New Roman" pitchFamily="18" charset="0"/>
                <a:cs typeface="Times New Roman" pitchFamily="18" charset="0"/>
              </a:rPr>
              <a:t>Packing and packaging </a:t>
            </a:r>
          </a:p>
          <a:p>
            <a:pPr marL="342900" indent="-342900" algn="just">
              <a:lnSpc>
                <a:spcPct val="150000"/>
              </a:lnSpc>
              <a:buAutoNum type="alphaLcPeriod"/>
            </a:pPr>
            <a:r>
              <a:rPr lang="en-IN" b="1" dirty="0" smtClean="0">
                <a:latin typeface="Times New Roman" pitchFamily="18" charset="0"/>
                <a:cs typeface="Times New Roman" pitchFamily="18" charset="0"/>
              </a:rPr>
              <a:t>Risk bearing </a:t>
            </a:r>
            <a:endParaRPr lang="en-IN" b="1" dirty="0">
              <a:latin typeface="Times New Roman" pitchFamily="18" charset="0"/>
              <a:cs typeface="Times New Roman" pitchFamily="18" charset="0"/>
            </a:endParaRPr>
          </a:p>
        </p:txBody>
      </p:sp>
      <p:cxnSp>
        <p:nvCxnSpPr>
          <p:cNvPr id="15" name="Straight Arrow Connector 14"/>
          <p:cNvCxnSpPr>
            <a:stCxn id="2" idx="2"/>
          </p:cNvCxnSpPr>
          <p:nvPr/>
        </p:nvCxnSpPr>
        <p:spPr>
          <a:xfrm>
            <a:off x="4305300" y="1219200"/>
            <a:ext cx="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2209800" y="1219200"/>
            <a:ext cx="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6400800" y="1219200"/>
            <a:ext cx="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4343400" y="2286000"/>
            <a:ext cx="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1219200" y="2286000"/>
            <a:ext cx="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6400800" y="2286000"/>
            <a:ext cx="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3886200" y="5193268"/>
            <a:ext cx="909223" cy="369332"/>
          </a:xfrm>
          <a:prstGeom prst="rect">
            <a:avLst/>
          </a:prstGeom>
        </p:spPr>
        <p:txBody>
          <a:bodyPr wrap="none">
            <a:spAutoFit/>
          </a:bodyPr>
          <a:lstStyle/>
          <a:p>
            <a:r>
              <a:rPr lang="en-IN" dirty="0" smtClean="0">
                <a:latin typeface="Times New Roman" pitchFamily="18" charset="0"/>
                <a:cs typeface="Times New Roman" pitchFamily="18" charset="0"/>
              </a:rPr>
              <a:t>figure 1</a:t>
            </a:r>
            <a:endParaRPr lang="en-IN" dirty="0"/>
          </a:p>
        </p:txBody>
      </p:sp>
    </p:spTree>
    <p:extLst>
      <p:ext uri="{BB962C8B-B14F-4D97-AF65-F5344CB8AC3E}">
        <p14:creationId xmlns:p14="http://schemas.microsoft.com/office/powerpoint/2010/main" val="15821576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533400"/>
            <a:ext cx="8305800" cy="6001643"/>
          </a:xfrm>
          <a:prstGeom prst="rect">
            <a:avLst/>
          </a:prstGeom>
        </p:spPr>
        <p:txBody>
          <a:bodyPr wrap="square">
            <a:spAutoFit/>
          </a:bodyPr>
          <a:lstStyle/>
          <a:p>
            <a:pPr>
              <a:lnSpc>
                <a:spcPct val="200000"/>
              </a:lnSpc>
            </a:pPr>
            <a:r>
              <a:rPr lang="en-IN" sz="2400" b="1" dirty="0">
                <a:latin typeface="Times New Roman" pitchFamily="18" charset="0"/>
                <a:cs typeface="Times New Roman" pitchFamily="18" charset="0"/>
              </a:rPr>
              <a:t>Marketing functions have also been classified as</a:t>
            </a:r>
            <a:r>
              <a:rPr lang="en-IN" sz="2400" b="1" dirty="0" smtClean="0">
                <a:latin typeface="Times New Roman" pitchFamily="18" charset="0"/>
                <a:cs typeface="Times New Roman" pitchFamily="18" charset="0"/>
              </a:rPr>
              <a:t>:</a:t>
            </a:r>
          </a:p>
          <a:p>
            <a:pPr marL="457200" indent="-457200">
              <a:lnSpc>
                <a:spcPct val="200000"/>
              </a:lnSpc>
              <a:buFont typeface="+mj-lt"/>
              <a:buAutoNum type="arabicPeriod"/>
            </a:pPr>
            <a:r>
              <a:rPr lang="en-IN" sz="2400" b="1" dirty="0" smtClean="0">
                <a:latin typeface="Times New Roman" pitchFamily="18" charset="0"/>
                <a:cs typeface="Times New Roman" pitchFamily="18" charset="0"/>
              </a:rPr>
              <a:t>Primary </a:t>
            </a:r>
            <a:r>
              <a:rPr lang="en-IN" sz="2400" b="1" dirty="0">
                <a:latin typeface="Times New Roman" pitchFamily="18" charset="0"/>
                <a:cs typeface="Times New Roman" pitchFamily="18" charset="0"/>
              </a:rPr>
              <a:t>functions </a:t>
            </a:r>
            <a:r>
              <a:rPr lang="en-IN" sz="2400" dirty="0">
                <a:latin typeface="Times New Roman" pitchFamily="18" charset="0"/>
                <a:cs typeface="Times New Roman" pitchFamily="18" charset="0"/>
              </a:rPr>
              <a:t>: These include assembling, processing, </a:t>
            </a:r>
            <a:r>
              <a:rPr lang="en-IN" sz="2400" dirty="0" smtClean="0">
                <a:latin typeface="Times New Roman" pitchFamily="18" charset="0"/>
                <a:cs typeface="Times New Roman" pitchFamily="18" charset="0"/>
              </a:rPr>
              <a:t>distribution </a:t>
            </a:r>
            <a:r>
              <a:rPr lang="en-IN" sz="2400" dirty="0">
                <a:latin typeface="Times New Roman" pitchFamily="18" charset="0"/>
                <a:cs typeface="Times New Roman" pitchFamily="18" charset="0"/>
              </a:rPr>
              <a:t>and </a:t>
            </a:r>
            <a:r>
              <a:rPr lang="en-IN" sz="2400" dirty="0" smtClean="0">
                <a:latin typeface="Times New Roman" pitchFamily="18" charset="0"/>
                <a:cs typeface="Times New Roman" pitchFamily="18" charset="0"/>
              </a:rPr>
              <a:t>equalization.</a:t>
            </a:r>
          </a:p>
          <a:p>
            <a:pPr marL="457200" indent="-457200">
              <a:lnSpc>
                <a:spcPct val="200000"/>
              </a:lnSpc>
              <a:buFont typeface="+mj-lt"/>
              <a:buAutoNum type="arabicPeriod"/>
            </a:pPr>
            <a:r>
              <a:rPr lang="en-IN" sz="2400" b="1" dirty="0" smtClean="0">
                <a:latin typeface="Times New Roman" pitchFamily="18" charset="0"/>
                <a:cs typeface="Times New Roman" pitchFamily="18" charset="0"/>
              </a:rPr>
              <a:t>Secondary </a:t>
            </a:r>
            <a:r>
              <a:rPr lang="en-IN" sz="2400" b="1" dirty="0">
                <a:latin typeface="Times New Roman" pitchFamily="18" charset="0"/>
                <a:cs typeface="Times New Roman" pitchFamily="18" charset="0"/>
              </a:rPr>
              <a:t>functions </a:t>
            </a:r>
            <a:r>
              <a:rPr lang="en-IN" sz="2400" dirty="0">
                <a:latin typeface="Times New Roman" pitchFamily="18" charset="0"/>
                <a:cs typeface="Times New Roman" pitchFamily="18" charset="0"/>
              </a:rPr>
              <a:t>: These include all the functions listed in figure 1, except the facilitating functions like risk bearing, market </a:t>
            </a:r>
            <a:r>
              <a:rPr lang="en-IN" sz="2400" dirty="0" smtClean="0">
                <a:latin typeface="Times New Roman" pitchFamily="18" charset="0"/>
                <a:cs typeface="Times New Roman" pitchFamily="18" charset="0"/>
              </a:rPr>
              <a:t>information </a:t>
            </a:r>
            <a:r>
              <a:rPr lang="en-IN" sz="2400" dirty="0">
                <a:latin typeface="Times New Roman" pitchFamily="18" charset="0"/>
                <a:cs typeface="Times New Roman" pitchFamily="18" charset="0"/>
              </a:rPr>
              <a:t>and </a:t>
            </a:r>
            <a:r>
              <a:rPr lang="en-IN" sz="2400" dirty="0" smtClean="0">
                <a:latin typeface="Times New Roman" pitchFamily="18" charset="0"/>
                <a:cs typeface="Times New Roman" pitchFamily="18" charset="0"/>
              </a:rPr>
              <a:t>financing.</a:t>
            </a:r>
          </a:p>
          <a:p>
            <a:pPr marL="457200" indent="-457200">
              <a:lnSpc>
                <a:spcPct val="200000"/>
              </a:lnSpc>
              <a:buFont typeface="+mj-lt"/>
              <a:buAutoNum type="arabicPeriod"/>
            </a:pPr>
            <a:r>
              <a:rPr lang="en-IN" sz="2400" b="1" dirty="0" smtClean="0">
                <a:latin typeface="Times New Roman" pitchFamily="18" charset="0"/>
                <a:cs typeface="Times New Roman" pitchFamily="18" charset="0"/>
              </a:rPr>
              <a:t>Tertiary </a:t>
            </a:r>
            <a:r>
              <a:rPr lang="en-IN" sz="2400" b="1" dirty="0">
                <a:latin typeface="Times New Roman" pitchFamily="18" charset="0"/>
                <a:cs typeface="Times New Roman" pitchFamily="18" charset="0"/>
              </a:rPr>
              <a:t>functions </a:t>
            </a:r>
            <a:r>
              <a:rPr lang="en-IN" sz="2400" dirty="0">
                <a:latin typeface="Times New Roman" pitchFamily="18" charset="0"/>
                <a:cs typeface="Times New Roman" pitchFamily="18" charset="0"/>
              </a:rPr>
              <a:t>: These include facilitating functions as listed in figure 1, viz. banking, insurance and </a:t>
            </a:r>
            <a:r>
              <a:rPr lang="en-IN" sz="2400" dirty="0" smtClean="0">
                <a:latin typeface="Times New Roman" pitchFamily="18" charset="0"/>
                <a:cs typeface="Times New Roman" pitchFamily="18" charset="0"/>
              </a:rPr>
              <a:t>communication</a:t>
            </a:r>
            <a:r>
              <a:rPr lang="en-IN" sz="2400" dirty="0">
                <a:latin typeface="Times New Roman" pitchFamily="18" charset="0"/>
                <a:cs typeface="Times New Roman" pitchFamily="18" charset="0"/>
              </a:rPr>
              <a:t>. </a:t>
            </a:r>
          </a:p>
        </p:txBody>
      </p:sp>
    </p:spTree>
    <p:extLst>
      <p:ext uri="{BB962C8B-B14F-4D97-AF65-F5344CB8AC3E}">
        <p14:creationId xmlns:p14="http://schemas.microsoft.com/office/powerpoint/2010/main" val="1156577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304800"/>
            <a:ext cx="8458200" cy="5909310"/>
          </a:xfrm>
          <a:prstGeom prst="rect">
            <a:avLst/>
          </a:prstGeom>
        </p:spPr>
        <p:txBody>
          <a:bodyPr wrap="square">
            <a:spAutoFit/>
          </a:bodyPr>
          <a:lstStyle/>
          <a:p>
            <a:pPr marL="342900" indent="-342900" algn="just">
              <a:lnSpc>
                <a:spcPct val="150000"/>
              </a:lnSpc>
              <a:buFont typeface="+mj-lt"/>
              <a:buAutoNum type="arabicPeriod"/>
            </a:pPr>
            <a:r>
              <a:rPr lang="en-IN" sz="2000" b="1" dirty="0" smtClean="0">
                <a:latin typeface="Times New Roman" pitchFamily="18" charset="0"/>
                <a:cs typeface="Times New Roman" pitchFamily="18" charset="0"/>
              </a:rPr>
              <a:t>Assembling </a:t>
            </a:r>
            <a:r>
              <a:rPr lang="en-IN" sz="2000" dirty="0" smtClean="0">
                <a:latin typeface="Times New Roman" pitchFamily="18" charset="0"/>
                <a:cs typeface="Times New Roman" pitchFamily="18" charset="0"/>
              </a:rPr>
              <a:t>: This involves collection of produce from small and large producers scattered over a large area. </a:t>
            </a:r>
          </a:p>
          <a:p>
            <a:pPr marL="342900" indent="-342900" algn="just">
              <a:lnSpc>
                <a:spcPct val="150000"/>
              </a:lnSpc>
              <a:buFont typeface="+mj-lt"/>
              <a:buAutoNum type="arabicPeriod"/>
            </a:pPr>
            <a:r>
              <a:rPr lang="en-IN" sz="2000" b="1" dirty="0" smtClean="0">
                <a:latin typeface="Times New Roman" pitchFamily="18" charset="0"/>
                <a:cs typeface="Times New Roman" pitchFamily="18" charset="0"/>
              </a:rPr>
              <a:t>Processing</a:t>
            </a:r>
            <a:r>
              <a:rPr lang="en-IN" sz="2000" dirty="0" smtClean="0">
                <a:latin typeface="Times New Roman" pitchFamily="18" charset="0"/>
                <a:cs typeface="Times New Roman" pitchFamily="18" charset="0"/>
              </a:rPr>
              <a:t> : This implies increasing the value of the product by changing the </a:t>
            </a:r>
            <a:r>
              <a:rPr lang="en-IN" sz="2000" dirty="0" smtClean="0">
                <a:solidFill>
                  <a:srgbClr val="002060"/>
                </a:solidFill>
                <a:latin typeface="Times New Roman" pitchFamily="18" charset="0"/>
                <a:cs typeface="Times New Roman" pitchFamily="18" charset="0"/>
              </a:rPr>
              <a:t>form, colour, taste </a:t>
            </a:r>
            <a:r>
              <a:rPr lang="en-IN" sz="2000" dirty="0" smtClean="0">
                <a:latin typeface="Times New Roman" pitchFamily="18" charset="0"/>
                <a:cs typeface="Times New Roman" pitchFamily="18" charset="0"/>
              </a:rPr>
              <a:t>of the product. It is an important function in present day marketing of farm produce. This activity involves a change in the form of the commodity. Processing converts raw materials and brings the products nearer to human consumption. </a:t>
            </a:r>
            <a:r>
              <a:rPr lang="en-IN" sz="2000" dirty="0" smtClean="0">
                <a:solidFill>
                  <a:srgbClr val="002060"/>
                </a:solidFill>
                <a:latin typeface="Times New Roman" pitchFamily="18" charset="0"/>
                <a:cs typeface="Times New Roman" pitchFamily="18" charset="0"/>
              </a:rPr>
              <a:t>Processing also makes it possible to store perishable commodities. </a:t>
            </a:r>
          </a:p>
          <a:p>
            <a:pPr marL="342900" indent="-342900" algn="just">
              <a:lnSpc>
                <a:spcPct val="150000"/>
              </a:lnSpc>
              <a:buFont typeface="+mj-lt"/>
              <a:buAutoNum type="arabicPeriod"/>
            </a:pPr>
            <a:r>
              <a:rPr lang="en-IN" sz="2000" b="1" dirty="0" smtClean="0">
                <a:latin typeface="Times New Roman" pitchFamily="18" charset="0"/>
                <a:cs typeface="Times New Roman" pitchFamily="18" charset="0"/>
              </a:rPr>
              <a:t>Distribution </a:t>
            </a:r>
            <a:r>
              <a:rPr lang="en-IN" sz="2000" dirty="0" smtClean="0">
                <a:latin typeface="Times New Roman" pitchFamily="18" charset="0"/>
                <a:cs typeface="Times New Roman" pitchFamily="18" charset="0"/>
              </a:rPr>
              <a:t>: This function is concerned with making available the product to other market functionaries and to final consumer. </a:t>
            </a:r>
          </a:p>
          <a:p>
            <a:pPr marL="342900" indent="-342900" algn="just">
              <a:lnSpc>
                <a:spcPct val="150000"/>
              </a:lnSpc>
              <a:buFont typeface="+mj-lt"/>
              <a:buAutoNum type="arabicPeriod"/>
            </a:pPr>
            <a:r>
              <a:rPr lang="en-IN" sz="2000" b="1" dirty="0" smtClean="0">
                <a:latin typeface="Times New Roman" pitchFamily="18" charset="0"/>
                <a:cs typeface="Times New Roman" pitchFamily="18" charset="0"/>
              </a:rPr>
              <a:t>Equalization </a:t>
            </a:r>
            <a:r>
              <a:rPr lang="en-IN" sz="2000" dirty="0" smtClean="0">
                <a:latin typeface="Times New Roman" pitchFamily="18" charset="0"/>
                <a:cs typeface="Times New Roman" pitchFamily="18" charset="0"/>
              </a:rPr>
              <a:t>: This involves adjustment of the supply to the demand and it is an important function in holding commodities with seasonal production. </a:t>
            </a:r>
          </a:p>
          <a:p>
            <a:pPr algn="just"/>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val="27682582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228600"/>
            <a:ext cx="8001000" cy="6555641"/>
          </a:xfrm>
          <a:prstGeom prst="rect">
            <a:avLst/>
          </a:prstGeom>
        </p:spPr>
        <p:txBody>
          <a:bodyPr wrap="square">
            <a:spAutoFit/>
          </a:bodyPr>
          <a:lstStyle/>
          <a:p>
            <a:pPr marL="457200" indent="-457200" algn="just">
              <a:lnSpc>
                <a:spcPct val="150000"/>
              </a:lnSpc>
              <a:buFont typeface="+mj-lt"/>
              <a:buAutoNum type="arabicPeriod" startAt="5"/>
            </a:pPr>
            <a:r>
              <a:rPr lang="en-IN" sz="2000" b="1" dirty="0" smtClean="0">
                <a:latin typeface="Times New Roman" pitchFamily="18" charset="0"/>
                <a:cs typeface="Times New Roman" pitchFamily="18" charset="0"/>
              </a:rPr>
              <a:t>Buying and selling </a:t>
            </a:r>
            <a:r>
              <a:rPr lang="en-IN" sz="2000" dirty="0" smtClean="0">
                <a:latin typeface="Times New Roman" pitchFamily="18" charset="0"/>
                <a:cs typeface="Times New Roman" pitchFamily="18" charset="0"/>
              </a:rPr>
              <a:t>: Buying and selling are the two important functions involved in the </a:t>
            </a:r>
            <a:r>
              <a:rPr lang="en-IN" sz="2000" dirty="0" smtClean="0">
                <a:solidFill>
                  <a:srgbClr val="560A4D"/>
                </a:solidFill>
                <a:latin typeface="Times New Roman" pitchFamily="18" charset="0"/>
                <a:cs typeface="Times New Roman" pitchFamily="18" charset="0"/>
              </a:rPr>
              <a:t>transfer of ownership. </a:t>
            </a:r>
          </a:p>
          <a:p>
            <a:pPr marL="457200" indent="-457200" algn="just">
              <a:lnSpc>
                <a:spcPct val="150000"/>
              </a:lnSpc>
              <a:buFont typeface="+mj-lt"/>
              <a:buAutoNum type="alphaLcPeriod"/>
            </a:pPr>
            <a:r>
              <a:rPr lang="en-IN" sz="2000" b="1" dirty="0" smtClean="0">
                <a:latin typeface="Times New Roman" pitchFamily="18" charset="0"/>
                <a:cs typeface="Times New Roman" pitchFamily="18" charset="0"/>
              </a:rPr>
              <a:t>Buying : </a:t>
            </a:r>
            <a:r>
              <a:rPr lang="en-IN" sz="2000" dirty="0" smtClean="0">
                <a:latin typeface="Times New Roman" pitchFamily="18" charset="0"/>
                <a:cs typeface="Times New Roman" pitchFamily="18" charset="0"/>
              </a:rPr>
              <a:t>Buying includes identifying one's </a:t>
            </a:r>
            <a:r>
              <a:rPr lang="en-IN" sz="2000" dirty="0" smtClean="0">
                <a:solidFill>
                  <a:srgbClr val="002060"/>
                </a:solidFill>
                <a:latin typeface="Times New Roman" pitchFamily="18" charset="0"/>
                <a:cs typeface="Times New Roman" pitchFamily="18" charset="0"/>
              </a:rPr>
              <a:t>needs, </a:t>
            </a:r>
            <a:r>
              <a:rPr lang="en-IN" sz="2000" dirty="0" smtClean="0">
                <a:latin typeface="Times New Roman" pitchFamily="18" charset="0"/>
                <a:cs typeface="Times New Roman" pitchFamily="18" charset="0"/>
              </a:rPr>
              <a:t>finding the </a:t>
            </a:r>
            <a:r>
              <a:rPr lang="en-IN" sz="2000" dirty="0" smtClean="0">
                <a:solidFill>
                  <a:srgbClr val="002060"/>
                </a:solidFill>
                <a:latin typeface="Times New Roman" pitchFamily="18" charset="0"/>
                <a:cs typeface="Times New Roman" pitchFamily="18" charset="0"/>
              </a:rPr>
              <a:t>source </a:t>
            </a:r>
            <a:r>
              <a:rPr lang="en-IN" sz="2000" dirty="0" smtClean="0">
                <a:latin typeface="Times New Roman" pitchFamily="18" charset="0"/>
                <a:cs typeface="Times New Roman" pitchFamily="18" charset="0"/>
              </a:rPr>
              <a:t>of supply of products and processing them at the </a:t>
            </a:r>
            <a:r>
              <a:rPr lang="en-IN" sz="2000" dirty="0" smtClean="0">
                <a:solidFill>
                  <a:srgbClr val="002060"/>
                </a:solidFill>
                <a:latin typeface="Times New Roman" pitchFamily="18" charset="0"/>
                <a:cs typeface="Times New Roman" pitchFamily="18" charset="0"/>
              </a:rPr>
              <a:t>right price</a:t>
            </a:r>
            <a:r>
              <a:rPr lang="en-IN" sz="2000" dirty="0" smtClean="0">
                <a:latin typeface="Times New Roman" pitchFamily="18" charset="0"/>
                <a:cs typeface="Times New Roman" pitchFamily="18" charset="0"/>
              </a:rPr>
              <a:t>, at the </a:t>
            </a:r>
            <a:r>
              <a:rPr lang="en-IN" sz="2000" dirty="0" smtClean="0">
                <a:solidFill>
                  <a:srgbClr val="002060"/>
                </a:solidFill>
                <a:latin typeface="Times New Roman" pitchFamily="18" charset="0"/>
                <a:cs typeface="Times New Roman" pitchFamily="18" charset="0"/>
              </a:rPr>
              <a:t>right time</a:t>
            </a:r>
            <a:r>
              <a:rPr lang="en-IN" sz="2000" dirty="0" smtClean="0">
                <a:latin typeface="Times New Roman" pitchFamily="18" charset="0"/>
                <a:cs typeface="Times New Roman" pitchFamily="18" charset="0"/>
              </a:rPr>
              <a:t> and in the </a:t>
            </a:r>
            <a:r>
              <a:rPr lang="en-IN" sz="2000" dirty="0" smtClean="0">
                <a:solidFill>
                  <a:srgbClr val="002060"/>
                </a:solidFill>
                <a:latin typeface="Times New Roman" pitchFamily="18" charset="0"/>
                <a:cs typeface="Times New Roman" pitchFamily="18" charset="0"/>
              </a:rPr>
              <a:t>right quantities</a:t>
            </a:r>
            <a:r>
              <a:rPr lang="en-IN" sz="2000" dirty="0" smtClean="0">
                <a:latin typeface="Times New Roman" pitchFamily="18" charset="0"/>
                <a:cs typeface="Times New Roman" pitchFamily="18" charset="0"/>
              </a:rPr>
              <a:t>. </a:t>
            </a:r>
          </a:p>
          <a:p>
            <a:pPr algn="just">
              <a:lnSpc>
                <a:spcPct val="150000"/>
              </a:lnSpc>
            </a:pPr>
            <a:r>
              <a:rPr lang="en-IN" sz="2000" b="1" dirty="0" smtClean="0">
                <a:latin typeface="Times New Roman" pitchFamily="18" charset="0"/>
                <a:cs typeface="Times New Roman" pitchFamily="18" charset="0"/>
              </a:rPr>
              <a:t>The sub-functions of buying are: </a:t>
            </a:r>
          </a:p>
          <a:p>
            <a:pPr marL="514350" indent="-514350" algn="just">
              <a:lnSpc>
                <a:spcPct val="150000"/>
              </a:lnSpc>
              <a:buAutoNum type="romanLcPeriod"/>
            </a:pPr>
            <a:r>
              <a:rPr lang="en-IN" sz="2000" b="1" dirty="0" smtClean="0">
                <a:latin typeface="Times New Roman" pitchFamily="18" charset="0"/>
                <a:cs typeface="Times New Roman" pitchFamily="18" charset="0"/>
              </a:rPr>
              <a:t>Function of planning the purchase: </a:t>
            </a:r>
            <a:r>
              <a:rPr lang="en-IN" sz="2000" dirty="0" smtClean="0">
                <a:latin typeface="Times New Roman" pitchFamily="18" charset="0"/>
                <a:cs typeface="Times New Roman" pitchFamily="18" charset="0"/>
              </a:rPr>
              <a:t>Planning the needs, surveying the markets and deciding the quality and quantity if goods. </a:t>
            </a:r>
          </a:p>
          <a:p>
            <a:pPr marL="514350" indent="-514350" algn="just">
              <a:lnSpc>
                <a:spcPct val="150000"/>
              </a:lnSpc>
              <a:buAutoNum type="romanLcPeriod"/>
            </a:pPr>
            <a:r>
              <a:rPr lang="en-IN" sz="2000" b="1" dirty="0" smtClean="0">
                <a:latin typeface="Times New Roman" pitchFamily="18" charset="0"/>
                <a:cs typeface="Times New Roman" pitchFamily="18" charset="0"/>
              </a:rPr>
              <a:t>Contractual function</a:t>
            </a:r>
            <a:r>
              <a:rPr lang="en-IN" sz="2000" dirty="0" smtClean="0">
                <a:latin typeface="Times New Roman" pitchFamily="18" charset="0"/>
                <a:cs typeface="Times New Roman" pitchFamily="18" charset="0"/>
              </a:rPr>
              <a:t>: Identifying sources of supply to confirm the supplier of a good and establishing contact with them. </a:t>
            </a:r>
          </a:p>
          <a:p>
            <a:pPr marL="514350" indent="-514350" algn="just">
              <a:lnSpc>
                <a:spcPct val="150000"/>
              </a:lnSpc>
              <a:buAutoNum type="romanLcPeriod"/>
            </a:pPr>
            <a:r>
              <a:rPr lang="en-IN" sz="2000" b="1" dirty="0" smtClean="0">
                <a:latin typeface="Times New Roman" pitchFamily="18" charset="0"/>
                <a:cs typeface="Times New Roman" pitchFamily="18" charset="0"/>
              </a:rPr>
              <a:t>Function of negotiation</a:t>
            </a:r>
            <a:r>
              <a:rPr lang="en-IN" sz="2000" dirty="0" smtClean="0">
                <a:latin typeface="Times New Roman" pitchFamily="18" charset="0"/>
                <a:cs typeface="Times New Roman" pitchFamily="18" charset="0"/>
              </a:rPr>
              <a:t>: Negotiation of terms and conditions of purchase with the sellers. </a:t>
            </a:r>
          </a:p>
          <a:p>
            <a:pPr marL="514350" indent="-514350" algn="just">
              <a:lnSpc>
                <a:spcPct val="150000"/>
              </a:lnSpc>
              <a:buAutoNum type="romanLcPeriod"/>
            </a:pPr>
            <a:r>
              <a:rPr lang="en-IN" sz="2000" b="1" dirty="0" smtClean="0">
                <a:latin typeface="Times New Roman" pitchFamily="18" charset="0"/>
                <a:cs typeface="Times New Roman" pitchFamily="18" charset="0"/>
              </a:rPr>
              <a:t>Final agreement and transfer of goods : </a:t>
            </a:r>
            <a:r>
              <a:rPr lang="en-IN" sz="2000" dirty="0" smtClean="0">
                <a:latin typeface="Times New Roman" pitchFamily="18" charset="0"/>
                <a:cs typeface="Times New Roman" pitchFamily="18" charset="0"/>
              </a:rPr>
              <a:t>Once negotiations are completed, the goods are transferred to the buyers. </a:t>
            </a:r>
            <a:endParaRPr lang="en-IN" sz="2000" dirty="0"/>
          </a:p>
        </p:txBody>
      </p:sp>
    </p:spTree>
    <p:extLst>
      <p:ext uri="{BB962C8B-B14F-4D97-AF65-F5344CB8AC3E}">
        <p14:creationId xmlns:p14="http://schemas.microsoft.com/office/powerpoint/2010/main" val="669673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81000"/>
            <a:ext cx="8153400" cy="5940088"/>
          </a:xfrm>
          <a:prstGeom prst="rect">
            <a:avLst/>
          </a:prstGeom>
        </p:spPr>
        <p:txBody>
          <a:bodyPr wrap="square">
            <a:spAutoFit/>
          </a:bodyPr>
          <a:lstStyle/>
          <a:p>
            <a:pPr marL="457200" indent="-457200" algn="just">
              <a:buFont typeface="+mj-lt"/>
              <a:buAutoNum type="alphaLcPeriod" startAt="2"/>
            </a:pPr>
            <a:r>
              <a:rPr lang="en-IN" sz="2000" b="1" dirty="0" smtClean="0">
                <a:latin typeface="Times New Roman" pitchFamily="18" charset="0"/>
                <a:cs typeface="Times New Roman" pitchFamily="18" charset="0"/>
              </a:rPr>
              <a:t>Selling </a:t>
            </a:r>
            <a:r>
              <a:rPr lang="en-IN" sz="2000" b="1" dirty="0">
                <a:latin typeface="Times New Roman" pitchFamily="18" charset="0"/>
                <a:cs typeface="Times New Roman" pitchFamily="18" charset="0"/>
              </a:rPr>
              <a:t>: </a:t>
            </a:r>
            <a:r>
              <a:rPr lang="en-IN" sz="2000" dirty="0">
                <a:latin typeface="Times New Roman" pitchFamily="18" charset="0"/>
                <a:cs typeface="Times New Roman" pitchFamily="18" charset="0"/>
              </a:rPr>
              <a:t>Selling is the process of finding the buyers and convincing them to buy the product at a price that is satisfactory to both sellers and buyers. </a:t>
            </a:r>
            <a:endParaRPr lang="en-IN" sz="2000" dirty="0" smtClean="0">
              <a:latin typeface="Times New Roman" pitchFamily="18" charset="0"/>
              <a:cs typeface="Times New Roman" pitchFamily="18" charset="0"/>
            </a:endParaRPr>
          </a:p>
          <a:p>
            <a:pPr algn="just"/>
            <a:endParaRPr lang="en-IN" sz="2000" dirty="0">
              <a:latin typeface="Times New Roman" pitchFamily="18" charset="0"/>
              <a:cs typeface="Times New Roman" pitchFamily="18" charset="0"/>
            </a:endParaRPr>
          </a:p>
          <a:p>
            <a:pPr algn="just"/>
            <a:r>
              <a:rPr lang="en-IN" sz="2000" b="1" dirty="0" smtClean="0">
                <a:latin typeface="Times New Roman" pitchFamily="18" charset="0"/>
                <a:cs typeface="Times New Roman" pitchFamily="18" charset="0"/>
              </a:rPr>
              <a:t>The </a:t>
            </a:r>
            <a:r>
              <a:rPr lang="en-IN" sz="2000" b="1" dirty="0">
                <a:latin typeface="Times New Roman" pitchFamily="18" charset="0"/>
                <a:cs typeface="Times New Roman" pitchFamily="18" charset="0"/>
              </a:rPr>
              <a:t>sub-functions of selling are </a:t>
            </a:r>
            <a:r>
              <a:rPr lang="en-IN" sz="2000" b="1" dirty="0" smtClean="0">
                <a:latin typeface="Times New Roman" pitchFamily="18" charset="0"/>
                <a:cs typeface="Times New Roman" pitchFamily="18" charset="0"/>
              </a:rPr>
              <a:t>:</a:t>
            </a:r>
          </a:p>
          <a:p>
            <a:pPr marL="514350" indent="-514350" algn="just">
              <a:buFont typeface="+mj-lt"/>
              <a:buAutoNum type="romanLcPeriod"/>
            </a:pPr>
            <a:r>
              <a:rPr lang="en-IN" sz="2000" b="1" dirty="0" smtClean="0">
                <a:latin typeface="Times New Roman" pitchFamily="18" charset="0"/>
                <a:cs typeface="Times New Roman" pitchFamily="18" charset="0"/>
              </a:rPr>
              <a:t>Product </a:t>
            </a:r>
            <a:r>
              <a:rPr lang="en-IN" sz="2000" b="1" dirty="0">
                <a:latin typeface="Times New Roman" pitchFamily="18" charset="0"/>
                <a:cs typeface="Times New Roman" pitchFamily="18" charset="0"/>
              </a:rPr>
              <a:t>planning and development </a:t>
            </a:r>
            <a:r>
              <a:rPr lang="en-IN" sz="2000" dirty="0">
                <a:latin typeface="Times New Roman" pitchFamily="18" charset="0"/>
                <a:cs typeface="Times New Roman" pitchFamily="18" charset="0"/>
              </a:rPr>
              <a:t>: This activity starts right from determination of the needs of the consumers, the various attributes of the products preferred by them, actual production of the products, their grading and also deciding about brand names under which to sell the </a:t>
            </a:r>
            <a:r>
              <a:rPr lang="en-IN" sz="2000" dirty="0" smtClean="0">
                <a:latin typeface="Times New Roman" pitchFamily="18" charset="0"/>
                <a:cs typeface="Times New Roman" pitchFamily="18" charset="0"/>
              </a:rPr>
              <a:t>product.</a:t>
            </a:r>
          </a:p>
          <a:p>
            <a:pPr marL="514350" indent="-514350" algn="just">
              <a:buFont typeface="+mj-lt"/>
              <a:buAutoNum type="romanLcPeriod"/>
            </a:pPr>
            <a:r>
              <a:rPr lang="en-IN" sz="2000" b="1" dirty="0" smtClean="0">
                <a:latin typeface="Times New Roman" pitchFamily="18" charset="0"/>
                <a:cs typeface="Times New Roman" pitchFamily="18" charset="0"/>
              </a:rPr>
              <a:t>Contractual </a:t>
            </a:r>
            <a:r>
              <a:rPr lang="en-IN" sz="2000" b="1" dirty="0">
                <a:latin typeface="Times New Roman" pitchFamily="18" charset="0"/>
                <a:cs typeface="Times New Roman" pitchFamily="18" charset="0"/>
              </a:rPr>
              <a:t>function : </a:t>
            </a:r>
            <a:r>
              <a:rPr lang="en-IN" sz="2000" dirty="0">
                <a:latin typeface="Times New Roman" pitchFamily="18" charset="0"/>
                <a:cs typeface="Times New Roman" pitchFamily="18" charset="0"/>
              </a:rPr>
              <a:t>Identifying the potential consumers for the product and initiating and maintaining contacts with them for selling the product. </a:t>
            </a:r>
          </a:p>
          <a:p>
            <a:pPr marL="514350" indent="-514350" algn="just">
              <a:buFont typeface="+mj-lt"/>
              <a:buAutoNum type="romanLcPeriod"/>
            </a:pPr>
            <a:r>
              <a:rPr lang="en-IN" sz="2000" b="1" dirty="0" smtClean="0">
                <a:latin typeface="Times New Roman" pitchFamily="18" charset="0"/>
                <a:cs typeface="Times New Roman" pitchFamily="18" charset="0"/>
              </a:rPr>
              <a:t>Demand creation: </a:t>
            </a:r>
            <a:r>
              <a:rPr lang="en-IN" sz="2000" dirty="0">
                <a:latin typeface="Times New Roman" pitchFamily="18" charset="0"/>
                <a:cs typeface="Times New Roman" pitchFamily="18" charset="0"/>
              </a:rPr>
              <a:t>Introduction of various selling techniques so as to stimulate the consumers to buy the product. This includes both sales promotion and advertising </a:t>
            </a:r>
            <a:r>
              <a:rPr lang="en-IN" sz="2000" dirty="0" smtClean="0">
                <a:latin typeface="Times New Roman" pitchFamily="18" charset="0"/>
                <a:cs typeface="Times New Roman" pitchFamily="18" charset="0"/>
              </a:rPr>
              <a:t>techniques.</a:t>
            </a:r>
          </a:p>
          <a:p>
            <a:pPr marL="514350" indent="-514350" algn="just">
              <a:buFont typeface="+mj-lt"/>
              <a:buAutoNum type="romanLcPeriod"/>
            </a:pPr>
            <a:r>
              <a:rPr lang="en-IN" sz="2000" b="1" dirty="0" smtClean="0">
                <a:latin typeface="Times New Roman" pitchFamily="18" charset="0"/>
                <a:cs typeface="Times New Roman" pitchFamily="18" charset="0"/>
              </a:rPr>
              <a:t>Function </a:t>
            </a:r>
            <a:r>
              <a:rPr lang="en-IN" sz="2000" b="1" dirty="0">
                <a:latin typeface="Times New Roman" pitchFamily="18" charset="0"/>
                <a:cs typeface="Times New Roman" pitchFamily="18" charset="0"/>
              </a:rPr>
              <a:t>of negotiation : </a:t>
            </a:r>
            <a:r>
              <a:rPr lang="en-IN" sz="2000" dirty="0">
                <a:latin typeface="Times New Roman" pitchFamily="18" charset="0"/>
                <a:cs typeface="Times New Roman" pitchFamily="18" charset="0"/>
              </a:rPr>
              <a:t>Consideration of important factors at the time of selling, for example quantity and quality of the product to be transacted, time of transfer, particulars of packing, terms of payment and mode of delivery. </a:t>
            </a:r>
          </a:p>
        </p:txBody>
      </p:sp>
    </p:spTree>
    <p:extLst>
      <p:ext uri="{BB962C8B-B14F-4D97-AF65-F5344CB8AC3E}">
        <p14:creationId xmlns:p14="http://schemas.microsoft.com/office/powerpoint/2010/main" val="39569025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91600" cy="6555641"/>
          </a:xfrm>
          <a:prstGeom prst="rect">
            <a:avLst/>
          </a:prstGeom>
        </p:spPr>
        <p:txBody>
          <a:bodyPr wrap="square">
            <a:spAutoFit/>
          </a:bodyPr>
          <a:lstStyle/>
          <a:p>
            <a:pPr algn="just">
              <a:lnSpc>
                <a:spcPct val="150000"/>
              </a:lnSpc>
            </a:pPr>
            <a:r>
              <a:rPr lang="en-IN" sz="2000" b="1" dirty="0">
                <a:latin typeface="Times New Roman" pitchFamily="18" charset="0"/>
                <a:cs typeface="Times New Roman" pitchFamily="18" charset="0"/>
              </a:rPr>
              <a:t>Transportation</a:t>
            </a:r>
            <a:r>
              <a:rPr lang="en-IN" sz="2000" dirty="0">
                <a:latin typeface="Times New Roman" pitchFamily="18" charset="0"/>
                <a:cs typeface="Times New Roman" pitchFamily="18" charset="0"/>
              </a:rPr>
              <a:t> : </a:t>
            </a:r>
            <a:r>
              <a:rPr lang="en-IN" sz="2000" dirty="0" smtClean="0">
                <a:latin typeface="Times New Roman" pitchFamily="18" charset="0"/>
                <a:cs typeface="Times New Roman" pitchFamily="18" charset="0"/>
              </a:rPr>
              <a:t>Transportation crates </a:t>
            </a:r>
            <a:r>
              <a:rPr lang="en-IN" sz="2000" dirty="0">
                <a:latin typeface="Times New Roman" pitchFamily="18" charset="0"/>
                <a:cs typeface="Times New Roman" pitchFamily="18" charset="0"/>
              </a:rPr>
              <a:t>place utility. </a:t>
            </a:r>
            <a:endParaRPr lang="en-IN" sz="2000" dirty="0" smtClean="0">
              <a:latin typeface="Times New Roman" pitchFamily="18" charset="0"/>
              <a:cs typeface="Times New Roman" pitchFamily="18" charset="0"/>
            </a:endParaRPr>
          </a:p>
          <a:p>
            <a:pPr algn="just">
              <a:lnSpc>
                <a:spcPct val="150000"/>
              </a:lnSpc>
            </a:pPr>
            <a:r>
              <a:rPr lang="en-IN" sz="2000" dirty="0" smtClean="0">
                <a:latin typeface="Times New Roman" pitchFamily="18" charset="0"/>
                <a:cs typeface="Times New Roman" pitchFamily="18" charset="0"/>
              </a:rPr>
              <a:t>The </a:t>
            </a:r>
            <a:r>
              <a:rPr lang="en-IN" sz="2000" dirty="0">
                <a:latin typeface="Times New Roman" pitchFamily="18" charset="0"/>
                <a:cs typeface="Times New Roman" pitchFamily="18" charset="0"/>
              </a:rPr>
              <a:t>need for transportation arises because most of the goods are not consumed at the point of production</a:t>
            </a:r>
            <a:r>
              <a:rPr lang="en-IN" sz="2000" dirty="0" smtClean="0">
                <a:latin typeface="Times New Roman" pitchFamily="18" charset="0"/>
                <a:cs typeface="Times New Roman" pitchFamily="18" charset="0"/>
              </a:rPr>
              <a:t>. </a:t>
            </a:r>
          </a:p>
          <a:p>
            <a:pPr algn="just">
              <a:lnSpc>
                <a:spcPct val="150000"/>
              </a:lnSpc>
            </a:pPr>
            <a:r>
              <a:rPr lang="en-IN" sz="2000" b="1" dirty="0" smtClean="0">
                <a:latin typeface="Times New Roman" pitchFamily="18" charset="0"/>
                <a:cs typeface="Times New Roman" pitchFamily="18" charset="0"/>
              </a:rPr>
              <a:t>Transportation </a:t>
            </a:r>
            <a:r>
              <a:rPr lang="en-IN" sz="2000" b="1" dirty="0">
                <a:latin typeface="Times New Roman" pitchFamily="18" charset="0"/>
                <a:cs typeface="Times New Roman" pitchFamily="18" charset="0"/>
              </a:rPr>
              <a:t>helps </a:t>
            </a:r>
            <a:r>
              <a:rPr lang="en-IN" sz="2000" b="1" dirty="0" smtClean="0">
                <a:latin typeface="Times New Roman" pitchFamily="18" charset="0"/>
                <a:cs typeface="Times New Roman" pitchFamily="18" charset="0"/>
              </a:rPr>
              <a:t>in</a:t>
            </a:r>
          </a:p>
          <a:p>
            <a:pPr algn="just">
              <a:lnSpc>
                <a:spcPct val="150000"/>
              </a:lnSpc>
            </a:pPr>
            <a:r>
              <a:rPr lang="en-IN" sz="2000" dirty="0" smtClean="0">
                <a:latin typeface="Times New Roman" pitchFamily="18" charset="0"/>
                <a:cs typeface="Times New Roman" pitchFamily="18" charset="0"/>
              </a:rPr>
              <a:t>1: </a:t>
            </a:r>
            <a:r>
              <a:rPr lang="en-IN" sz="2000" b="1" dirty="0" smtClean="0">
                <a:latin typeface="Times New Roman" pitchFamily="18" charset="0"/>
                <a:cs typeface="Times New Roman" pitchFamily="18" charset="0"/>
              </a:rPr>
              <a:t>Expansion of </a:t>
            </a:r>
            <a:r>
              <a:rPr lang="en-IN" sz="2000" b="1" dirty="0">
                <a:latin typeface="Times New Roman" pitchFamily="18" charset="0"/>
                <a:cs typeface="Times New Roman" pitchFamily="18" charset="0"/>
              </a:rPr>
              <a:t>market </a:t>
            </a:r>
            <a:r>
              <a:rPr lang="en-IN" sz="2000" dirty="0">
                <a:latin typeface="Times New Roman" pitchFamily="18" charset="0"/>
                <a:cs typeface="Times New Roman" pitchFamily="18" charset="0"/>
              </a:rPr>
              <a:t>(milk </a:t>
            </a:r>
            <a:r>
              <a:rPr lang="en-IN" sz="2000" dirty="0" smtClean="0">
                <a:latin typeface="Times New Roman" pitchFamily="18" charset="0"/>
                <a:cs typeface="Times New Roman" pitchFamily="18" charset="0"/>
              </a:rPr>
              <a:t>products </a:t>
            </a:r>
            <a:r>
              <a:rPr lang="en-IN" sz="2000" dirty="0">
                <a:latin typeface="Times New Roman" pitchFamily="18" charset="0"/>
                <a:cs typeface="Times New Roman" pitchFamily="18" charset="0"/>
              </a:rPr>
              <a:t>under the brand name of AMUL are produced in </a:t>
            </a:r>
            <a:r>
              <a:rPr lang="en-IN" sz="2000" dirty="0" err="1">
                <a:latin typeface="Times New Roman" pitchFamily="18" charset="0"/>
                <a:cs typeface="Times New Roman" pitchFamily="18" charset="0"/>
              </a:rPr>
              <a:t>Anand</a:t>
            </a:r>
            <a:r>
              <a:rPr lang="en-IN" sz="2000" dirty="0">
                <a:latin typeface="Times New Roman" pitchFamily="18" charset="0"/>
                <a:cs typeface="Times New Roman" pitchFamily="18" charset="0"/>
              </a:rPr>
              <a:t>, Gujarat, </a:t>
            </a:r>
            <a:r>
              <a:rPr lang="en-IN" sz="2000" dirty="0" smtClean="0">
                <a:latin typeface="Times New Roman" pitchFamily="18" charset="0"/>
                <a:cs typeface="Times New Roman" pitchFamily="18" charset="0"/>
              </a:rPr>
              <a:t>but </a:t>
            </a:r>
            <a:r>
              <a:rPr lang="en-IN" sz="2000" dirty="0">
                <a:latin typeface="Times New Roman" pitchFamily="18" charset="0"/>
                <a:cs typeface="Times New Roman" pitchFamily="18" charset="0"/>
              </a:rPr>
              <a:t>are available all throughout the </a:t>
            </a:r>
            <a:r>
              <a:rPr lang="en-IN" sz="2000" dirty="0" smtClean="0">
                <a:latin typeface="Times New Roman" pitchFamily="18" charset="0"/>
                <a:cs typeface="Times New Roman" pitchFamily="18" charset="0"/>
              </a:rPr>
              <a:t>country)</a:t>
            </a:r>
          </a:p>
          <a:p>
            <a:pPr algn="just">
              <a:lnSpc>
                <a:spcPct val="150000"/>
              </a:lnSpc>
            </a:pPr>
            <a:r>
              <a:rPr lang="en-IN" sz="2000" dirty="0" smtClean="0">
                <a:latin typeface="Times New Roman" pitchFamily="18" charset="0"/>
                <a:cs typeface="Times New Roman" pitchFamily="18" charset="0"/>
              </a:rPr>
              <a:t>2: </a:t>
            </a:r>
            <a:r>
              <a:rPr lang="en-IN" sz="2000" b="1" dirty="0" smtClean="0">
                <a:latin typeface="Times New Roman" pitchFamily="18" charset="0"/>
                <a:cs typeface="Times New Roman" pitchFamily="18" charset="0"/>
              </a:rPr>
              <a:t>Reduction of </a:t>
            </a:r>
            <a:r>
              <a:rPr lang="en-IN" sz="2000" b="1" dirty="0">
                <a:latin typeface="Times New Roman" pitchFamily="18" charset="0"/>
                <a:cs typeface="Times New Roman" pitchFamily="18" charset="0"/>
              </a:rPr>
              <a:t>spatial price differences </a:t>
            </a:r>
            <a:r>
              <a:rPr lang="en-IN" sz="2000" dirty="0">
                <a:latin typeface="Times New Roman" pitchFamily="18" charset="0"/>
                <a:cs typeface="Times New Roman" pitchFamily="18" charset="0"/>
              </a:rPr>
              <a:t>(transportation of milk from </a:t>
            </a:r>
            <a:r>
              <a:rPr lang="en-IN" sz="2000" dirty="0" smtClean="0">
                <a:latin typeface="Times New Roman" pitchFamily="18" charset="0"/>
                <a:cs typeface="Times New Roman" pitchFamily="18" charset="0"/>
              </a:rPr>
              <a:t>milk shed </a:t>
            </a:r>
            <a:r>
              <a:rPr lang="en-IN" sz="2000" dirty="0">
                <a:latin typeface="Times New Roman" pitchFamily="18" charset="0"/>
                <a:cs typeface="Times New Roman" pitchFamily="18" charset="0"/>
              </a:rPr>
              <a:t>areas </a:t>
            </a:r>
            <a:r>
              <a:rPr lang="en-IN" sz="2000" dirty="0" smtClean="0">
                <a:latin typeface="Times New Roman" pitchFamily="18" charset="0"/>
                <a:cs typeface="Times New Roman" pitchFamily="18" charset="0"/>
              </a:rPr>
              <a:t>through </a:t>
            </a:r>
            <a:r>
              <a:rPr lang="en-IN" sz="2000" dirty="0">
                <a:latin typeface="Times New Roman" pitchFamily="18" charset="0"/>
                <a:cs typeface="Times New Roman" pitchFamily="18" charset="0"/>
              </a:rPr>
              <a:t>the national milk grid to milk deficient </a:t>
            </a:r>
            <a:r>
              <a:rPr lang="en-IN" sz="2000" dirty="0" smtClean="0">
                <a:latin typeface="Times New Roman" pitchFamily="18" charset="0"/>
                <a:cs typeface="Times New Roman" pitchFamily="18" charset="0"/>
              </a:rPr>
              <a:t>area, </a:t>
            </a:r>
            <a:r>
              <a:rPr lang="en-IN" sz="2000" dirty="0">
                <a:latin typeface="Times New Roman" pitchFamily="18" charset="0"/>
                <a:cs typeface="Times New Roman" pitchFamily="18" charset="0"/>
              </a:rPr>
              <a:t>helps in reducing price fall in surplus areas and price rise in scarcity </a:t>
            </a:r>
            <a:r>
              <a:rPr lang="en-IN" sz="2000" dirty="0" smtClean="0">
                <a:latin typeface="Times New Roman" pitchFamily="18" charset="0"/>
                <a:cs typeface="Times New Roman" pitchFamily="18" charset="0"/>
              </a:rPr>
              <a:t>areas).</a:t>
            </a:r>
          </a:p>
          <a:p>
            <a:pPr algn="just">
              <a:lnSpc>
                <a:spcPct val="150000"/>
              </a:lnSpc>
            </a:pPr>
            <a:r>
              <a:rPr lang="en-IN" sz="2000" dirty="0" smtClean="0">
                <a:latin typeface="Times New Roman" pitchFamily="18" charset="0"/>
                <a:cs typeface="Times New Roman" pitchFamily="18" charset="0"/>
              </a:rPr>
              <a:t>3: </a:t>
            </a:r>
            <a:r>
              <a:rPr lang="en-IN" sz="2000" b="1" dirty="0" smtClean="0">
                <a:latin typeface="Times New Roman" pitchFamily="18" charset="0"/>
                <a:cs typeface="Times New Roman" pitchFamily="18" charset="0"/>
              </a:rPr>
              <a:t>Provision of </a:t>
            </a:r>
            <a:r>
              <a:rPr lang="en-IN" sz="2000" b="1" dirty="0">
                <a:latin typeface="Times New Roman" pitchFamily="18" charset="0"/>
                <a:cs typeface="Times New Roman" pitchFamily="18" charset="0"/>
              </a:rPr>
              <a:t>employment </a:t>
            </a:r>
            <a:r>
              <a:rPr lang="en-IN" sz="2000" dirty="0">
                <a:latin typeface="Times New Roman" pitchFamily="18" charset="0"/>
                <a:cs typeface="Times New Roman" pitchFamily="18" charset="0"/>
              </a:rPr>
              <a:t>(in various transportation functions like driving, loading and unloading and even construction of </a:t>
            </a:r>
            <a:r>
              <a:rPr lang="en-IN" sz="2000" dirty="0" smtClean="0">
                <a:latin typeface="Times New Roman" pitchFamily="18" charset="0"/>
                <a:cs typeface="Times New Roman" pitchFamily="18" charset="0"/>
              </a:rPr>
              <a:t>roads)</a:t>
            </a:r>
          </a:p>
          <a:p>
            <a:pPr algn="just">
              <a:lnSpc>
                <a:spcPct val="150000"/>
              </a:lnSpc>
            </a:pPr>
            <a:r>
              <a:rPr lang="en-IN" sz="2000" dirty="0" smtClean="0">
                <a:latin typeface="Times New Roman" pitchFamily="18" charset="0"/>
                <a:cs typeface="Times New Roman" pitchFamily="18" charset="0"/>
              </a:rPr>
              <a:t>4: </a:t>
            </a:r>
            <a:r>
              <a:rPr lang="en-IN" sz="2000" b="1" dirty="0" smtClean="0">
                <a:latin typeface="Times New Roman" pitchFamily="18" charset="0"/>
                <a:cs typeface="Times New Roman" pitchFamily="18" charset="0"/>
              </a:rPr>
              <a:t>Overall development </a:t>
            </a:r>
            <a:r>
              <a:rPr lang="en-IN" sz="2000" b="1" dirty="0">
                <a:latin typeface="Times New Roman" pitchFamily="18" charset="0"/>
                <a:cs typeface="Times New Roman" pitchFamily="18" charset="0"/>
              </a:rPr>
              <a:t>of the economy </a:t>
            </a:r>
            <a:r>
              <a:rPr lang="en-IN" sz="2000" dirty="0">
                <a:latin typeface="Times New Roman" pitchFamily="18" charset="0"/>
                <a:cs typeface="Times New Roman" pitchFamily="18" charset="0"/>
              </a:rPr>
              <a:t>(by facilitating movement of raw materials from rural areas to industrial areas and movement of manufactured commodities from industries to rural areas). </a:t>
            </a:r>
          </a:p>
        </p:txBody>
      </p:sp>
    </p:spTree>
    <p:extLst>
      <p:ext uri="{BB962C8B-B14F-4D97-AF65-F5344CB8AC3E}">
        <p14:creationId xmlns:p14="http://schemas.microsoft.com/office/powerpoint/2010/main" val="28781932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 y="547926"/>
            <a:ext cx="8991600" cy="5386090"/>
          </a:xfrm>
          <a:prstGeom prst="rect">
            <a:avLst/>
          </a:prstGeom>
        </p:spPr>
        <p:txBody>
          <a:bodyPr wrap="square">
            <a:spAutoFit/>
          </a:bodyPr>
          <a:lstStyle/>
          <a:p>
            <a:pPr algn="ctr"/>
            <a:r>
              <a:rPr lang="en-IN" sz="2400" b="1" dirty="0">
                <a:latin typeface="Times New Roman" pitchFamily="18" charset="0"/>
                <a:cs typeface="Times New Roman" pitchFamily="18" charset="0"/>
              </a:rPr>
              <a:t>Storage and warehousing </a:t>
            </a:r>
            <a:endParaRPr lang="en-IN" sz="2400" b="1" dirty="0" smtClean="0">
              <a:latin typeface="Times New Roman" pitchFamily="18" charset="0"/>
              <a:cs typeface="Times New Roman" pitchFamily="18" charset="0"/>
            </a:endParaRPr>
          </a:p>
          <a:p>
            <a:pPr marL="342900" indent="-342900" algn="just">
              <a:lnSpc>
                <a:spcPct val="200000"/>
              </a:lnSpc>
              <a:buFont typeface="Arial" pitchFamily="34" charset="0"/>
              <a:buChar char="•"/>
            </a:pPr>
            <a:r>
              <a:rPr lang="en-IN" sz="2000" dirty="0" smtClean="0">
                <a:latin typeface="Times New Roman" pitchFamily="18" charset="0"/>
                <a:cs typeface="Times New Roman" pitchFamily="18" charset="0"/>
              </a:rPr>
              <a:t>Storage </a:t>
            </a:r>
            <a:r>
              <a:rPr lang="en-IN" sz="2000" dirty="0">
                <a:latin typeface="Times New Roman" pitchFamily="18" charset="0"/>
                <a:cs typeface="Times New Roman" pitchFamily="18" charset="0"/>
              </a:rPr>
              <a:t>creates time utility. </a:t>
            </a:r>
            <a:endParaRPr lang="en-IN" sz="2000" dirty="0" smtClean="0">
              <a:latin typeface="Times New Roman" pitchFamily="18" charset="0"/>
              <a:cs typeface="Times New Roman" pitchFamily="18" charset="0"/>
            </a:endParaRPr>
          </a:p>
          <a:p>
            <a:pPr marL="342900" indent="-342900" algn="just">
              <a:lnSpc>
                <a:spcPct val="200000"/>
              </a:lnSpc>
              <a:buFont typeface="Arial" pitchFamily="34" charset="0"/>
              <a:buChar char="•"/>
            </a:pPr>
            <a:r>
              <a:rPr lang="en-IN" sz="2000" dirty="0" smtClean="0">
                <a:latin typeface="Times New Roman" pitchFamily="18" charset="0"/>
                <a:cs typeface="Times New Roman" pitchFamily="18" charset="0"/>
              </a:rPr>
              <a:t>Storage </a:t>
            </a:r>
            <a:r>
              <a:rPr lang="en-IN" sz="2000" dirty="0">
                <a:latin typeface="Times New Roman" pitchFamily="18" charset="0"/>
                <a:cs typeface="Times New Roman" pitchFamily="18" charset="0"/>
              </a:rPr>
              <a:t>of goods therefore ensures a continuous flow of goods throughout the year and enables the producers to reap the associated price advantage. </a:t>
            </a:r>
            <a:endParaRPr lang="en-IN" sz="2000" dirty="0" smtClean="0">
              <a:latin typeface="Times New Roman" pitchFamily="18" charset="0"/>
              <a:cs typeface="Times New Roman" pitchFamily="18" charset="0"/>
            </a:endParaRPr>
          </a:p>
          <a:p>
            <a:pPr marL="342900" indent="-342900" algn="just">
              <a:lnSpc>
                <a:spcPct val="200000"/>
              </a:lnSpc>
              <a:buFont typeface="Arial" pitchFamily="34" charset="0"/>
              <a:buChar char="•"/>
            </a:pPr>
            <a:r>
              <a:rPr lang="en-IN" sz="2000" dirty="0" smtClean="0">
                <a:latin typeface="Times New Roman" pitchFamily="18" charset="0"/>
                <a:cs typeface="Times New Roman" pitchFamily="18" charset="0"/>
              </a:rPr>
              <a:t>Storage </a:t>
            </a:r>
            <a:r>
              <a:rPr lang="en-IN" sz="2000" dirty="0">
                <a:latin typeface="Times New Roman" pitchFamily="18" charset="0"/>
                <a:cs typeface="Times New Roman" pitchFamily="18" charset="0"/>
              </a:rPr>
              <a:t>may take place along every stages of marketing chain. </a:t>
            </a:r>
            <a:endParaRPr lang="en-IN" sz="2000" dirty="0" smtClean="0">
              <a:latin typeface="Times New Roman" pitchFamily="18" charset="0"/>
              <a:cs typeface="Times New Roman" pitchFamily="18" charset="0"/>
            </a:endParaRPr>
          </a:p>
          <a:p>
            <a:pPr marL="342900" indent="-342900" algn="just">
              <a:lnSpc>
                <a:spcPct val="200000"/>
              </a:lnSpc>
              <a:buFont typeface="Arial" pitchFamily="34" charset="0"/>
              <a:buChar char="•"/>
            </a:pPr>
            <a:r>
              <a:rPr lang="en-IN" sz="2000" b="1" dirty="0" smtClean="0">
                <a:latin typeface="Times New Roman" pitchFamily="18" charset="0"/>
                <a:cs typeface="Times New Roman" pitchFamily="18" charset="0"/>
              </a:rPr>
              <a:t>Storage </a:t>
            </a:r>
            <a:r>
              <a:rPr lang="en-IN" sz="2000" b="1" dirty="0">
                <a:latin typeface="Times New Roman" pitchFamily="18" charset="0"/>
                <a:cs typeface="Times New Roman" pitchFamily="18" charset="0"/>
              </a:rPr>
              <a:t>is a</a:t>
            </a:r>
            <a:r>
              <a:rPr lang="en-IN" sz="2000" b="1" dirty="0" smtClean="0">
                <a:latin typeface="Times New Roman" pitchFamily="18" charset="0"/>
                <a:cs typeface="Times New Roman" pitchFamily="18" charset="0"/>
              </a:rPr>
              <a:t>ssociated </a:t>
            </a:r>
            <a:r>
              <a:rPr lang="en-IN" sz="2000" b="1" dirty="0">
                <a:latin typeface="Times New Roman" pitchFamily="18" charset="0"/>
                <a:cs typeface="Times New Roman" pitchFamily="18" charset="0"/>
              </a:rPr>
              <a:t>with some risks as well</a:t>
            </a:r>
            <a:r>
              <a:rPr lang="en-IN" sz="2000" dirty="0">
                <a:latin typeface="Times New Roman" pitchFamily="18" charset="0"/>
                <a:cs typeface="Times New Roman" pitchFamily="18" charset="0"/>
              </a:rPr>
              <a:t>. These are quantity loss as a result if moisture loss, presence of rodents, pests, insects and even </a:t>
            </a:r>
            <a:r>
              <a:rPr lang="en-IN" sz="2000" dirty="0" smtClean="0">
                <a:latin typeface="Times New Roman" pitchFamily="18" charset="0"/>
                <a:cs typeface="Times New Roman" pitchFamily="18" charset="0"/>
              </a:rPr>
              <a:t>thefts, fire </a:t>
            </a:r>
            <a:r>
              <a:rPr lang="en-IN" sz="2000" dirty="0">
                <a:latin typeface="Times New Roman" pitchFamily="18" charset="0"/>
                <a:cs typeface="Times New Roman" pitchFamily="18" charset="0"/>
              </a:rPr>
              <a:t>and quality loss again to pests and insects, presence of excessive </a:t>
            </a:r>
            <a:r>
              <a:rPr lang="en-IN" sz="2000" dirty="0" smtClean="0">
                <a:latin typeface="Times New Roman" pitchFamily="18" charset="0"/>
                <a:cs typeface="Times New Roman" pitchFamily="18" charset="0"/>
              </a:rPr>
              <a:t>moisture </a:t>
            </a:r>
            <a:r>
              <a:rPr lang="en-IN" sz="2000" dirty="0">
                <a:latin typeface="Times New Roman" pitchFamily="18" charset="0"/>
                <a:cs typeface="Times New Roman" pitchFamily="18" charset="0"/>
              </a:rPr>
              <a:t>and/or temperature. Faulty storage too, sometimes contributes </a:t>
            </a:r>
            <a:r>
              <a:rPr lang="en-IN" sz="2000" dirty="0" smtClean="0">
                <a:latin typeface="Times New Roman" pitchFamily="18" charset="0"/>
                <a:cs typeface="Times New Roman" pitchFamily="18" charset="0"/>
              </a:rPr>
              <a:t>to forage </a:t>
            </a:r>
            <a:r>
              <a:rPr lang="en-IN" sz="2000" dirty="0">
                <a:latin typeface="Times New Roman" pitchFamily="18" charset="0"/>
                <a:cs typeface="Times New Roman" pitchFamily="18" charset="0"/>
              </a:rPr>
              <a:t>loss. </a:t>
            </a:r>
            <a:endParaRPr lang="en-IN" sz="20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489830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1095</TotalTime>
  <Words>2025</Words>
  <Application>Microsoft Office PowerPoint</Application>
  <PresentationFormat>On-screen Show (4:3)</PresentationFormat>
  <Paragraphs>122</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PowerPoint Presentation</vt:lpstr>
      <vt:lpstr>Topics covered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Theory of Demand</dc:title>
  <dc:creator>SONY</dc:creator>
  <cp:lastModifiedBy>vipin</cp:lastModifiedBy>
  <cp:revision>124</cp:revision>
  <dcterms:created xsi:type="dcterms:W3CDTF">2020-01-24T03:01:44Z</dcterms:created>
  <dcterms:modified xsi:type="dcterms:W3CDTF">2020-05-18T11:29:15Z</dcterms:modified>
</cp:coreProperties>
</file>