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339" r:id="rId4"/>
    <p:sldId id="353" r:id="rId5"/>
    <p:sldId id="352" r:id="rId6"/>
    <p:sldId id="354" r:id="rId7"/>
    <p:sldId id="355" r:id="rId8"/>
    <p:sldId id="350" r:id="rId9"/>
    <p:sldId id="303" r:id="rId10"/>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3399"/>
    <a:srgbClr val="FFCC66"/>
    <a:srgbClr val="FF9933"/>
    <a:srgbClr val="57B2B9"/>
    <a:srgbClr val="FF6699"/>
    <a:srgbClr val="A50021"/>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6C86BA-CA92-4FD6-8691-ABBF0AD8161E}"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5547A6DE-566C-4D8F-AF5B-73F62664C953}">
      <dgm:prSet phldrT="[Text]"/>
      <dgm:spPr/>
      <dgm:t>
        <a:bodyPr/>
        <a:lstStyle/>
        <a:p>
          <a:r>
            <a:rPr lang="en-US" dirty="0" smtClean="0">
              <a:solidFill>
                <a:srgbClr val="002060"/>
              </a:solidFill>
            </a:rPr>
            <a:t>Automatic controls in spray dryers</a:t>
          </a:r>
          <a:endParaRPr lang="en-US" dirty="0">
            <a:solidFill>
              <a:srgbClr val="002060"/>
            </a:solidFill>
          </a:endParaRPr>
        </a:p>
      </dgm:t>
    </dgm:pt>
    <dgm:pt modelId="{F1087435-2F22-464F-B3DA-22E09558C1A6}" type="parTrans" cxnId="{6D37C980-5B31-4AF2-84B0-0DF5BF0D8BA9}">
      <dgm:prSet/>
      <dgm:spPr/>
      <dgm:t>
        <a:bodyPr/>
        <a:lstStyle/>
        <a:p>
          <a:endParaRPr lang="en-US"/>
        </a:p>
      </dgm:t>
    </dgm:pt>
    <dgm:pt modelId="{3483A663-B959-48B0-813B-66233F47174D}" type="sibTrans" cxnId="{6D37C980-5B31-4AF2-84B0-0DF5BF0D8BA9}">
      <dgm:prSet/>
      <dgm:spPr/>
      <dgm:t>
        <a:bodyPr/>
        <a:lstStyle/>
        <a:p>
          <a:endParaRPr lang="en-US"/>
        </a:p>
      </dgm:t>
    </dgm:pt>
    <dgm:pt modelId="{533B103D-55C6-45BB-AD3C-23505649860B}">
      <dgm:prSet phldrT="[Text]" custT="1"/>
      <dgm:spPr/>
      <dgm:t>
        <a:bodyPr/>
        <a:lstStyle/>
        <a:p>
          <a:r>
            <a:rPr lang="en-US" sz="2000" dirty="0" smtClean="0">
              <a:solidFill>
                <a:srgbClr val="002060"/>
              </a:solidFill>
            </a:rPr>
            <a:t>Constant product input with control of Inlet air temperature</a:t>
          </a:r>
          <a:endParaRPr lang="en-US" sz="2000" dirty="0">
            <a:solidFill>
              <a:srgbClr val="002060"/>
            </a:solidFill>
          </a:endParaRPr>
        </a:p>
      </dgm:t>
    </dgm:pt>
    <dgm:pt modelId="{E86DCB5A-E055-432E-A870-AEC4D36884C2}" type="parTrans" cxnId="{CF668ADD-ACD4-43CA-9E45-F246BB210221}">
      <dgm:prSet/>
      <dgm:spPr/>
      <dgm:t>
        <a:bodyPr/>
        <a:lstStyle/>
        <a:p>
          <a:endParaRPr lang="en-US"/>
        </a:p>
      </dgm:t>
    </dgm:pt>
    <dgm:pt modelId="{54E29613-7EBD-499D-8461-77C479F5C883}" type="sibTrans" cxnId="{CF668ADD-ACD4-43CA-9E45-F246BB210221}">
      <dgm:prSet/>
      <dgm:spPr/>
      <dgm:t>
        <a:bodyPr/>
        <a:lstStyle/>
        <a:p>
          <a:endParaRPr lang="en-US"/>
        </a:p>
      </dgm:t>
    </dgm:pt>
    <dgm:pt modelId="{0C9C80ED-F714-43A8-B491-597349B1D0D3}">
      <dgm:prSet phldrT="[Text]" custT="1"/>
      <dgm:spPr/>
      <dgm:t>
        <a:bodyPr/>
        <a:lstStyle/>
        <a:p>
          <a:r>
            <a:rPr lang="en-US" sz="1600" dirty="0" smtClean="0">
              <a:solidFill>
                <a:srgbClr val="002060"/>
              </a:solidFill>
            </a:rPr>
            <a:t>Constant product input during which outlet air temperature is automatically maintained by inlet air temperature variation</a:t>
          </a:r>
          <a:endParaRPr lang="en-US" sz="1600" dirty="0">
            <a:solidFill>
              <a:srgbClr val="002060"/>
            </a:solidFill>
          </a:endParaRPr>
        </a:p>
      </dgm:t>
    </dgm:pt>
    <dgm:pt modelId="{0F42E1BF-CDA7-4EAF-B80B-7AF55C40719D}" type="parTrans" cxnId="{C44A7C8B-D6BF-4CC7-BD00-864F0F348DB6}">
      <dgm:prSet/>
      <dgm:spPr/>
      <dgm:t>
        <a:bodyPr/>
        <a:lstStyle/>
        <a:p>
          <a:endParaRPr lang="en-US"/>
        </a:p>
      </dgm:t>
    </dgm:pt>
    <dgm:pt modelId="{A3B91B24-B310-49EC-8889-44BD51E4974E}" type="sibTrans" cxnId="{C44A7C8B-D6BF-4CC7-BD00-864F0F348DB6}">
      <dgm:prSet/>
      <dgm:spPr/>
      <dgm:t>
        <a:bodyPr/>
        <a:lstStyle/>
        <a:p>
          <a:endParaRPr lang="en-US"/>
        </a:p>
      </dgm:t>
    </dgm:pt>
    <dgm:pt modelId="{5F276D4D-DB12-4E4C-87C5-9474F2133CE1}">
      <dgm:prSet phldrT="[Text]" custT="1"/>
      <dgm:spPr/>
      <dgm:t>
        <a:bodyPr/>
        <a:lstStyle/>
        <a:p>
          <a:r>
            <a:rPr lang="en-US" sz="1600" dirty="0" smtClean="0">
              <a:solidFill>
                <a:srgbClr val="002060"/>
              </a:solidFill>
            </a:rPr>
            <a:t>Control of moisture and quality with multistage drying with respect to maintaining constant outlet air temperature by feed control automatically</a:t>
          </a:r>
          <a:endParaRPr lang="en-US" sz="1600" dirty="0">
            <a:solidFill>
              <a:srgbClr val="002060"/>
            </a:solidFill>
          </a:endParaRPr>
        </a:p>
      </dgm:t>
    </dgm:pt>
    <dgm:pt modelId="{C065812A-F331-4698-BF1E-BEDBC176895A}" type="parTrans" cxnId="{7BDCA129-BC37-414B-8E4D-BEB74C27C6E9}">
      <dgm:prSet/>
      <dgm:spPr/>
      <dgm:t>
        <a:bodyPr/>
        <a:lstStyle/>
        <a:p>
          <a:endParaRPr lang="en-US"/>
        </a:p>
      </dgm:t>
    </dgm:pt>
    <dgm:pt modelId="{22C998FD-751F-4AB8-8353-FF85C7655463}" type="sibTrans" cxnId="{7BDCA129-BC37-414B-8E4D-BEB74C27C6E9}">
      <dgm:prSet/>
      <dgm:spPr/>
      <dgm:t>
        <a:bodyPr/>
        <a:lstStyle/>
        <a:p>
          <a:endParaRPr lang="en-US"/>
        </a:p>
      </dgm:t>
    </dgm:pt>
    <dgm:pt modelId="{7B70D221-BE76-4AC3-A735-6F98A799D580}">
      <dgm:prSet phldrT="[Text]" custT="1"/>
      <dgm:spPr/>
      <dgm:t>
        <a:bodyPr/>
        <a:lstStyle/>
        <a:p>
          <a:r>
            <a:rPr lang="en-US" sz="1600" dirty="0" smtClean="0">
              <a:solidFill>
                <a:srgbClr val="002060"/>
              </a:solidFill>
            </a:rPr>
            <a:t>Variable Feed input in which  outlet air temperature  is constant for a constant air inlet temperature</a:t>
          </a:r>
          <a:endParaRPr lang="en-US" sz="1600" dirty="0">
            <a:solidFill>
              <a:srgbClr val="002060"/>
            </a:solidFill>
          </a:endParaRPr>
        </a:p>
      </dgm:t>
    </dgm:pt>
    <dgm:pt modelId="{3F491D0A-B7F9-4655-9217-190C74385F77}" type="parTrans" cxnId="{DE1B5399-6049-43C4-91AF-F4BB9CCB342C}">
      <dgm:prSet/>
      <dgm:spPr/>
      <dgm:t>
        <a:bodyPr/>
        <a:lstStyle/>
        <a:p>
          <a:endParaRPr lang="en-US"/>
        </a:p>
      </dgm:t>
    </dgm:pt>
    <dgm:pt modelId="{245ADE6E-598B-4A79-BD45-2D526FFE2A93}" type="sibTrans" cxnId="{DE1B5399-6049-43C4-91AF-F4BB9CCB342C}">
      <dgm:prSet/>
      <dgm:spPr/>
      <dgm:t>
        <a:bodyPr/>
        <a:lstStyle/>
        <a:p>
          <a:endParaRPr lang="en-US"/>
        </a:p>
      </dgm:t>
    </dgm:pt>
    <dgm:pt modelId="{7512187C-3932-4B3C-9186-93A24C932777}" type="pres">
      <dgm:prSet presAssocID="{996C86BA-CA92-4FD6-8691-ABBF0AD8161E}" presName="Name0" presStyleCnt="0">
        <dgm:presLayoutVars>
          <dgm:chMax val="1"/>
          <dgm:dir/>
          <dgm:animLvl val="ctr"/>
          <dgm:resizeHandles val="exact"/>
        </dgm:presLayoutVars>
      </dgm:prSet>
      <dgm:spPr/>
    </dgm:pt>
    <dgm:pt modelId="{5061FA6F-2461-4184-A9BD-6754D291CEFA}" type="pres">
      <dgm:prSet presAssocID="{5547A6DE-566C-4D8F-AF5B-73F62664C953}" presName="centerShape" presStyleLbl="node0" presStyleIdx="0" presStyleCnt="1"/>
      <dgm:spPr/>
    </dgm:pt>
    <dgm:pt modelId="{44BFE56D-7C09-4C1F-A740-B2E8E58EF95C}" type="pres">
      <dgm:prSet presAssocID="{533B103D-55C6-45BB-AD3C-23505649860B}" presName="node" presStyleLbl="node1" presStyleIdx="0" presStyleCnt="4" custScaleX="326090">
        <dgm:presLayoutVars>
          <dgm:bulletEnabled val="1"/>
        </dgm:presLayoutVars>
      </dgm:prSet>
      <dgm:spPr/>
    </dgm:pt>
    <dgm:pt modelId="{1457859A-E1A5-4D6A-89C5-E580F52DD6E3}" type="pres">
      <dgm:prSet presAssocID="{533B103D-55C6-45BB-AD3C-23505649860B}" presName="dummy" presStyleCnt="0"/>
      <dgm:spPr/>
    </dgm:pt>
    <dgm:pt modelId="{04C9ED0F-32AB-4A03-A341-151B60652A86}" type="pres">
      <dgm:prSet presAssocID="{54E29613-7EBD-499D-8461-77C479F5C883}" presName="sibTrans" presStyleLbl="sibTrans2D1" presStyleIdx="0" presStyleCnt="4"/>
      <dgm:spPr/>
    </dgm:pt>
    <dgm:pt modelId="{AA6ADF10-F4EC-4304-AD70-BBEE376B6F16}" type="pres">
      <dgm:prSet presAssocID="{0C9C80ED-F714-43A8-B491-597349B1D0D3}" presName="node" presStyleLbl="node1" presStyleIdx="1" presStyleCnt="4" custScaleX="208402" custScaleY="159272">
        <dgm:presLayoutVars>
          <dgm:bulletEnabled val="1"/>
        </dgm:presLayoutVars>
      </dgm:prSet>
      <dgm:spPr/>
    </dgm:pt>
    <dgm:pt modelId="{41A78E2D-F11E-4E40-BA3D-F2B20EBFA4D4}" type="pres">
      <dgm:prSet presAssocID="{0C9C80ED-F714-43A8-B491-597349B1D0D3}" presName="dummy" presStyleCnt="0"/>
      <dgm:spPr/>
    </dgm:pt>
    <dgm:pt modelId="{3DCDE1F4-6D67-4E9F-8C1C-154FCE9EEBA6}" type="pres">
      <dgm:prSet presAssocID="{A3B91B24-B310-49EC-8889-44BD51E4974E}" presName="sibTrans" presStyleLbl="sibTrans2D1" presStyleIdx="1" presStyleCnt="4"/>
      <dgm:spPr/>
    </dgm:pt>
    <dgm:pt modelId="{1EE63833-9674-4048-9B82-1074F3712B19}" type="pres">
      <dgm:prSet presAssocID="{5F276D4D-DB12-4E4C-87C5-9474F2133CE1}" presName="node" presStyleLbl="node1" presStyleIdx="2" presStyleCnt="4" custScaleX="326090" custScaleY="129518">
        <dgm:presLayoutVars>
          <dgm:bulletEnabled val="1"/>
        </dgm:presLayoutVars>
      </dgm:prSet>
      <dgm:spPr/>
      <dgm:t>
        <a:bodyPr/>
        <a:lstStyle/>
        <a:p>
          <a:endParaRPr lang="en-US"/>
        </a:p>
      </dgm:t>
    </dgm:pt>
    <dgm:pt modelId="{24E0F7CA-289F-41D5-84E1-E09C7814D9A8}" type="pres">
      <dgm:prSet presAssocID="{5F276D4D-DB12-4E4C-87C5-9474F2133CE1}" presName="dummy" presStyleCnt="0"/>
      <dgm:spPr/>
    </dgm:pt>
    <dgm:pt modelId="{1435C6E4-E9D8-4990-9F60-4B616326148D}" type="pres">
      <dgm:prSet presAssocID="{22C998FD-751F-4AB8-8353-FF85C7655463}" presName="sibTrans" presStyleLbl="sibTrans2D1" presStyleIdx="2" presStyleCnt="4"/>
      <dgm:spPr/>
    </dgm:pt>
    <dgm:pt modelId="{926277EE-4C43-4F7E-AAE9-E7F0DABDC1F4}" type="pres">
      <dgm:prSet presAssocID="{7B70D221-BE76-4AC3-A735-6F98A799D580}" presName="node" presStyleLbl="node1" presStyleIdx="3" presStyleCnt="4" custScaleX="190068" custScaleY="171246">
        <dgm:presLayoutVars>
          <dgm:bulletEnabled val="1"/>
        </dgm:presLayoutVars>
      </dgm:prSet>
      <dgm:spPr/>
      <dgm:t>
        <a:bodyPr/>
        <a:lstStyle/>
        <a:p>
          <a:endParaRPr lang="en-US"/>
        </a:p>
      </dgm:t>
    </dgm:pt>
    <dgm:pt modelId="{2F731E00-992E-4AF7-92A1-4E2393AF8B5B}" type="pres">
      <dgm:prSet presAssocID="{7B70D221-BE76-4AC3-A735-6F98A799D580}" presName="dummy" presStyleCnt="0"/>
      <dgm:spPr/>
    </dgm:pt>
    <dgm:pt modelId="{6B43FC71-F240-4DC3-99AE-C944884D9892}" type="pres">
      <dgm:prSet presAssocID="{245ADE6E-598B-4A79-BD45-2D526FFE2A93}" presName="sibTrans" presStyleLbl="sibTrans2D1" presStyleIdx="3" presStyleCnt="4"/>
      <dgm:spPr/>
    </dgm:pt>
  </dgm:ptLst>
  <dgm:cxnLst>
    <dgm:cxn modelId="{FDCEB478-29E7-43B7-A4D5-0045E2E8DC5B}" type="presOf" srcId="{22C998FD-751F-4AB8-8353-FF85C7655463}" destId="{1435C6E4-E9D8-4990-9F60-4B616326148D}" srcOrd="0" destOrd="0" presId="urn:microsoft.com/office/officeart/2005/8/layout/radial6"/>
    <dgm:cxn modelId="{77AC3107-3D98-44D0-A980-E8B97E9E508A}" type="presOf" srcId="{A3B91B24-B310-49EC-8889-44BD51E4974E}" destId="{3DCDE1F4-6D67-4E9F-8C1C-154FCE9EEBA6}" srcOrd="0" destOrd="0" presId="urn:microsoft.com/office/officeart/2005/8/layout/radial6"/>
    <dgm:cxn modelId="{0AFC6B13-583D-4CB3-83A8-EAC46737AEE4}" type="presOf" srcId="{7B70D221-BE76-4AC3-A735-6F98A799D580}" destId="{926277EE-4C43-4F7E-AAE9-E7F0DABDC1F4}" srcOrd="0" destOrd="0" presId="urn:microsoft.com/office/officeart/2005/8/layout/radial6"/>
    <dgm:cxn modelId="{6F4279DB-51DE-4265-B985-45B8B51F17DE}" type="presOf" srcId="{5F276D4D-DB12-4E4C-87C5-9474F2133CE1}" destId="{1EE63833-9674-4048-9B82-1074F3712B19}" srcOrd="0" destOrd="0" presId="urn:microsoft.com/office/officeart/2005/8/layout/radial6"/>
    <dgm:cxn modelId="{3F19E574-1C74-4FEA-A2D4-C820716B2A7F}" type="presOf" srcId="{996C86BA-CA92-4FD6-8691-ABBF0AD8161E}" destId="{7512187C-3932-4B3C-9186-93A24C932777}" srcOrd="0" destOrd="0" presId="urn:microsoft.com/office/officeart/2005/8/layout/radial6"/>
    <dgm:cxn modelId="{A091FB7A-3AB9-4D5E-B3AD-FDA3F00F49C9}" type="presOf" srcId="{5547A6DE-566C-4D8F-AF5B-73F62664C953}" destId="{5061FA6F-2461-4184-A9BD-6754D291CEFA}" srcOrd="0" destOrd="0" presId="urn:microsoft.com/office/officeart/2005/8/layout/radial6"/>
    <dgm:cxn modelId="{51C6B194-FD3D-436E-8462-399A4B1E7E63}" type="presOf" srcId="{54E29613-7EBD-499D-8461-77C479F5C883}" destId="{04C9ED0F-32AB-4A03-A341-151B60652A86}" srcOrd="0" destOrd="0" presId="urn:microsoft.com/office/officeart/2005/8/layout/radial6"/>
    <dgm:cxn modelId="{C0E7606C-4343-4CD5-A082-CA25097F13C5}" type="presOf" srcId="{245ADE6E-598B-4A79-BD45-2D526FFE2A93}" destId="{6B43FC71-F240-4DC3-99AE-C944884D9892}" srcOrd="0" destOrd="0" presId="urn:microsoft.com/office/officeart/2005/8/layout/radial6"/>
    <dgm:cxn modelId="{DE1B5399-6049-43C4-91AF-F4BB9CCB342C}" srcId="{5547A6DE-566C-4D8F-AF5B-73F62664C953}" destId="{7B70D221-BE76-4AC3-A735-6F98A799D580}" srcOrd="3" destOrd="0" parTransId="{3F491D0A-B7F9-4655-9217-190C74385F77}" sibTransId="{245ADE6E-598B-4A79-BD45-2D526FFE2A93}"/>
    <dgm:cxn modelId="{C44A7C8B-D6BF-4CC7-BD00-864F0F348DB6}" srcId="{5547A6DE-566C-4D8F-AF5B-73F62664C953}" destId="{0C9C80ED-F714-43A8-B491-597349B1D0D3}" srcOrd="1" destOrd="0" parTransId="{0F42E1BF-CDA7-4EAF-B80B-7AF55C40719D}" sibTransId="{A3B91B24-B310-49EC-8889-44BD51E4974E}"/>
    <dgm:cxn modelId="{CF668ADD-ACD4-43CA-9E45-F246BB210221}" srcId="{5547A6DE-566C-4D8F-AF5B-73F62664C953}" destId="{533B103D-55C6-45BB-AD3C-23505649860B}" srcOrd="0" destOrd="0" parTransId="{E86DCB5A-E055-432E-A870-AEC4D36884C2}" sibTransId="{54E29613-7EBD-499D-8461-77C479F5C883}"/>
    <dgm:cxn modelId="{A93A2BC3-0E15-49F0-9B7E-89CB7C51BDF1}" type="presOf" srcId="{0C9C80ED-F714-43A8-B491-597349B1D0D3}" destId="{AA6ADF10-F4EC-4304-AD70-BBEE376B6F16}" srcOrd="0" destOrd="0" presId="urn:microsoft.com/office/officeart/2005/8/layout/radial6"/>
    <dgm:cxn modelId="{46F3077E-15F4-4E4B-800B-617736B914CF}" type="presOf" srcId="{533B103D-55C6-45BB-AD3C-23505649860B}" destId="{44BFE56D-7C09-4C1F-A740-B2E8E58EF95C}" srcOrd="0" destOrd="0" presId="urn:microsoft.com/office/officeart/2005/8/layout/radial6"/>
    <dgm:cxn modelId="{6D37C980-5B31-4AF2-84B0-0DF5BF0D8BA9}" srcId="{996C86BA-CA92-4FD6-8691-ABBF0AD8161E}" destId="{5547A6DE-566C-4D8F-AF5B-73F62664C953}" srcOrd="0" destOrd="0" parTransId="{F1087435-2F22-464F-B3DA-22E09558C1A6}" sibTransId="{3483A663-B959-48B0-813B-66233F47174D}"/>
    <dgm:cxn modelId="{7BDCA129-BC37-414B-8E4D-BEB74C27C6E9}" srcId="{5547A6DE-566C-4D8F-AF5B-73F62664C953}" destId="{5F276D4D-DB12-4E4C-87C5-9474F2133CE1}" srcOrd="2" destOrd="0" parTransId="{C065812A-F331-4698-BF1E-BEDBC176895A}" sibTransId="{22C998FD-751F-4AB8-8353-FF85C7655463}"/>
    <dgm:cxn modelId="{23FC44D9-B95B-4BA7-86FF-33AF14B070DB}" type="presParOf" srcId="{7512187C-3932-4B3C-9186-93A24C932777}" destId="{5061FA6F-2461-4184-A9BD-6754D291CEFA}" srcOrd="0" destOrd="0" presId="urn:microsoft.com/office/officeart/2005/8/layout/radial6"/>
    <dgm:cxn modelId="{6C5FCC8A-6715-417A-8F2C-EC1F269F1C4E}" type="presParOf" srcId="{7512187C-3932-4B3C-9186-93A24C932777}" destId="{44BFE56D-7C09-4C1F-A740-B2E8E58EF95C}" srcOrd="1" destOrd="0" presId="urn:microsoft.com/office/officeart/2005/8/layout/radial6"/>
    <dgm:cxn modelId="{100E63C9-70CD-43C2-98E2-06E9FCA26174}" type="presParOf" srcId="{7512187C-3932-4B3C-9186-93A24C932777}" destId="{1457859A-E1A5-4D6A-89C5-E580F52DD6E3}" srcOrd="2" destOrd="0" presId="urn:microsoft.com/office/officeart/2005/8/layout/radial6"/>
    <dgm:cxn modelId="{7D4C0F3D-AD61-4B01-B8FB-60A8E1EE8785}" type="presParOf" srcId="{7512187C-3932-4B3C-9186-93A24C932777}" destId="{04C9ED0F-32AB-4A03-A341-151B60652A86}" srcOrd="3" destOrd="0" presId="urn:microsoft.com/office/officeart/2005/8/layout/radial6"/>
    <dgm:cxn modelId="{0469D002-397B-4A80-A84F-53279727DFC0}" type="presParOf" srcId="{7512187C-3932-4B3C-9186-93A24C932777}" destId="{AA6ADF10-F4EC-4304-AD70-BBEE376B6F16}" srcOrd="4" destOrd="0" presId="urn:microsoft.com/office/officeart/2005/8/layout/radial6"/>
    <dgm:cxn modelId="{7AD11C8D-4838-4C31-AD98-10B503638311}" type="presParOf" srcId="{7512187C-3932-4B3C-9186-93A24C932777}" destId="{41A78E2D-F11E-4E40-BA3D-F2B20EBFA4D4}" srcOrd="5" destOrd="0" presId="urn:microsoft.com/office/officeart/2005/8/layout/radial6"/>
    <dgm:cxn modelId="{B2447898-5C78-459A-9167-F58B399A73FA}" type="presParOf" srcId="{7512187C-3932-4B3C-9186-93A24C932777}" destId="{3DCDE1F4-6D67-4E9F-8C1C-154FCE9EEBA6}" srcOrd="6" destOrd="0" presId="urn:microsoft.com/office/officeart/2005/8/layout/radial6"/>
    <dgm:cxn modelId="{E5D4648C-ABA0-4059-9A0F-70336E5D7986}" type="presParOf" srcId="{7512187C-3932-4B3C-9186-93A24C932777}" destId="{1EE63833-9674-4048-9B82-1074F3712B19}" srcOrd="7" destOrd="0" presId="urn:microsoft.com/office/officeart/2005/8/layout/radial6"/>
    <dgm:cxn modelId="{6117FB9F-3871-4135-ACFA-9650338837D1}" type="presParOf" srcId="{7512187C-3932-4B3C-9186-93A24C932777}" destId="{24E0F7CA-289F-41D5-84E1-E09C7814D9A8}" srcOrd="8" destOrd="0" presId="urn:microsoft.com/office/officeart/2005/8/layout/radial6"/>
    <dgm:cxn modelId="{A5A9AE8F-4D98-4508-9184-BFDA9AC33000}" type="presParOf" srcId="{7512187C-3932-4B3C-9186-93A24C932777}" destId="{1435C6E4-E9D8-4990-9F60-4B616326148D}" srcOrd="9" destOrd="0" presId="urn:microsoft.com/office/officeart/2005/8/layout/radial6"/>
    <dgm:cxn modelId="{73CECBFE-D919-4B86-9728-F4E38FA7D7D2}" type="presParOf" srcId="{7512187C-3932-4B3C-9186-93A24C932777}" destId="{926277EE-4C43-4F7E-AAE9-E7F0DABDC1F4}" srcOrd="10" destOrd="0" presId="urn:microsoft.com/office/officeart/2005/8/layout/radial6"/>
    <dgm:cxn modelId="{31346B95-026B-469B-8B17-079F4FF22627}" type="presParOf" srcId="{7512187C-3932-4B3C-9186-93A24C932777}" destId="{2F731E00-992E-4AF7-92A1-4E2393AF8B5B}" srcOrd="11" destOrd="0" presId="urn:microsoft.com/office/officeart/2005/8/layout/radial6"/>
    <dgm:cxn modelId="{56C2D756-1644-441F-A63A-492CE17458AD}" type="presParOf" srcId="{7512187C-3932-4B3C-9186-93A24C932777}" destId="{6B43FC71-F240-4DC3-99AE-C944884D9892}" srcOrd="12"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381000"/>
            <a:ext cx="7315200" cy="29718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1219200" y="1066800"/>
            <a:ext cx="7010400" cy="1828800"/>
          </a:xfrm>
        </p:spPr>
        <p:txBody>
          <a:bodyPr/>
          <a:lstStyle/>
          <a:p>
            <a:pPr eaLnBrk="1" hangingPunct="1">
              <a:defRPr/>
            </a:pPr>
            <a:r>
              <a:rPr lang="en-US" sz="4000" b="1" dirty="0" smtClean="0">
                <a:solidFill>
                  <a:srgbClr val="FF0000"/>
                </a:solidFill>
              </a:rPr>
              <a:t>Thermal Efficiency and Controls in Spray Dryers</a:t>
            </a:r>
            <a:endParaRPr lang="en-US" sz="28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696200" cy="685800"/>
          </a:xfrm>
        </p:spPr>
        <p:txBody>
          <a:bodyPr/>
          <a:lstStyle/>
          <a:p>
            <a:r>
              <a:rPr lang="en-US" sz="2800" b="1" dirty="0" smtClean="0">
                <a:solidFill>
                  <a:srgbClr val="FF0000"/>
                </a:solidFill>
              </a:rPr>
              <a:t> Drying Efficiency</a:t>
            </a:r>
            <a:endParaRPr lang="en-US" sz="2800" b="1" dirty="0">
              <a:solidFill>
                <a:srgbClr val="FF0000"/>
              </a:solidFill>
            </a:endParaRPr>
          </a:p>
        </p:txBody>
      </p:sp>
      <p:sp>
        <p:nvSpPr>
          <p:cNvPr id="3" name="Content Placeholder 2"/>
          <p:cNvSpPr>
            <a:spLocks noGrp="1"/>
          </p:cNvSpPr>
          <p:nvPr>
            <p:ph idx="1"/>
          </p:nvPr>
        </p:nvSpPr>
        <p:spPr>
          <a:xfrm>
            <a:off x="152400" y="914400"/>
            <a:ext cx="8839200" cy="5715000"/>
          </a:xfrm>
        </p:spPr>
        <p:txBody>
          <a:bodyPr/>
          <a:lstStyle/>
          <a:p>
            <a:pPr>
              <a:buFont typeface="Wingdings" pitchFamily="2" charset="2"/>
              <a:buChar char="Ø"/>
            </a:pPr>
            <a:r>
              <a:rPr lang="en-US" sz="2200" dirty="0" smtClean="0">
                <a:solidFill>
                  <a:srgbClr val="002060"/>
                </a:solidFill>
              </a:rPr>
              <a:t>The thermal efficiency of operation of dryer is the ratio of theoretical heat required to the actual heat used in heating the air in spray dryer</a:t>
            </a:r>
            <a:r>
              <a:rPr lang="en-US" sz="2200" dirty="0" smtClean="0">
                <a:solidFill>
                  <a:srgbClr val="002060"/>
                </a:solidFill>
              </a:rPr>
              <a:t>.</a:t>
            </a:r>
          </a:p>
          <a:p>
            <a:pPr>
              <a:buNone/>
            </a:pPr>
            <a:endParaRPr lang="en-US" sz="2200" dirty="0" smtClean="0">
              <a:solidFill>
                <a:srgbClr val="002060"/>
              </a:solidFill>
            </a:endParaRPr>
          </a:p>
          <a:p>
            <a:pPr>
              <a:buFont typeface="Wingdings" pitchFamily="2" charset="2"/>
              <a:buChar char="Ø"/>
            </a:pPr>
            <a:r>
              <a:rPr lang="en-US" sz="2200" dirty="0" smtClean="0">
                <a:solidFill>
                  <a:srgbClr val="002060"/>
                </a:solidFill>
              </a:rPr>
              <a:t>If R = Radiation loss, % of total temperature drop in dryer,</a:t>
            </a:r>
          </a:p>
          <a:p>
            <a:pPr>
              <a:buFont typeface="Wingdings" pitchFamily="2" charset="2"/>
              <a:buChar char="Ø"/>
            </a:pPr>
            <a:r>
              <a:rPr lang="en-US" sz="2200" dirty="0" smtClean="0">
                <a:solidFill>
                  <a:srgbClr val="002060"/>
                </a:solidFill>
              </a:rPr>
              <a:t>T</a:t>
            </a:r>
            <a:r>
              <a:rPr lang="en-US" sz="2200" baseline="-25000" dirty="0" smtClean="0">
                <a:solidFill>
                  <a:srgbClr val="002060"/>
                </a:solidFill>
              </a:rPr>
              <a:t>0 </a:t>
            </a:r>
            <a:r>
              <a:rPr lang="en-US" sz="2200" dirty="0" smtClean="0">
                <a:solidFill>
                  <a:srgbClr val="002060"/>
                </a:solidFill>
              </a:rPr>
              <a:t>= Atmospheric air temperature, °C</a:t>
            </a:r>
          </a:p>
          <a:p>
            <a:pPr>
              <a:buFont typeface="Wingdings" pitchFamily="2" charset="2"/>
              <a:buChar char="Ø"/>
            </a:pPr>
            <a:r>
              <a:rPr lang="en-US" sz="2200" dirty="0" smtClean="0">
                <a:solidFill>
                  <a:srgbClr val="002060"/>
                </a:solidFill>
              </a:rPr>
              <a:t>T</a:t>
            </a:r>
            <a:r>
              <a:rPr lang="en-US" sz="2200" baseline="-25000" dirty="0" smtClean="0">
                <a:solidFill>
                  <a:srgbClr val="002060"/>
                </a:solidFill>
              </a:rPr>
              <a:t>1 </a:t>
            </a:r>
            <a:r>
              <a:rPr lang="en-US" sz="2200" dirty="0" smtClean="0">
                <a:solidFill>
                  <a:srgbClr val="002060"/>
                </a:solidFill>
              </a:rPr>
              <a:t> = </a:t>
            </a:r>
            <a:r>
              <a:rPr lang="en-US" sz="2200" dirty="0" err="1" smtClean="0">
                <a:solidFill>
                  <a:srgbClr val="002060"/>
                </a:solidFill>
              </a:rPr>
              <a:t>Temperatur</a:t>
            </a:r>
            <a:r>
              <a:rPr lang="en-US" sz="2200" dirty="0" smtClean="0">
                <a:solidFill>
                  <a:srgbClr val="002060"/>
                </a:solidFill>
              </a:rPr>
              <a:t> to which air is heated, °C</a:t>
            </a:r>
          </a:p>
          <a:p>
            <a:pPr>
              <a:buFont typeface="Wingdings" pitchFamily="2" charset="2"/>
              <a:buChar char="Ø"/>
            </a:pPr>
            <a:r>
              <a:rPr lang="en-US" sz="2200" dirty="0" smtClean="0">
                <a:solidFill>
                  <a:srgbClr val="002060"/>
                </a:solidFill>
              </a:rPr>
              <a:t>T</a:t>
            </a:r>
            <a:r>
              <a:rPr lang="en-US" sz="2200" baseline="-25000" dirty="0" smtClean="0">
                <a:solidFill>
                  <a:srgbClr val="002060"/>
                </a:solidFill>
              </a:rPr>
              <a:t>2  </a:t>
            </a:r>
            <a:r>
              <a:rPr lang="en-US" sz="2200" dirty="0" smtClean="0">
                <a:solidFill>
                  <a:srgbClr val="002060"/>
                </a:solidFill>
              </a:rPr>
              <a:t> = Temperature of air leaving the spray dryer, °</a:t>
            </a:r>
            <a:r>
              <a:rPr lang="en-US" sz="2200" dirty="0" smtClean="0">
                <a:solidFill>
                  <a:srgbClr val="002060"/>
                </a:solidFill>
              </a:rPr>
              <a:t>C</a:t>
            </a:r>
          </a:p>
          <a:p>
            <a:pPr>
              <a:buNone/>
            </a:pPr>
            <a:endParaRPr lang="en-US" sz="2200" dirty="0" smtClean="0">
              <a:solidFill>
                <a:srgbClr val="002060"/>
              </a:solidFill>
            </a:endParaRPr>
          </a:p>
          <a:p>
            <a:pPr>
              <a:buFont typeface="Wingdings" pitchFamily="2" charset="2"/>
              <a:buChar char="Ø"/>
            </a:pPr>
            <a:r>
              <a:rPr lang="en-US" sz="2200" dirty="0" smtClean="0">
                <a:solidFill>
                  <a:srgbClr val="002060"/>
                </a:solidFill>
              </a:rPr>
              <a:t>Thermal Efficiency = [(1 – R/100) (T</a:t>
            </a:r>
            <a:r>
              <a:rPr lang="en-US" sz="2200" baseline="-25000" dirty="0" smtClean="0">
                <a:solidFill>
                  <a:srgbClr val="002060"/>
                </a:solidFill>
              </a:rPr>
              <a:t>1 </a:t>
            </a:r>
            <a:r>
              <a:rPr lang="en-US" sz="2200" dirty="0" smtClean="0">
                <a:solidFill>
                  <a:srgbClr val="002060"/>
                </a:solidFill>
              </a:rPr>
              <a:t> - T</a:t>
            </a:r>
            <a:r>
              <a:rPr lang="en-US" sz="2200" baseline="-25000" dirty="0" smtClean="0">
                <a:solidFill>
                  <a:srgbClr val="002060"/>
                </a:solidFill>
              </a:rPr>
              <a:t>2 </a:t>
            </a:r>
            <a:r>
              <a:rPr lang="en-US" sz="2200" dirty="0" smtClean="0">
                <a:solidFill>
                  <a:srgbClr val="002060"/>
                </a:solidFill>
              </a:rPr>
              <a:t> )]/(T</a:t>
            </a:r>
            <a:r>
              <a:rPr lang="en-US" sz="2200" baseline="-25000" dirty="0" smtClean="0">
                <a:solidFill>
                  <a:srgbClr val="002060"/>
                </a:solidFill>
              </a:rPr>
              <a:t>1 </a:t>
            </a:r>
            <a:r>
              <a:rPr lang="en-US" sz="2200" dirty="0" smtClean="0">
                <a:solidFill>
                  <a:srgbClr val="002060"/>
                </a:solidFill>
              </a:rPr>
              <a:t> - T</a:t>
            </a:r>
            <a:r>
              <a:rPr lang="en-US" sz="2200" baseline="-25000" dirty="0" smtClean="0">
                <a:solidFill>
                  <a:srgbClr val="002060"/>
                </a:solidFill>
              </a:rPr>
              <a:t>0</a:t>
            </a:r>
            <a:r>
              <a:rPr lang="en-US" sz="2200" dirty="0" smtClean="0">
                <a:solidFill>
                  <a:srgbClr val="002060"/>
                </a:solidFill>
              </a:rPr>
              <a:t> </a:t>
            </a:r>
            <a:r>
              <a:rPr lang="en-US" sz="2200" dirty="0" smtClean="0">
                <a:solidFill>
                  <a:srgbClr val="002060"/>
                </a:solidFill>
              </a:rPr>
              <a:t>)</a:t>
            </a:r>
          </a:p>
          <a:p>
            <a:pPr>
              <a:buNone/>
            </a:pPr>
            <a:endParaRPr lang="en-US" sz="2200" dirty="0" smtClean="0">
              <a:solidFill>
                <a:srgbClr val="002060"/>
              </a:solidFill>
            </a:endParaRPr>
          </a:p>
          <a:p>
            <a:pPr>
              <a:buFont typeface="Wingdings" pitchFamily="2" charset="2"/>
              <a:buChar char="Ø"/>
            </a:pPr>
            <a:r>
              <a:rPr lang="en-US" sz="2200" dirty="0" smtClean="0">
                <a:solidFill>
                  <a:srgbClr val="002060"/>
                </a:solidFill>
              </a:rPr>
              <a:t>The overall thermal efficiency of a spray dryer is 50 – 60 per cent</a:t>
            </a:r>
            <a:r>
              <a:rPr lang="en-US" sz="2200" dirty="0" smtClean="0">
                <a:solidFill>
                  <a:srgbClr val="002060"/>
                </a:solidFill>
              </a:rPr>
              <a:t>.</a:t>
            </a:r>
          </a:p>
          <a:p>
            <a:pPr>
              <a:buFont typeface="Wingdings" pitchFamily="2" charset="2"/>
              <a:buChar char="Ø"/>
            </a:pPr>
            <a:r>
              <a:rPr lang="en-US" sz="2200" dirty="0" smtClean="0">
                <a:solidFill>
                  <a:srgbClr val="002060"/>
                </a:solidFill>
              </a:rPr>
              <a:t>The heat requirement to evaporate 1 kg water in spray dryer are 1200, 980 and 850 Kcal/kg in </a:t>
            </a:r>
            <a:r>
              <a:rPr lang="en-US" sz="2200" dirty="0" err="1" smtClean="0">
                <a:solidFill>
                  <a:srgbClr val="002060"/>
                </a:solidFill>
              </a:rPr>
              <a:t>sinle</a:t>
            </a:r>
            <a:r>
              <a:rPr lang="en-US" sz="2200" dirty="0" smtClean="0">
                <a:solidFill>
                  <a:srgbClr val="002060"/>
                </a:solidFill>
              </a:rPr>
              <a:t>, double and three stage dryers respectively.</a:t>
            </a:r>
            <a:endParaRPr lang="en-US" sz="2200" dirty="0" smtClean="0">
              <a:solidFill>
                <a:srgbClr val="002060"/>
              </a:solidFill>
            </a:endParaRPr>
          </a:p>
          <a:p>
            <a:pPr>
              <a:buNone/>
            </a:pPr>
            <a:endParaRPr lang="en-US" sz="2200" dirty="0" smtClean="0">
              <a:solidFill>
                <a:srgbClr val="002060"/>
              </a:solidFill>
            </a:endParaRPr>
          </a:p>
          <a:p>
            <a:pPr>
              <a:buNone/>
            </a:pPr>
            <a:endParaRPr lang="en-US" sz="2200" dirty="0" smtClean="0">
              <a:solidFill>
                <a:srgbClr val="002060"/>
              </a:solidFill>
            </a:endParaRPr>
          </a:p>
          <a:p>
            <a:pPr>
              <a:buNone/>
            </a:pPr>
            <a:endParaRPr lang="en-US" dirty="0" smtClean="0"/>
          </a:p>
          <a:p>
            <a:pPr>
              <a:buNone/>
            </a:pPr>
            <a:endParaRPr lang="en-US" dirty="0" smtClean="0"/>
          </a:p>
          <a:p>
            <a:pPr>
              <a:buNone/>
            </a:pPr>
            <a:endParaRPr lang="en-US" dirty="0" smtClean="0"/>
          </a:p>
          <a:p>
            <a:r>
              <a:rPr lang="en-US" sz="700" dirty="0" smtClean="0"/>
              <a:t> </a:t>
            </a: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endParaRPr lang="en-US" sz="2000" dirty="0" smtClean="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001000" cy="792162"/>
          </a:xfrm>
        </p:spPr>
        <p:txBody>
          <a:bodyPr/>
          <a:lstStyle/>
          <a:p>
            <a:r>
              <a:rPr lang="en-US" sz="2800" b="1" dirty="0" smtClean="0">
                <a:solidFill>
                  <a:srgbClr val="FF0000"/>
                </a:solidFill>
              </a:rPr>
              <a:t>Factors Affecting the thermal efficiency of spray dryer</a:t>
            </a:r>
            <a:endParaRPr lang="en-US" sz="2800" dirty="0"/>
          </a:p>
        </p:txBody>
      </p:sp>
      <p:sp>
        <p:nvSpPr>
          <p:cNvPr id="3" name="Content Placeholder 2"/>
          <p:cNvSpPr>
            <a:spLocks noGrp="1"/>
          </p:cNvSpPr>
          <p:nvPr>
            <p:ph idx="1"/>
          </p:nvPr>
        </p:nvSpPr>
        <p:spPr>
          <a:xfrm>
            <a:off x="152400" y="990600"/>
            <a:ext cx="8839200" cy="5715000"/>
          </a:xfrm>
        </p:spPr>
        <p:txBody>
          <a:bodyPr/>
          <a:lstStyle/>
          <a:p>
            <a:pPr marL="0" lvl="2" indent="0" algn="just">
              <a:buFont typeface="Wingdings" pitchFamily="2" charset="2"/>
              <a:buChar char="Ø"/>
            </a:pPr>
            <a:r>
              <a:rPr lang="en-US" sz="2200" dirty="0" smtClean="0"/>
              <a:t> </a:t>
            </a:r>
            <a:r>
              <a:rPr lang="en-US" sz="2200" dirty="0" smtClean="0"/>
              <a:t>Increasing the feed temperature reduces the viscosity and also reduces the heat required to produce a unit weight of dried product.</a:t>
            </a:r>
          </a:p>
          <a:p>
            <a:pPr marL="0" lvl="2" indent="0" algn="just">
              <a:buNone/>
            </a:pPr>
            <a:endParaRPr lang="en-US" sz="2200" dirty="0" smtClean="0"/>
          </a:p>
          <a:p>
            <a:pPr marL="0" lvl="2" indent="0" algn="just">
              <a:buFont typeface="Wingdings" pitchFamily="2" charset="2"/>
              <a:buChar char="Ø"/>
            </a:pPr>
            <a:r>
              <a:rPr lang="en-US" sz="2200" dirty="0" smtClean="0"/>
              <a:t>Higher </a:t>
            </a:r>
            <a:r>
              <a:rPr lang="en-US" sz="2200" dirty="0" smtClean="0"/>
              <a:t>Inlet air temperature </a:t>
            </a:r>
            <a:r>
              <a:rPr lang="en-US" sz="2200" dirty="0" smtClean="0"/>
              <a:t>can be used to reduce fuel consumption i.e. Kcal per kg of powder produced.</a:t>
            </a:r>
          </a:p>
          <a:p>
            <a:pPr marL="0" lvl="2" indent="0" algn="just">
              <a:buNone/>
            </a:pPr>
            <a:endParaRPr lang="en-US" sz="2200" dirty="0" smtClean="0"/>
          </a:p>
          <a:p>
            <a:pPr marL="0" lvl="2" indent="0" algn="just">
              <a:buFont typeface="Wingdings" pitchFamily="2" charset="2"/>
              <a:buChar char="Ø"/>
            </a:pPr>
            <a:r>
              <a:rPr lang="en-US" sz="2200" dirty="0" smtClean="0"/>
              <a:t>Higher the temperature difference means lower the heat requirement to produce a unit weight of product of constant residual moisture content from a constant solids feed. It can be achieved with either increasing inlet air temperature or decreasing outlet air temperature.</a:t>
            </a:r>
          </a:p>
          <a:p>
            <a:pPr marL="0" lvl="2" indent="0" algn="just">
              <a:buNone/>
            </a:pPr>
            <a:endParaRPr lang="en-US" sz="2200" dirty="0" smtClean="0"/>
          </a:p>
          <a:p>
            <a:pPr marL="0" lvl="2" indent="0">
              <a:buFont typeface="Wingdings" pitchFamily="2" charset="2"/>
              <a:buChar char="Ø"/>
            </a:pPr>
            <a:r>
              <a:rPr lang="en-US" sz="2200" dirty="0" smtClean="0"/>
              <a:t>Low Outlet Air </a:t>
            </a:r>
            <a:r>
              <a:rPr lang="en-US" sz="2200" dirty="0" smtClean="0"/>
              <a:t>temperature leads to higher moisture in the product as it leaves the dryer and hence two stage drying is required, which improves the quality and efficiency but with additional fixed cost.</a:t>
            </a:r>
            <a:endParaRPr lang="en-US" sz="2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3200" b="1" dirty="0" smtClean="0">
                <a:solidFill>
                  <a:srgbClr val="FF0000"/>
                </a:solidFill>
              </a:rPr>
              <a:t>Factors Affecting the thermal efficiency of spray dryer</a:t>
            </a:r>
            <a:endParaRPr lang="en-US" sz="3200" dirty="0"/>
          </a:p>
        </p:txBody>
      </p:sp>
      <p:sp>
        <p:nvSpPr>
          <p:cNvPr id="3" name="Content Placeholder 2"/>
          <p:cNvSpPr>
            <a:spLocks noGrp="1"/>
          </p:cNvSpPr>
          <p:nvPr>
            <p:ph idx="1"/>
          </p:nvPr>
        </p:nvSpPr>
        <p:spPr>
          <a:xfrm>
            <a:off x="457200" y="1371600"/>
            <a:ext cx="8229600" cy="4754563"/>
          </a:xfrm>
        </p:spPr>
        <p:txBody>
          <a:bodyPr/>
          <a:lstStyle/>
          <a:p>
            <a:pPr marL="0" lvl="2" indent="0">
              <a:buFont typeface="Wingdings" pitchFamily="2" charset="2"/>
              <a:buChar char="Ø"/>
            </a:pPr>
            <a:r>
              <a:rPr lang="en-US" sz="2200" dirty="0" smtClean="0"/>
              <a:t>High efficiency of heat exchanger for air heating also improves thermal efficiency</a:t>
            </a:r>
            <a:r>
              <a:rPr lang="en-US" sz="2200" dirty="0" smtClean="0"/>
              <a:t>.</a:t>
            </a:r>
          </a:p>
          <a:p>
            <a:pPr marL="0" lvl="2" indent="0">
              <a:buFont typeface="Wingdings" pitchFamily="2" charset="2"/>
              <a:buChar char="Ø"/>
            </a:pPr>
            <a:endParaRPr lang="en-US" sz="2200" dirty="0" smtClean="0"/>
          </a:p>
          <a:p>
            <a:pPr marL="0" lvl="2" indent="0" algn="just">
              <a:buFont typeface="Wingdings" pitchFamily="2" charset="2"/>
              <a:buChar char="Ø"/>
            </a:pPr>
            <a:r>
              <a:rPr lang="en-US" sz="2200" dirty="0" smtClean="0"/>
              <a:t>The drying capacity of the dryer is increased by 5 %, when the concentrate is fed to the </a:t>
            </a:r>
            <a:r>
              <a:rPr lang="en-US" sz="2200" dirty="0" err="1" smtClean="0"/>
              <a:t>atomiser</a:t>
            </a:r>
            <a:r>
              <a:rPr lang="en-US" sz="2200" dirty="0" smtClean="0"/>
              <a:t> at 70°C instead of 50°C. The average size of atomized particle is reduced and lowers the outlet air temperature and improves the solubility of powder.</a:t>
            </a:r>
          </a:p>
          <a:p>
            <a:pPr marL="0" lvl="2" indent="0">
              <a:buNone/>
            </a:pPr>
            <a:endParaRPr lang="en-US" sz="2200" dirty="0" smtClean="0"/>
          </a:p>
          <a:p>
            <a:pPr marL="0" lvl="2" indent="0" algn="just">
              <a:buFont typeface="Wingdings" pitchFamily="2" charset="2"/>
              <a:buChar char="Ø"/>
            </a:pPr>
            <a:r>
              <a:rPr lang="en-US" sz="2200" dirty="0" smtClean="0"/>
              <a:t>Use of Outgoing Exhaust air or effect of recycling of exhaust air (10-50%) to preheat supply air to dryer recovers some of the waste heat of exhaust air but it should be partial to avoid the increase of humidity of inlet air. Reducing heat losses and air leakage from dryer body also improves efficiency.</a:t>
            </a:r>
          </a:p>
          <a:p>
            <a:pPr marL="0" lvl="2" indent="0">
              <a:buFont typeface="Wingdings" pitchFamily="2" charset="2"/>
              <a:buChar char="Ø"/>
            </a:pPr>
            <a:endParaRPr lang="en-US" sz="2200" dirty="0" smtClean="0"/>
          </a:p>
          <a:p>
            <a:pPr>
              <a:buFont typeface="Wingdings" pitchFamily="2" charset="2"/>
              <a:buChar char="Ø"/>
            </a:pP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792162"/>
          </a:xfrm>
        </p:spPr>
        <p:txBody>
          <a:bodyPr/>
          <a:lstStyle/>
          <a:p>
            <a:r>
              <a:rPr lang="en-US" sz="2800" b="1" dirty="0" smtClean="0">
                <a:solidFill>
                  <a:srgbClr val="FF0000"/>
                </a:solidFill>
              </a:rPr>
              <a:t>Factors Affecting the thermal efficiency of spray dryer</a:t>
            </a:r>
            <a:endParaRPr lang="en-US" sz="2800" dirty="0"/>
          </a:p>
        </p:txBody>
      </p:sp>
      <p:sp>
        <p:nvSpPr>
          <p:cNvPr id="3" name="Content Placeholder 2"/>
          <p:cNvSpPr>
            <a:spLocks noGrp="1"/>
          </p:cNvSpPr>
          <p:nvPr>
            <p:ph idx="1"/>
          </p:nvPr>
        </p:nvSpPr>
        <p:spPr>
          <a:xfrm>
            <a:off x="152400" y="1066800"/>
            <a:ext cx="8763000" cy="5791199"/>
          </a:xfrm>
        </p:spPr>
        <p:txBody>
          <a:bodyPr/>
          <a:lstStyle/>
          <a:p>
            <a:pPr marL="0" lvl="2" indent="0" algn="just">
              <a:buFont typeface="Wingdings" pitchFamily="2" charset="2"/>
              <a:buChar char="Ø"/>
            </a:pPr>
            <a:r>
              <a:rPr lang="en-US" sz="2200" dirty="0" smtClean="0"/>
              <a:t>Heat input is proportional to the evaporation rate. Higher the solids content means low evaporation rate and thereby lower heat input</a:t>
            </a:r>
            <a:r>
              <a:rPr lang="en-US" sz="2200" dirty="0" smtClean="0"/>
              <a:t>.</a:t>
            </a:r>
          </a:p>
          <a:p>
            <a:pPr marL="0" lvl="2" indent="0" algn="just">
              <a:buNone/>
            </a:pPr>
            <a:endParaRPr lang="en-US" sz="2200" dirty="0" smtClean="0"/>
          </a:p>
          <a:p>
            <a:pPr marL="0" lvl="2" indent="0" algn="just">
              <a:buFont typeface="Wingdings" pitchFamily="2" charset="2"/>
              <a:buChar char="Ø"/>
            </a:pPr>
            <a:r>
              <a:rPr lang="en-US" sz="2200" dirty="0" smtClean="0"/>
              <a:t>Increase in solids content from 10 to 25 % for a given production rate results in reduction of 66.6 % heat input</a:t>
            </a:r>
            <a:r>
              <a:rPr lang="en-US" sz="2200" dirty="0" smtClean="0"/>
              <a:t>. Skim milk and whole milk are concentrated to 48-50 % solids and whey to 55-60 % solids to increase efficiency. Beyond this would have adverse effect on quality of powder.</a:t>
            </a:r>
          </a:p>
          <a:p>
            <a:pPr marL="0" lvl="2" indent="0" algn="just">
              <a:buNone/>
            </a:pPr>
            <a:endParaRPr lang="en-US" sz="2200" dirty="0" smtClean="0"/>
          </a:p>
          <a:p>
            <a:pPr marL="0" lvl="2" indent="0" algn="just">
              <a:buFont typeface="Wingdings" pitchFamily="2" charset="2"/>
              <a:buChar char="Ø"/>
            </a:pPr>
            <a:r>
              <a:rPr lang="en-US" sz="2200" dirty="0" smtClean="0"/>
              <a:t>The two stage drying has higher thermal efficiency with the principle of reducing the outlet air temperature with the moisture content of powder as 6-7 % leaving the main dryer and from 3-4 % when leaving the secondary dryer. The secondary dryer uses the heated fresh room air with higher drying capacity and less air requirement comparatively. Thus unit is operated with less air than if all the drying is done in the main drying chamber.</a:t>
            </a:r>
            <a:endParaRPr lang="en-US" sz="22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FF0000"/>
                </a:solidFill>
              </a:rPr>
              <a:t>Controls in spray Dryers</a:t>
            </a:r>
            <a:endParaRPr lang="en-US" sz="32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lgn="just">
              <a:buFont typeface="Wingdings" pitchFamily="2" charset="2"/>
              <a:buChar char="Ø"/>
            </a:pPr>
            <a:r>
              <a:rPr lang="en-US" sz="2400" dirty="0" smtClean="0"/>
              <a:t>Objective is to produce a powder of high uniform quality i.e. desired moisture content, high solubility,  optimum bulk density and minimum free fat in whole milk powder without </a:t>
            </a:r>
            <a:r>
              <a:rPr lang="en-US" sz="2400" dirty="0" err="1" smtClean="0"/>
              <a:t>discolouration</a:t>
            </a:r>
            <a:r>
              <a:rPr lang="en-US" sz="2400" dirty="0" smtClean="0"/>
              <a:t> or undue loss of nutrients. Selection of proper atomizer controls the </a:t>
            </a:r>
            <a:r>
              <a:rPr lang="en-US" sz="2400" dirty="0" err="1" smtClean="0"/>
              <a:t>b.d</a:t>
            </a:r>
            <a:r>
              <a:rPr lang="en-US" sz="2400" dirty="0" smtClean="0"/>
              <a:t>. and free fat in powder along with feed conditions. Nozzle powder has less occluded air and higher </a:t>
            </a:r>
            <a:r>
              <a:rPr lang="en-US" sz="2400" dirty="0" err="1" smtClean="0"/>
              <a:t>b.d</a:t>
            </a:r>
            <a:r>
              <a:rPr lang="en-US" sz="2400" dirty="0" smtClean="0"/>
              <a:t>. than powder from rotating atomizer.</a:t>
            </a:r>
          </a:p>
          <a:p>
            <a:pPr algn="just">
              <a:buNone/>
            </a:pPr>
            <a:endParaRPr lang="en-US" sz="2400" dirty="0" smtClean="0"/>
          </a:p>
          <a:p>
            <a:pPr algn="just">
              <a:buFont typeface="Wingdings" pitchFamily="2" charset="2"/>
              <a:buChar char="Ø"/>
            </a:pPr>
            <a:r>
              <a:rPr lang="en-US" sz="2400" dirty="0" smtClean="0"/>
              <a:t>Whole milk powder produced from nozzle atomizer contains less free fat than from rotary atomizer due to higher homogenizing effect in high pressure pump and nozzle.</a:t>
            </a:r>
          </a:p>
          <a:p>
            <a:pPr>
              <a:buNone/>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FF0000"/>
                </a:solidFill>
              </a:rPr>
              <a:t>Controls in spray Dryers</a:t>
            </a:r>
            <a:endParaRPr lang="en-US" sz="3200" dirty="0"/>
          </a:p>
        </p:txBody>
      </p:sp>
      <p:graphicFrame>
        <p:nvGraphicFramePr>
          <p:cNvPr id="4" name="Content Placeholder 3"/>
          <p:cNvGraphicFramePr>
            <a:graphicFrameLocks noGrp="1"/>
          </p:cNvGraphicFramePr>
          <p:nvPr>
            <p:ph idx="1"/>
          </p:nvPr>
        </p:nvGraphicFramePr>
        <p:xfrm>
          <a:off x="457200" y="990600"/>
          <a:ext cx="8229600" cy="513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3200" b="1" dirty="0" smtClean="0">
                <a:solidFill>
                  <a:srgbClr val="C00000"/>
                </a:solidFill>
              </a:rPr>
              <a:t>Factors Affecting the Capacity and Operation of Drum Dryer</a:t>
            </a:r>
            <a:endParaRPr lang="en-US" sz="3200" b="1" dirty="0">
              <a:solidFill>
                <a:srgbClr val="C00000"/>
              </a:solidFill>
            </a:endParaRPr>
          </a:p>
        </p:txBody>
      </p:sp>
      <p:sp>
        <p:nvSpPr>
          <p:cNvPr id="3" name="Content Placeholder 2"/>
          <p:cNvSpPr>
            <a:spLocks noGrp="1"/>
          </p:cNvSpPr>
          <p:nvPr>
            <p:ph idx="1"/>
          </p:nvPr>
        </p:nvSpPr>
        <p:spPr>
          <a:xfrm>
            <a:off x="152400" y="1219200"/>
            <a:ext cx="8763000" cy="5334000"/>
          </a:xfrm>
        </p:spPr>
        <p:txBody>
          <a:bodyPr/>
          <a:lstStyle/>
          <a:p>
            <a:pPr>
              <a:buFont typeface="Wingdings" pitchFamily="2" charset="2"/>
              <a:buChar char="Ø"/>
            </a:pPr>
            <a:r>
              <a:rPr lang="en-US" sz="2200" dirty="0" smtClean="0"/>
              <a:t>The drying capacity </a:t>
            </a:r>
            <a:r>
              <a:rPr lang="en-US" sz="2200" dirty="0" err="1" smtClean="0"/>
              <a:t>varie</a:t>
            </a:r>
            <a:r>
              <a:rPr lang="en-US" sz="2200" dirty="0" smtClean="0"/>
              <a:t> from 5 to 50 kg of dry product per m</a:t>
            </a:r>
            <a:r>
              <a:rPr lang="en-US" sz="2200" baseline="30000" dirty="0" smtClean="0"/>
              <a:t>2</a:t>
            </a:r>
            <a:r>
              <a:rPr lang="en-US" sz="2200" dirty="0" smtClean="0"/>
              <a:t> and is affected by following factors:</a:t>
            </a:r>
          </a:p>
          <a:p>
            <a:pPr>
              <a:buFont typeface="Wingdings" pitchFamily="2" charset="2"/>
              <a:buChar char="Ø"/>
            </a:pPr>
            <a:r>
              <a:rPr lang="en-US" sz="2200" dirty="0" smtClean="0"/>
              <a:t>Milk Feed temperature, concentration (desirable 18-25 % TS) and level of milk</a:t>
            </a:r>
          </a:p>
          <a:p>
            <a:pPr>
              <a:buFont typeface="Wingdings" pitchFamily="2" charset="2"/>
              <a:buChar char="Ø"/>
            </a:pPr>
            <a:r>
              <a:rPr lang="en-US" sz="2200" dirty="0" smtClean="0"/>
              <a:t>Avoid uneven and broken sheet of drying materials on the drum</a:t>
            </a:r>
          </a:p>
          <a:p>
            <a:pPr>
              <a:buFont typeface="Wingdings" pitchFamily="2" charset="2"/>
              <a:buChar char="Ø"/>
            </a:pPr>
            <a:r>
              <a:rPr lang="en-US" sz="2200" dirty="0" smtClean="0"/>
              <a:t>Drum gap in double drum dryer</a:t>
            </a:r>
          </a:p>
          <a:p>
            <a:pPr>
              <a:buFont typeface="Wingdings" pitchFamily="2" charset="2"/>
              <a:buChar char="Ø"/>
            </a:pPr>
            <a:r>
              <a:rPr lang="en-US" sz="2200" dirty="0" smtClean="0"/>
              <a:t>Drum speed, Roller alignment</a:t>
            </a:r>
          </a:p>
          <a:p>
            <a:pPr>
              <a:buFont typeface="Wingdings" pitchFamily="2" charset="2"/>
              <a:buChar char="Ø"/>
            </a:pPr>
            <a:r>
              <a:rPr lang="en-US" sz="2200" dirty="0" smtClean="0"/>
              <a:t>Steam pressure and temperature not too high and drum speed not too low</a:t>
            </a:r>
          </a:p>
          <a:p>
            <a:pPr>
              <a:buFont typeface="Wingdings" pitchFamily="2" charset="2"/>
              <a:buChar char="Ø"/>
            </a:pPr>
            <a:r>
              <a:rPr lang="en-US" sz="2200" dirty="0" smtClean="0"/>
              <a:t>Condensate removal</a:t>
            </a:r>
          </a:p>
          <a:p>
            <a:pPr>
              <a:buFont typeface="Wingdings" pitchFamily="2" charset="2"/>
              <a:buChar char="Ø"/>
            </a:pPr>
            <a:r>
              <a:rPr lang="en-US" sz="2200" dirty="0" smtClean="0"/>
              <a:t>High moisture of the product may be due to low temperature, thick film, high solid and high rpm of the drum.</a:t>
            </a: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25410148</TotalTime>
  <Words>876</Words>
  <Application>Microsoft Office PowerPoint</Application>
  <PresentationFormat>On-screen Show (4:3)</PresentationFormat>
  <Paragraphs>66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Thermal Efficiency and Controls in Spray Dryers</vt:lpstr>
      <vt:lpstr> Drying Efficiency</vt:lpstr>
      <vt:lpstr>Factors Affecting the thermal efficiency of spray dryer</vt:lpstr>
      <vt:lpstr>Factors Affecting the thermal efficiency of spray dryer</vt:lpstr>
      <vt:lpstr>Factors Affecting the thermal efficiency of spray dryer</vt:lpstr>
      <vt:lpstr>Controls in spray Dryers</vt:lpstr>
      <vt:lpstr>Controls in spray Dryers</vt:lpstr>
      <vt:lpstr>Factors Affecting the Capacity and Operation of Drum Dryer</vt:lpstr>
      <vt:lpstr>Slide 9</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239</cp:revision>
  <dcterms:created xsi:type="dcterms:W3CDTF">2007-11-06T10:48:03Z</dcterms:created>
  <dcterms:modified xsi:type="dcterms:W3CDTF">2010-08-26T20:14:12Z</dcterms:modified>
</cp:coreProperties>
</file>