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1142999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Fat Cow Syndrome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Dr. Vivek Kr. Singh 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Assistant Professor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Department of Veterinary Clinical Complex </a:t>
            </a:r>
          </a:p>
          <a:p>
            <a:endParaRPr lang="en-US" dirty="0"/>
          </a:p>
        </p:txBody>
      </p:sp>
      <p:pic>
        <p:nvPicPr>
          <p:cNvPr id="1026" name="Picture 2" descr="C:\Users\hp\Desktop\gem\BASU-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1752600" cy="876300"/>
          </a:xfrm>
          <a:prstGeom prst="rect">
            <a:avLst/>
          </a:prstGeom>
          <a:noFill/>
        </p:spPr>
      </p:pic>
      <p:pic>
        <p:nvPicPr>
          <p:cNvPr id="1027" name="Picture 3" descr="C:\Users\hp\Desktop\gem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304800"/>
            <a:ext cx="1752599" cy="914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33800" y="3124200"/>
            <a:ext cx="1219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UNIT-3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Forte" pitchFamily="66" charset="0"/>
              </a:rPr>
              <a:t>                     </a:t>
            </a:r>
          </a:p>
          <a:p>
            <a:pPr>
              <a:buNone/>
            </a:pPr>
            <a:endParaRPr lang="en-US" dirty="0" smtClean="0">
              <a:solidFill>
                <a:srgbClr val="0000FF"/>
              </a:solidFill>
              <a:latin typeface="Forte" pitchFamily="66" charset="0"/>
            </a:endParaRPr>
          </a:p>
          <a:p>
            <a:pPr>
              <a:buNone/>
            </a:pPr>
            <a:r>
              <a:rPr lang="en-US" sz="5400" dirty="0" smtClean="0">
                <a:solidFill>
                  <a:srgbClr val="0000FF"/>
                </a:solidFill>
                <a:latin typeface="Forte" pitchFamily="66" charset="0"/>
              </a:rPr>
              <a:t>              Thank You</a:t>
            </a:r>
          </a:p>
          <a:p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Synonyms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Cambria" pitchFamily="18" charset="0"/>
              </a:rPr>
              <a:t>FATTY LIVER IN CATTLE</a:t>
            </a: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Cambria" pitchFamily="18" charset="0"/>
              </a:rPr>
              <a:t>FAT-MOBILIZATION SYNDROME</a:t>
            </a: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Cambria" pitchFamily="18" charset="0"/>
              </a:rPr>
              <a:t>HEPATIC LIPIDOSIS</a:t>
            </a: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Cambria" pitchFamily="18" charset="0"/>
              </a:rPr>
              <a:t> PREGNANCY TOXEMIA IN CATTLE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Introduction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en-US" dirty="0" smtClean="0">
                <a:solidFill>
                  <a:srgbClr val="002060"/>
                </a:solidFill>
              </a:rPr>
              <a:t>It is a disease of </a:t>
            </a:r>
            <a:r>
              <a:rPr lang="en-US" dirty="0" smtClean="0">
                <a:solidFill>
                  <a:srgbClr val="FF0000"/>
                </a:solidFill>
              </a:rPr>
              <a:t>high producing </a:t>
            </a:r>
            <a:r>
              <a:rPr lang="en-US" dirty="0" smtClean="0">
                <a:solidFill>
                  <a:srgbClr val="002060"/>
                </a:solidFill>
              </a:rPr>
              <a:t>cows</a:t>
            </a:r>
          </a:p>
          <a:p>
            <a:pPr algn="just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Overfed cattle during </a:t>
            </a:r>
            <a:r>
              <a:rPr lang="en-US" dirty="0" smtClean="0">
                <a:solidFill>
                  <a:srgbClr val="FF0000"/>
                </a:solidFill>
              </a:rPr>
              <a:t>dry period </a:t>
            </a:r>
            <a:r>
              <a:rPr lang="en-US" dirty="0" smtClean="0">
                <a:solidFill>
                  <a:srgbClr val="002060"/>
                </a:solidFill>
              </a:rPr>
              <a:t>may develop fatty liver syndrome </a:t>
            </a:r>
            <a:r>
              <a:rPr lang="en-US" dirty="0" smtClean="0">
                <a:solidFill>
                  <a:srgbClr val="FF0000"/>
                </a:solidFill>
              </a:rPr>
              <a:t>just before or after calving (Transition period)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lgerian" pitchFamily="82" charset="0"/>
              </a:rPr>
              <a:t>Etiology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Mobilization</a:t>
            </a:r>
            <a:r>
              <a:rPr lang="en-US" dirty="0" smtClean="0">
                <a:solidFill>
                  <a:srgbClr val="002060"/>
                </a:solidFill>
              </a:rPr>
              <a:t> of </a:t>
            </a:r>
            <a:r>
              <a:rPr lang="en-US" dirty="0" smtClean="0">
                <a:solidFill>
                  <a:srgbClr val="FF0000"/>
                </a:solidFill>
              </a:rPr>
              <a:t>excessive body fat </a:t>
            </a:r>
            <a:r>
              <a:rPr lang="en-US" dirty="0" smtClean="0">
                <a:solidFill>
                  <a:srgbClr val="002060"/>
                </a:solidFill>
              </a:rPr>
              <a:t>to </a:t>
            </a:r>
            <a:r>
              <a:rPr lang="en-US" dirty="0" smtClean="0">
                <a:solidFill>
                  <a:srgbClr val="FF0000"/>
                </a:solidFill>
              </a:rPr>
              <a:t>liver</a:t>
            </a:r>
            <a:r>
              <a:rPr lang="en-US" dirty="0" smtClean="0">
                <a:solidFill>
                  <a:srgbClr val="002060"/>
                </a:solidFill>
              </a:rPr>
              <a:t> during periods of </a:t>
            </a:r>
            <a:r>
              <a:rPr lang="en-US" dirty="0" smtClean="0">
                <a:solidFill>
                  <a:srgbClr val="FF0000"/>
                </a:solidFill>
              </a:rPr>
              <a:t>negative energy balance </a:t>
            </a:r>
            <a:r>
              <a:rPr lang="en-US" dirty="0" smtClean="0">
                <a:solidFill>
                  <a:srgbClr val="002060"/>
                </a:solidFill>
              </a:rPr>
              <a:t>at time of parturition or in early lactation of dairy cows and late pregnancy of beef cows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Pathogenesis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b="1" dirty="0" smtClean="0">
                <a:solidFill>
                  <a:srgbClr val="FF0000"/>
                </a:solidFill>
              </a:rPr>
              <a:t>Increase energy demands + Reduced feed intake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</a:t>
            </a:r>
            <a:r>
              <a:rPr lang="en-US" b="1" dirty="0" smtClean="0">
                <a:solidFill>
                  <a:srgbClr val="FF0000"/>
                </a:solidFill>
              </a:rPr>
              <a:t>Negative Energy Balance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</a:t>
            </a:r>
            <a:r>
              <a:rPr lang="en-US" b="1" dirty="0" smtClean="0">
                <a:solidFill>
                  <a:srgbClr val="FF0000"/>
                </a:solidFill>
              </a:rPr>
              <a:t>Mobilization of fat from reserve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Fat is transported to liver for gluconeogenesis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</a:t>
            </a:r>
            <a:r>
              <a:rPr lang="en-US" sz="2800" b="1" dirty="0" smtClean="0">
                <a:solidFill>
                  <a:srgbClr val="FF0000"/>
                </a:solidFill>
              </a:rPr>
              <a:t>Ruminant liver has limited capacity to transport VLDL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Hepatic Lipidosis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315494" y="22471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3163094" y="38473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3277394" y="4647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3315494" y="5371306"/>
            <a:ext cx="3802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313906" y="3086100"/>
            <a:ext cx="3817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Clinical findings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Anorexia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Depression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Weakness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Persistent weight loss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Recombency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Ketosis (Do not respond to glucose treatment)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Some animals show nervous signs like star gazing and tremors of head and neck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Coma and death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Necropsy Findings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Gross enlargement of liver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Liver is pale yellow in color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Greasy and friable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Histopathology reveals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Enlarged hepatocytes with fatty changes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Diagnosis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Elevated NEFA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Ketone</a:t>
            </a:r>
            <a:r>
              <a:rPr lang="en-US" dirty="0" smtClean="0">
                <a:solidFill>
                  <a:srgbClr val="002060"/>
                </a:solidFill>
              </a:rPr>
              <a:t> bodies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Eleveted</a:t>
            </a:r>
            <a:r>
              <a:rPr lang="en-US" dirty="0" smtClean="0">
                <a:solidFill>
                  <a:srgbClr val="002060"/>
                </a:solidFill>
              </a:rPr>
              <a:t> LDH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Tatal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bilirubin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AST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GGT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The liver sample which floats in water and copper </a:t>
            </a:r>
            <a:r>
              <a:rPr lang="en-US" dirty="0" err="1" smtClean="0">
                <a:solidFill>
                  <a:srgbClr val="002060"/>
                </a:solidFill>
              </a:rPr>
              <a:t>sulphate</a:t>
            </a:r>
            <a:r>
              <a:rPr lang="en-US" dirty="0" smtClean="0">
                <a:solidFill>
                  <a:srgbClr val="002060"/>
                </a:solidFill>
              </a:rPr>
              <a:t> solution having sp. Gravity ranging between 1.025 – 1.055 indicates presence of 34% lipid content in the sample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Treatment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solidFill>
                  <a:srgbClr val="002060"/>
                </a:solidFill>
              </a:rPr>
              <a:t>Continuous supplementation of </a:t>
            </a:r>
            <a:r>
              <a:rPr lang="en-US" dirty="0" smtClean="0">
                <a:solidFill>
                  <a:srgbClr val="FF0000"/>
                </a:solidFill>
              </a:rPr>
              <a:t>glucose along with calcium and magnesium</a:t>
            </a:r>
            <a:r>
              <a:rPr lang="en-US" dirty="0" smtClean="0">
                <a:solidFill>
                  <a:srgbClr val="002060"/>
                </a:solidFill>
              </a:rPr>
              <a:t> salt to correct negative energy balance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Long acting </a:t>
            </a:r>
            <a:r>
              <a:rPr lang="en-US" dirty="0" smtClean="0">
                <a:solidFill>
                  <a:srgbClr val="FF0000"/>
                </a:solidFill>
              </a:rPr>
              <a:t>protamine zinc insuline @ 200 units</a:t>
            </a:r>
            <a:r>
              <a:rPr lang="en-US" dirty="0" smtClean="0">
                <a:solidFill>
                  <a:srgbClr val="002060"/>
                </a:solidFill>
              </a:rPr>
              <a:t>/ cow every </a:t>
            </a:r>
            <a:r>
              <a:rPr lang="en-US" dirty="0" smtClean="0">
                <a:solidFill>
                  <a:srgbClr val="FF0000"/>
                </a:solidFill>
              </a:rPr>
              <a:t>12 hrly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S/c </a:t>
            </a:r>
            <a:r>
              <a:rPr lang="en-US" dirty="0" smtClean="0">
                <a:solidFill>
                  <a:srgbClr val="002060"/>
                </a:solidFill>
              </a:rPr>
              <a:t>administration of </a:t>
            </a:r>
            <a:r>
              <a:rPr lang="en-US" dirty="0" smtClean="0">
                <a:solidFill>
                  <a:srgbClr val="FF0000"/>
                </a:solidFill>
              </a:rPr>
              <a:t>choline chloride (25 g in 250 ml NSS)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Niacin@ 6-12g/cow/day</a:t>
            </a:r>
            <a:r>
              <a:rPr lang="en-US" dirty="0" smtClean="0">
                <a:solidFill>
                  <a:srgbClr val="002060"/>
                </a:solidFill>
              </a:rPr>
              <a:t> helps in reducing hepatic lipidosis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Antioxidants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Anabolic steroids @</a:t>
            </a:r>
            <a:r>
              <a:rPr lang="en-US" dirty="0" smtClean="0">
                <a:solidFill>
                  <a:srgbClr val="FF0000"/>
                </a:solidFill>
              </a:rPr>
              <a:t>300mg/cow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287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Fat Cow Syndrome</vt:lpstr>
      <vt:lpstr>Synonyms</vt:lpstr>
      <vt:lpstr>Introduction</vt:lpstr>
      <vt:lpstr>Etiology</vt:lpstr>
      <vt:lpstr>Pathogenesis</vt:lpstr>
      <vt:lpstr>Clinical findings</vt:lpstr>
      <vt:lpstr>Necropsy Findings</vt:lpstr>
      <vt:lpstr>Diagnosis</vt:lpstr>
      <vt:lpstr>Treatment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 Cow Syndrome</dc:title>
  <dc:creator>hp</dc:creator>
  <cp:lastModifiedBy>Windows User</cp:lastModifiedBy>
  <cp:revision>14</cp:revision>
  <dcterms:created xsi:type="dcterms:W3CDTF">2006-08-16T00:00:00Z</dcterms:created>
  <dcterms:modified xsi:type="dcterms:W3CDTF">2020-05-03T22:12:11Z</dcterms:modified>
</cp:coreProperties>
</file>