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61" r:id="rId3"/>
    <p:sldId id="262" r:id="rId4"/>
    <p:sldId id="266" r:id="rId5"/>
    <p:sldId id="259" r:id="rId6"/>
    <p:sldId id="270" r:id="rId7"/>
    <p:sldId id="271" r:id="rId8"/>
    <p:sldId id="272" r:id="rId9"/>
    <p:sldId id="274" r:id="rId10"/>
    <p:sldId id="269" r:id="rId11"/>
    <p:sldId id="273" r:id="rId12"/>
    <p:sldId id="260" r:id="rId13"/>
    <p:sldId id="263" r:id="rId14"/>
    <p:sldId id="26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CFD07-D56B-4709-8C3C-F919C639FBFE}" type="datetimeFigureOut">
              <a:rPr lang="en-US" smtClean="0"/>
              <a:pPr/>
              <a:t>28-May-20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91A60-BAFF-454E-9CCA-4B66BE286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91A60-BAFF-454E-9CCA-4B66BE28676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28-May-20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28-May-20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Unit-8</a:t>
            </a:r>
            <a:br>
              <a:rPr lang="en-US" b="1" dirty="0" smtClean="0"/>
            </a:br>
            <a:r>
              <a:rPr lang="en-US" b="1" dirty="0" smtClean="0"/>
              <a:t>EMBRYOLOGY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14478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b="1" dirty="0" smtClean="0"/>
              <a:t>   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FETAL CIRCULATION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2800" b="1" dirty="0" smtClean="0"/>
              <a:t>    </a:t>
            </a:r>
            <a:r>
              <a:rPr lang="en-US" sz="2800" b="1" dirty="0" smtClean="0">
                <a:solidFill>
                  <a:srgbClr val="FF0000"/>
                </a:solidFill>
              </a:rPr>
              <a:t>Date of Lecture 30.05.2020</a:t>
            </a:r>
          </a:p>
          <a:p>
            <a:pPr algn="ctr">
              <a:buNone/>
            </a:pPr>
            <a:endParaRPr lang="en-US" sz="2800" b="1" dirty="0" smtClean="0"/>
          </a:p>
          <a:p>
            <a:pPr algn="r">
              <a:buNone/>
            </a:pPr>
            <a:endParaRPr lang="en-US" sz="2800" b="1" dirty="0" smtClean="0"/>
          </a:p>
          <a:p>
            <a:pPr algn="r">
              <a:buNone/>
            </a:pPr>
            <a:endParaRPr lang="en-US" sz="2800" b="1" dirty="0" smtClean="0"/>
          </a:p>
          <a:p>
            <a:pPr algn="r">
              <a:buNone/>
            </a:pPr>
            <a:endParaRPr lang="en-US" sz="2800" b="1" dirty="0" smtClean="0"/>
          </a:p>
          <a:p>
            <a:pPr algn="r">
              <a:buNone/>
            </a:pPr>
            <a:endParaRPr lang="en-US" sz="2800" b="1" dirty="0" smtClean="0"/>
          </a:p>
          <a:p>
            <a:pPr algn="r">
              <a:buNone/>
            </a:pPr>
            <a:endParaRPr lang="en-US" sz="2800" b="1" dirty="0" smtClean="0"/>
          </a:p>
          <a:p>
            <a:pPr algn="r">
              <a:buNone/>
            </a:pPr>
            <a:endParaRPr lang="en-US" sz="2800" b="1" dirty="0" smtClean="0"/>
          </a:p>
          <a:p>
            <a:pPr algn="r">
              <a:buNone/>
            </a:pPr>
            <a:r>
              <a:rPr lang="en-US" sz="2800" b="1" dirty="0" smtClean="0"/>
              <a:t> Dr. Manoj Kumar </a:t>
            </a:r>
            <a:r>
              <a:rPr lang="en-US" sz="2800" b="1" dirty="0" err="1" smtClean="0"/>
              <a:t>Sinha</a:t>
            </a:r>
            <a:endParaRPr lang="en-US" sz="2800" b="1" dirty="0" smtClean="0"/>
          </a:p>
          <a:p>
            <a:pPr algn="r">
              <a:buNone/>
            </a:pPr>
            <a:r>
              <a:rPr lang="en-US" sz="2800" b="1" dirty="0" smtClean="0"/>
              <a:t>Asst. professor-cum-Jr. scientist</a:t>
            </a:r>
          </a:p>
          <a:p>
            <a:pPr algn="r">
              <a:buNone/>
            </a:pPr>
            <a:r>
              <a:rPr lang="en-US" sz="2800" b="1" dirty="0" smtClean="0"/>
              <a:t>               Department of veterinary Anatomy </a:t>
            </a:r>
          </a:p>
          <a:p>
            <a:pPr algn="r"/>
            <a:endParaRPr lang="en-US" sz="2400" dirty="0"/>
          </a:p>
        </p:txBody>
      </p:sp>
      <p:pic>
        <p:nvPicPr>
          <p:cNvPr id="10" name="Picture 2" descr="C:\Users\sony\Desktop\Reg. form iavmi\umbilical cord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962400" y="2590799"/>
            <a:ext cx="5181600" cy="2362201"/>
          </a:xfrm>
          <a:prstGeom prst="rect">
            <a:avLst/>
          </a:prstGeom>
          <a:noFill/>
        </p:spPr>
      </p:pic>
      <p:pic>
        <p:nvPicPr>
          <p:cNvPr id="1026" name="Picture 2" descr="C:\Users\sony\Documents\Bluetooth Folder\FET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39624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8762"/>
          </a:xfrm>
        </p:spPr>
        <p:txBody>
          <a:bodyPr>
            <a:normAutofit fontScale="90000"/>
          </a:bodyPr>
          <a:lstStyle/>
          <a:p>
            <a:pPr algn="r"/>
            <a:r>
              <a:rPr lang="en-US" sz="1600" dirty="0" smtClean="0"/>
              <a:t>Continue…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38200"/>
            <a:ext cx="7467600" cy="56388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Early part of embryonic life </a:t>
            </a:r>
            <a:r>
              <a:rPr lang="en-US" b="1" dirty="0" smtClean="0">
                <a:latin typeface="Calibri" pitchFamily="34" charset="0"/>
              </a:rPr>
              <a:t>two umbilical veins are present </a:t>
            </a:r>
            <a:r>
              <a:rPr lang="en-US" dirty="0" smtClean="0">
                <a:latin typeface="Calibri" pitchFamily="34" charset="0"/>
              </a:rPr>
              <a:t>, but later only the left vein persists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The umbilical vein carrying placental (oxygenated) blood, enters the abdomen of the fetus at the umbilicus and then enters into the liver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Left vein then joins the portal vein, hepatic vein and finally opens into the abdominal venacava through </a:t>
            </a:r>
            <a:r>
              <a:rPr lang="en-US" b="1" dirty="0" smtClean="0">
                <a:latin typeface="Calibri" pitchFamily="34" charset="0"/>
              </a:rPr>
              <a:t>Ductus </a:t>
            </a:r>
            <a:r>
              <a:rPr lang="en-US" b="1" dirty="0" err="1" smtClean="0">
                <a:latin typeface="Calibri" pitchFamily="34" charset="0"/>
              </a:rPr>
              <a:t>Venosus</a:t>
            </a:r>
            <a:endParaRPr lang="en-US" b="1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Then blood conveyed to the right atrium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Through </a:t>
            </a:r>
            <a:r>
              <a:rPr lang="en-US" b="1" dirty="0" smtClean="0">
                <a:latin typeface="Calibri" pitchFamily="34" charset="0"/>
              </a:rPr>
              <a:t>Foramen </a:t>
            </a:r>
            <a:r>
              <a:rPr lang="en-US" b="1" dirty="0" err="1" smtClean="0">
                <a:latin typeface="Calibri" pitchFamily="34" charset="0"/>
              </a:rPr>
              <a:t>Ovalae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blood passes into the left atrium and then to the left ventricle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The foramen ovale closes at the time of birth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Through the aorta blood goes to the head, fore limbs and small amount of blood passes into the abdominal aorta  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sony\Documents\Bluetooth Folder\_20200525_1522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0"/>
            <a:ext cx="8153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Continue…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7696200" cy="54864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From cranial end blood returns through </a:t>
            </a:r>
            <a:r>
              <a:rPr lang="en-US" b="1" dirty="0" smtClean="0">
                <a:latin typeface="Calibri" pitchFamily="34" charset="0"/>
              </a:rPr>
              <a:t>anterior venacava</a:t>
            </a:r>
            <a:r>
              <a:rPr lang="en-US" dirty="0" smtClean="0">
                <a:latin typeface="Calibri" pitchFamily="34" charset="0"/>
              </a:rPr>
              <a:t> to the right atrium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This blood along with blood from abdominal venacava passes into the right ventricle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The right ventricular blood goes via pulmonary trunk going to the descending aorta through </a:t>
            </a:r>
            <a:r>
              <a:rPr lang="en-US" b="1" dirty="0" smtClean="0">
                <a:latin typeface="Calibri" pitchFamily="34" charset="0"/>
              </a:rPr>
              <a:t>Ductus Arteriosus </a:t>
            </a:r>
            <a:r>
              <a:rPr lang="en-US" dirty="0" smtClean="0">
                <a:latin typeface="Calibri" pitchFamily="34" charset="0"/>
              </a:rPr>
              <a:t>because fetal lungs become inactive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</a:rPr>
              <a:t>Ductus Arteriosus </a:t>
            </a:r>
            <a:r>
              <a:rPr lang="en-US" dirty="0" smtClean="0">
                <a:latin typeface="Calibri" pitchFamily="34" charset="0"/>
              </a:rPr>
              <a:t>is a arterial duct which connects the pulmonary artery with the aorta ( In the fetus there is special connection between the pulmonary artery and the aorta, called </a:t>
            </a:r>
            <a:r>
              <a:rPr lang="en-US" b="1" dirty="0" smtClean="0">
                <a:latin typeface="Calibri" pitchFamily="34" charset="0"/>
              </a:rPr>
              <a:t>Ductus Arteriosus</a:t>
            </a:r>
            <a:r>
              <a:rPr lang="en-US" dirty="0" smtClean="0">
                <a:latin typeface="Calibri" pitchFamily="34" charset="0"/>
              </a:rPr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At birth it becomes occluded but in adult it persists as a ligament </a:t>
            </a:r>
            <a:r>
              <a:rPr lang="en-US" b="1" dirty="0" smtClean="0">
                <a:latin typeface="Calibri" pitchFamily="34" charset="0"/>
              </a:rPr>
              <a:t>(Ligamentum </a:t>
            </a:r>
            <a:r>
              <a:rPr lang="en-US" b="1" dirty="0" err="1" smtClean="0">
                <a:latin typeface="Calibri" pitchFamily="34" charset="0"/>
              </a:rPr>
              <a:t>Arteriosum</a:t>
            </a:r>
            <a:r>
              <a:rPr lang="en-US" b="1" dirty="0" smtClean="0">
                <a:latin typeface="Calibri" pitchFamily="34" charset="0"/>
              </a:rPr>
              <a:t>)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Some of the blood moves from the aorta through the internal iliac arteries and re-enters the placenta, the maternal circulation 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AT THE TIME OF BIRTH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Closure of Foramen Ovale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Closure of Ductus Arteriosus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Closure of Ductus </a:t>
            </a:r>
            <a:r>
              <a:rPr lang="en-US" dirty="0" err="1" smtClean="0"/>
              <a:t>Venosus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AFTER BIRTH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After birth of the baby the lung, renal, digestive and liver functions are working the fetal circulation undergoes some changes since they are no longer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sony\Documents\Bluetooth Folder\_20200525_1458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0"/>
            <a:ext cx="8229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(..)SLIDE BACKGROUND\animation &amp; bc\Animated Arrow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447800"/>
            <a:ext cx="5257800" cy="3680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FETAL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CIRCULATION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The circulation of oxygenated blood, deoxygenated blood and nutritive materials in the fetus is termed as </a:t>
            </a:r>
            <a:r>
              <a:rPr lang="en-US" b="1" dirty="0" smtClean="0">
                <a:latin typeface="Calibri" pitchFamily="34" charset="0"/>
              </a:rPr>
              <a:t>Fetal Circulation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The circulatory system of the mother is not directly connected to that of the fetus thus the placenta functions as the respiratory center for the fetus as well as a site of filtration of nutrients and wastages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water glucose, amino acids, vitamins etc. freely diffuse through the placenta along with oxygen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The uterine arteries carry oxygenated blood to the placenta. 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Three shunts are present in fetal life which play important role in fetal circulation </a:t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365760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Ductus </a:t>
            </a:r>
            <a:r>
              <a:rPr lang="en-US" b="1" dirty="0" err="1" smtClean="0"/>
              <a:t>Venosus</a:t>
            </a:r>
            <a:r>
              <a:rPr lang="en-US" b="1" dirty="0" smtClean="0"/>
              <a:t>: </a:t>
            </a:r>
            <a:r>
              <a:rPr lang="en-US" dirty="0" smtClean="0"/>
              <a:t>connects the umbilical vein to the inferior venacava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Ductus Arteriosus: </a:t>
            </a:r>
            <a:r>
              <a:rPr lang="en-US" dirty="0" smtClean="0"/>
              <a:t>connects the main pulmonary artery to the Aorta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Foramen Ovale: </a:t>
            </a:r>
            <a:r>
              <a:rPr lang="en-US" dirty="0" smtClean="0"/>
              <a:t>Opening between the right and left atrium</a:t>
            </a:r>
            <a:endParaRPr lang="en-US" dirty="0"/>
          </a:p>
        </p:txBody>
      </p:sp>
      <p:pic>
        <p:nvPicPr>
          <p:cNvPr id="4" name="Picture 5" descr="C:\Users\sony\Documents\Bluetooth Folder\_20200525_1459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371600"/>
            <a:ext cx="3810000" cy="5486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105400" y="33528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pic>
        <p:nvPicPr>
          <p:cNvPr id="2050" name="Picture 2" descr="E:\(..)SLIDE BACKGROUND\animation &amp; bc\Animated Arrow\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429000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ony\Documents\Bluetooth Folder\_20200525_1521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0"/>
            <a:ext cx="8153400" cy="6858000"/>
          </a:xfrm>
          <a:prstGeom prst="rect">
            <a:avLst/>
          </a:prstGeom>
          <a:noFill/>
        </p:spPr>
      </p:pic>
      <p:pic>
        <p:nvPicPr>
          <p:cNvPr id="1027" name="Picture 3" descr="E:\(..)SLIDE BACKGROUND\animation &amp; bc\Animated Arrow\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981200"/>
            <a:ext cx="495300" cy="495300"/>
          </a:xfrm>
          <a:prstGeom prst="rect">
            <a:avLst/>
          </a:prstGeom>
          <a:noFill/>
        </p:spPr>
      </p:pic>
      <p:pic>
        <p:nvPicPr>
          <p:cNvPr id="6" name="Picture 3" descr="E:\(..)SLIDE BACKGROUND\animation &amp; bc\Animated Arrow\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1295400"/>
            <a:ext cx="49530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34962"/>
          </a:xfrm>
        </p:spPr>
        <p:txBody>
          <a:bodyPr>
            <a:normAutofit fontScale="90000"/>
          </a:bodyPr>
          <a:lstStyle/>
          <a:p>
            <a:pPr algn="r"/>
            <a:r>
              <a:rPr lang="en-US" sz="1800" dirty="0" smtClean="0"/>
              <a:t>Continue..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1000"/>
            <a:ext cx="3124200" cy="6096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300" dirty="0" smtClean="0">
                <a:latin typeface="Calibri" pitchFamily="34" charset="0"/>
              </a:rPr>
              <a:t>The placenta accepts deoxygenated blood from the fetus through blood vessels that leave the fetus through the </a:t>
            </a:r>
            <a:r>
              <a:rPr lang="en-US" sz="2300" b="1" dirty="0" smtClean="0">
                <a:latin typeface="Calibri" pitchFamily="34" charset="0"/>
              </a:rPr>
              <a:t>Umbilical Cord (Umbilical Arteries 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300" dirty="0" smtClean="0">
                <a:latin typeface="Calibri" pitchFamily="34" charset="0"/>
              </a:rPr>
              <a:t>The oxygenated nutrient rich blood then returns to the fetus via the </a:t>
            </a:r>
            <a:r>
              <a:rPr lang="en-US" sz="2300" b="1" dirty="0" smtClean="0">
                <a:latin typeface="Calibri" pitchFamily="34" charset="0"/>
              </a:rPr>
              <a:t>Umbilical cord (Umbilical Vein) </a:t>
            </a:r>
          </a:p>
          <a:p>
            <a:pPr algn="just"/>
            <a:endParaRPr lang="en-US" sz="2300" dirty="0" smtClean="0"/>
          </a:p>
          <a:p>
            <a:pPr algn="just"/>
            <a:endParaRPr lang="en-US" sz="2300" dirty="0" smtClean="0"/>
          </a:p>
          <a:p>
            <a:pPr algn="just"/>
            <a:endParaRPr lang="en-US" sz="2300" dirty="0" smtClean="0"/>
          </a:p>
          <a:p>
            <a:pPr algn="just">
              <a:buNone/>
            </a:pPr>
            <a:endParaRPr lang="en-US" sz="2300" dirty="0" smtClean="0"/>
          </a:p>
        </p:txBody>
      </p:sp>
      <p:pic>
        <p:nvPicPr>
          <p:cNvPr id="4" name="Picture 2" descr="C:\Users\sony\Desktop\Reg. form iavmi\umbilical cord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114800" y="609600"/>
            <a:ext cx="4896853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28600"/>
            <a:ext cx="740664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  <a:t>UMBILICAL</a:t>
            </a:r>
            <a:r>
              <a:rPr lang="en-US" sz="36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  <a:t>CORD</a:t>
            </a:r>
            <a:endParaRPr lang="en-US" sz="3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3733800" cy="5105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libri" pitchFamily="34" charset="0"/>
              </a:rPr>
              <a:t>Thick cord like structure which extends from center of the abdominal wall of the fetus to the center of the fetal surface of placenta </a:t>
            </a:r>
            <a:r>
              <a:rPr lang="en-US" sz="2400" b="1" dirty="0" smtClean="0">
                <a:latin typeface="Calibri" pitchFamily="34" charset="0"/>
              </a:rPr>
              <a:t>(The structure connecting the fetus with the placenta)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libri" pitchFamily="34" charset="0"/>
              </a:rPr>
              <a:t>The umbilical cord develops from and contains remnants of the yolk sac and allantois  </a:t>
            </a:r>
          </a:p>
        </p:txBody>
      </p:sp>
      <p:pic>
        <p:nvPicPr>
          <p:cNvPr id="4" name="Picture 5" descr="C:\Users\sony\Desktop\Reg. form iavmi\placen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143000"/>
            <a:ext cx="40386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2562"/>
          </a:xfrm>
        </p:spPr>
        <p:txBody>
          <a:bodyPr>
            <a:noAutofit/>
          </a:bodyPr>
          <a:lstStyle/>
          <a:p>
            <a:pPr algn="r"/>
            <a:r>
              <a:rPr lang="en-US" sz="1400" dirty="0" smtClean="0"/>
              <a:t>Continue…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7696200" cy="6096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libri" pitchFamily="34" charset="0"/>
              </a:rPr>
              <a:t>Umbilical cord is made up of :</a:t>
            </a:r>
          </a:p>
          <a:p>
            <a:pPr algn="just">
              <a:buNone/>
            </a:pPr>
            <a:r>
              <a:rPr lang="en-US" sz="2400" b="1" dirty="0" smtClean="0">
                <a:latin typeface="Calibri" pitchFamily="34" charset="0"/>
              </a:rPr>
              <a:t>                                  Two umbilical arteries </a:t>
            </a:r>
          </a:p>
          <a:p>
            <a:pPr algn="just">
              <a:buNone/>
            </a:pPr>
            <a:r>
              <a:rPr lang="en-US" sz="2400" b="1" dirty="0" smtClean="0">
                <a:latin typeface="Calibri" pitchFamily="34" charset="0"/>
              </a:rPr>
              <a:t>                                  one umbilical vein </a:t>
            </a:r>
          </a:p>
          <a:p>
            <a:pPr algn="just">
              <a:buNone/>
            </a:pPr>
            <a:r>
              <a:rPr lang="en-US" sz="2400" b="1" dirty="0" smtClean="0">
                <a:latin typeface="Calibri" pitchFamily="34" charset="0"/>
              </a:rPr>
              <a:t>                                  duct of yolk sac and </a:t>
            </a:r>
          </a:p>
          <a:p>
            <a:pPr algn="just">
              <a:buNone/>
            </a:pPr>
            <a:r>
              <a:rPr lang="en-US" sz="2400" dirty="0" smtClean="0">
                <a:latin typeface="Calibri" pitchFamily="34" charset="0"/>
              </a:rPr>
              <a:t>                                  </a:t>
            </a:r>
            <a:r>
              <a:rPr lang="en-US" sz="2400" b="1" dirty="0" smtClean="0">
                <a:latin typeface="Calibri" pitchFamily="34" charset="0"/>
              </a:rPr>
              <a:t>distal part of allantoic diverticulum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libri" pitchFamily="34" charset="0"/>
              </a:rPr>
              <a:t>Thus umbilical vein carries blood towards the fetus’s heart while the umbilical arteries carry blood away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libri" pitchFamily="34" charset="0"/>
              </a:rPr>
              <a:t>All these structures are surrounded by </a:t>
            </a:r>
            <a:r>
              <a:rPr lang="en-US" sz="2400" b="1" dirty="0" smtClean="0">
                <a:latin typeface="Calibri" pitchFamily="34" charset="0"/>
              </a:rPr>
              <a:t>Wharton’s jelly( a gelatinous substance made from mucopolysaccharides which protects the blood vessels inside)</a:t>
            </a:r>
            <a:r>
              <a:rPr lang="en-US" sz="2400" dirty="0" smtClean="0">
                <a:latin typeface="Calibri" pitchFamily="34" charset="0"/>
              </a:rPr>
              <a:t> and finally enveloped by amniotic membrane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libri" pitchFamily="34" charset="0"/>
              </a:rPr>
              <a:t>The Wharton's jelly is formed by the </a:t>
            </a:r>
            <a:r>
              <a:rPr lang="en-US" sz="2400" dirty="0" err="1" smtClean="0">
                <a:latin typeface="Calibri" pitchFamily="34" charset="0"/>
              </a:rPr>
              <a:t>mucoid</a:t>
            </a:r>
            <a:r>
              <a:rPr lang="en-US" sz="2400" dirty="0" smtClean="0">
                <a:latin typeface="Calibri" pitchFamily="34" charset="0"/>
              </a:rPr>
              <a:t> degeneration of the </a:t>
            </a:r>
            <a:r>
              <a:rPr lang="en-US" sz="2400" dirty="0" err="1" smtClean="0">
                <a:latin typeface="Calibri" pitchFamily="34" charset="0"/>
              </a:rPr>
              <a:t>mesodermal</a:t>
            </a:r>
            <a:r>
              <a:rPr lang="en-US" sz="2400" dirty="0" smtClean="0">
                <a:latin typeface="Calibri" pitchFamily="34" charset="0"/>
              </a:rPr>
              <a:t> cells of the connecting stalk 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sony\Desktop\Reg. form iavmi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"/>
            <a:ext cx="5562600" cy="3200400"/>
          </a:xfrm>
          <a:prstGeom prst="rect">
            <a:avLst/>
          </a:prstGeom>
          <a:noFill/>
        </p:spPr>
      </p:pic>
      <p:pic>
        <p:nvPicPr>
          <p:cNvPr id="5" name="Picture 3" descr="C:\Users\sony\Desktop\Reg. form iavmi\o3zgcsrkdftuhso75f4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276600"/>
            <a:ext cx="6629400" cy="3581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09800" y="31242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CROSS SECTION OF UMBILICAL CORD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ny\Desktop\Reg. form iavmi\fetalcirculation-4-6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487</TotalTime>
  <Words>629</Words>
  <Application>Microsoft Office PowerPoint</Application>
  <PresentationFormat>On-screen Show (4:3)</PresentationFormat>
  <Paragraphs>65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Unit-8 EMBRYOLOGY</vt:lpstr>
      <vt:lpstr>FETAL CIRCULATION</vt:lpstr>
      <vt:lpstr>Three shunts are present in fetal life which play important role in fetal circulation  </vt:lpstr>
      <vt:lpstr>Slide 4</vt:lpstr>
      <vt:lpstr>Continue..</vt:lpstr>
      <vt:lpstr>UMBILICAL CORD</vt:lpstr>
      <vt:lpstr>Continue…</vt:lpstr>
      <vt:lpstr>Slide 8</vt:lpstr>
      <vt:lpstr>Slide 9</vt:lpstr>
      <vt:lpstr>Continue…</vt:lpstr>
      <vt:lpstr>Slide 11</vt:lpstr>
      <vt:lpstr>Continue…</vt:lpstr>
      <vt:lpstr>AT THE TIME OF BIRTH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UMBILICAL CORD</dc:title>
  <dc:creator>Aradhya Sinha</dc:creator>
  <cp:lastModifiedBy>sony</cp:lastModifiedBy>
  <cp:revision>67</cp:revision>
  <dcterms:created xsi:type="dcterms:W3CDTF">2006-08-16T00:00:00Z</dcterms:created>
  <dcterms:modified xsi:type="dcterms:W3CDTF">2020-05-28T11:31:44Z</dcterms:modified>
</cp:coreProperties>
</file>