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448" r:id="rId2"/>
    <p:sldId id="259" r:id="rId3"/>
    <p:sldId id="441" r:id="rId4"/>
    <p:sldId id="442" r:id="rId5"/>
    <p:sldId id="443" r:id="rId6"/>
    <p:sldId id="260" r:id="rId7"/>
    <p:sldId id="261" r:id="rId8"/>
    <p:sldId id="444" r:id="rId9"/>
    <p:sldId id="445" r:id="rId10"/>
    <p:sldId id="446" r:id="rId11"/>
    <p:sldId id="262" r:id="rId12"/>
    <p:sldId id="447" r:id="rId13"/>
    <p:sldId id="44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11458-9790-4AB8-AA1E-B76F72BF7A55}" type="datetimeFigureOut">
              <a:rPr lang="en-IN" smtClean="0"/>
              <a:t>30-04-2020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DD37A-7193-4AA1-B6CA-468233FB2BC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9754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11458-9790-4AB8-AA1E-B76F72BF7A55}" type="datetimeFigureOut">
              <a:rPr lang="en-IN" smtClean="0"/>
              <a:t>30-04-2020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DD37A-7193-4AA1-B6CA-468233FB2BC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1316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11458-9790-4AB8-AA1E-B76F72BF7A55}" type="datetimeFigureOut">
              <a:rPr lang="en-IN" smtClean="0"/>
              <a:t>30-04-2020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DD37A-7193-4AA1-B6CA-468233FB2BC1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736369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11458-9790-4AB8-AA1E-B76F72BF7A55}" type="datetimeFigureOut">
              <a:rPr lang="en-IN" smtClean="0"/>
              <a:t>30-04-2020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DD37A-7193-4AA1-B6CA-468233FB2BC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66587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11458-9790-4AB8-AA1E-B76F72BF7A55}" type="datetimeFigureOut">
              <a:rPr lang="en-IN" smtClean="0"/>
              <a:t>30-04-2020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DD37A-7193-4AA1-B6CA-468233FB2BC1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292078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11458-9790-4AB8-AA1E-B76F72BF7A55}" type="datetimeFigureOut">
              <a:rPr lang="en-IN" smtClean="0"/>
              <a:t>30-04-2020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DD37A-7193-4AA1-B6CA-468233FB2BC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693743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11458-9790-4AB8-AA1E-B76F72BF7A55}" type="datetimeFigureOut">
              <a:rPr lang="en-IN" smtClean="0"/>
              <a:t>30-04-2020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DD37A-7193-4AA1-B6CA-468233FB2BC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071183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11458-9790-4AB8-AA1E-B76F72BF7A55}" type="datetimeFigureOut">
              <a:rPr lang="en-IN" smtClean="0"/>
              <a:t>30-04-2020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DD37A-7193-4AA1-B6CA-468233FB2BC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35549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11458-9790-4AB8-AA1E-B76F72BF7A55}" type="datetimeFigureOut">
              <a:rPr lang="en-IN" smtClean="0"/>
              <a:t>30-04-2020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DD37A-7193-4AA1-B6CA-468233FB2BC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77809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11458-9790-4AB8-AA1E-B76F72BF7A55}" type="datetimeFigureOut">
              <a:rPr lang="en-IN" smtClean="0"/>
              <a:t>30-04-2020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DD37A-7193-4AA1-B6CA-468233FB2BC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0096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11458-9790-4AB8-AA1E-B76F72BF7A55}" type="datetimeFigureOut">
              <a:rPr lang="en-IN" smtClean="0"/>
              <a:t>30-04-2020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DD37A-7193-4AA1-B6CA-468233FB2BC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81737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11458-9790-4AB8-AA1E-B76F72BF7A55}" type="datetimeFigureOut">
              <a:rPr lang="en-IN" smtClean="0"/>
              <a:t>30-04-2020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DD37A-7193-4AA1-B6CA-468233FB2BC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32648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11458-9790-4AB8-AA1E-B76F72BF7A55}" type="datetimeFigureOut">
              <a:rPr lang="en-IN" smtClean="0"/>
              <a:t>30-04-2020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DD37A-7193-4AA1-B6CA-468233FB2BC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06785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11458-9790-4AB8-AA1E-B76F72BF7A55}" type="datetimeFigureOut">
              <a:rPr lang="en-IN" smtClean="0"/>
              <a:t>30-04-2020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DD37A-7193-4AA1-B6CA-468233FB2BC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8092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11458-9790-4AB8-AA1E-B76F72BF7A55}" type="datetimeFigureOut">
              <a:rPr lang="en-IN" smtClean="0"/>
              <a:t>30-04-2020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DD37A-7193-4AA1-B6CA-468233FB2BC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47448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DD37A-7193-4AA1-B6CA-468233FB2BC1}" type="slidenum">
              <a:rPr lang="en-IN" smtClean="0"/>
              <a:t>‹#›</a:t>
            </a:fld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11458-9790-4AB8-AA1E-B76F72BF7A55}" type="datetimeFigureOut">
              <a:rPr lang="en-IN" smtClean="0"/>
              <a:t>30-04-2020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6445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11458-9790-4AB8-AA1E-B76F72BF7A55}" type="datetimeFigureOut">
              <a:rPr lang="en-IN" smtClean="0"/>
              <a:t>30-04-2020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E2DD37A-7193-4AA1-B6CA-468233FB2BC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18766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0147" y="1018097"/>
            <a:ext cx="4581428" cy="570554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BIOCHEMISTY</a:t>
            </a:r>
            <a:r>
              <a:rPr lang="en-US" sz="3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91B91BCF-A164-4BA6-88C8-3F7E05902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0" y="2524579"/>
            <a:ext cx="6086602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AU" dirty="0">
                <a:latin typeface="Arial" charset="0"/>
              </a:rPr>
              <a:t>BINITA RANI</a:t>
            </a:r>
          </a:p>
          <a:p>
            <a:pPr>
              <a:defRPr/>
            </a:pPr>
            <a:r>
              <a:rPr lang="en-AU" dirty="0">
                <a:latin typeface="Arial" charset="0"/>
              </a:rPr>
              <a:t>ASSOCIATE PROFESSOR (DAIRY CHEMISTRY)</a:t>
            </a:r>
          </a:p>
          <a:p>
            <a:pPr>
              <a:defRPr/>
            </a:pPr>
            <a:r>
              <a:rPr lang="en-AU" dirty="0">
                <a:latin typeface="Arial" charset="0"/>
              </a:rPr>
              <a:t>FACULTY OF DAIRY TECHNOLOGY</a:t>
            </a:r>
          </a:p>
          <a:p>
            <a:pPr>
              <a:defRPr/>
            </a:pPr>
            <a:r>
              <a:rPr lang="en-AU" dirty="0">
                <a:latin typeface="Arial" charset="0"/>
              </a:rPr>
              <a:t>S.G.I.D.T., BVC CAMPUS,</a:t>
            </a:r>
          </a:p>
          <a:p>
            <a:pPr>
              <a:defRPr/>
            </a:pPr>
            <a:r>
              <a:rPr lang="en-US" dirty="0">
                <a:latin typeface="Arial" charset="0"/>
              </a:rPr>
              <a:t>P.O.- BVC, DIST.-PATNA-800014</a:t>
            </a:r>
            <a:endParaRPr lang="en-AU" dirty="0">
              <a:latin typeface="Arial" charset="0"/>
            </a:endParaRPr>
          </a:p>
        </p:txBody>
      </p:sp>
      <p:pic>
        <p:nvPicPr>
          <p:cNvPr id="4" name="Picture 16" descr="C:\Users\Rakesh Kumar\Downloads\IMG-20171012-WA0017.jpg">
            <a:extLst>
              <a:ext uri="{FF2B5EF4-FFF2-40B4-BE49-F238E27FC236}">
                <a16:creationId xmlns:a16="http://schemas.microsoft.com/office/drawing/2014/main" id="{FDD3A43D-3CC9-455F-980F-A1A6396420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520" y="301841"/>
            <a:ext cx="1357322" cy="1493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Rakesh Kumar\Desktop\New folder (6)\BASU Official Noticeboard 20180110_000810.jpg">
            <a:extLst>
              <a:ext uri="{FF2B5EF4-FFF2-40B4-BE49-F238E27FC236}">
                <a16:creationId xmlns:a16="http://schemas.microsoft.com/office/drawing/2014/main" id="{699DE3EB-6670-4C5E-A884-0430F97749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02054" y="183161"/>
            <a:ext cx="1428760" cy="1472372"/>
          </a:xfrm>
          <a:prstGeom prst="rect">
            <a:avLst/>
          </a:prstGeom>
          <a:noFill/>
        </p:spPr>
      </p:pic>
      <p:pic>
        <p:nvPicPr>
          <p:cNvPr id="6" name="Picture 2" descr="http://www.sgidst.org.in/wp-content/uploads/2016/11/dairy_banner_002-1090x344.jpg">
            <a:extLst>
              <a:ext uri="{FF2B5EF4-FFF2-40B4-BE49-F238E27FC236}">
                <a16:creationId xmlns:a16="http://schemas.microsoft.com/office/drawing/2014/main" id="{C2468F3D-D6B8-45A0-A8C4-5409A4A8DE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8866" y="4010020"/>
            <a:ext cx="11291517" cy="2587332"/>
          </a:xfrm>
          <a:prstGeom prst="rect">
            <a:avLst/>
          </a:prstGeom>
          <a:noFill/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26136DCE-D74E-4235-858C-3C5D9C70EE0B}"/>
              </a:ext>
            </a:extLst>
          </p:cNvPr>
          <p:cNvSpPr txBox="1">
            <a:spLocks/>
          </p:cNvSpPr>
          <p:nvPr/>
        </p:nvSpPr>
        <p:spPr>
          <a:xfrm>
            <a:off x="4428211" y="2040669"/>
            <a:ext cx="3207501" cy="57055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rgbClr val="C00000"/>
                </a:solidFill>
                <a:latin typeface="Algerian" pitchFamily="82" charset="0"/>
                <a:cs typeface="Times New Roman" panose="02020603050405020304" pitchFamily="18" charset="0"/>
              </a:rPr>
              <a:t>AMINO ACIDS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984E1F8-F28E-45A8-92B0-3E1A2CE951B0}"/>
              </a:ext>
            </a:extLst>
          </p:cNvPr>
          <p:cNvSpPr/>
          <p:nvPr/>
        </p:nvSpPr>
        <p:spPr>
          <a:xfrm>
            <a:off x="3302745" y="1519231"/>
            <a:ext cx="49401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AU" dirty="0">
                <a:latin typeface="Arial" charset="0"/>
              </a:rPr>
              <a:t>Course No.-DTC-111,    Credit Hours – 2 (1+1)</a:t>
            </a:r>
          </a:p>
        </p:txBody>
      </p:sp>
    </p:spTree>
    <p:extLst>
      <p:ext uri="{BB962C8B-B14F-4D97-AF65-F5344CB8AC3E}">
        <p14:creationId xmlns:p14="http://schemas.microsoft.com/office/powerpoint/2010/main" val="1537246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011DBC7-FB60-477D-945B-564A429A258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322" y="1701988"/>
            <a:ext cx="9705484" cy="519097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8B898DE-08C4-4AEB-8DBA-4F078D79F9E7}"/>
              </a:ext>
            </a:extLst>
          </p:cNvPr>
          <p:cNvSpPr/>
          <p:nvPr/>
        </p:nvSpPr>
        <p:spPr>
          <a:xfrm>
            <a:off x="631855" y="1040469"/>
            <a:ext cx="4528034" cy="468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IN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4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Amino acids with aromatic rings</a:t>
            </a:r>
            <a:endParaRPr lang="en-IN" sz="24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5340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1689" y="1199889"/>
            <a:ext cx="58957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Amino acid side chain with basic group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861" y="1978039"/>
            <a:ext cx="9917111" cy="489555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529943" y="155005"/>
            <a:ext cx="666205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002101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38701FB-6691-48C5-9208-526FF5632BC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357" y="1894042"/>
            <a:ext cx="9859209" cy="489555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A4B04D1-2D7A-4F96-9112-4A73F235A480}"/>
              </a:ext>
            </a:extLst>
          </p:cNvPr>
          <p:cNvSpPr/>
          <p:nvPr/>
        </p:nvSpPr>
        <p:spPr>
          <a:xfrm>
            <a:off x="850965" y="1570482"/>
            <a:ext cx="78703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Amino acids side chains with acidic groups or their amides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24377225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E4DB93-F1C4-4AAB-B3EA-CC0B4FE0738D}"/>
              </a:ext>
            </a:extLst>
          </p:cNvPr>
          <p:cNvSpPr/>
          <p:nvPr/>
        </p:nvSpPr>
        <p:spPr>
          <a:xfrm>
            <a:off x="2690192" y="3416611"/>
            <a:ext cx="679836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THANKS</a:t>
            </a:r>
            <a:endParaRPr lang="en-IN" sz="9600" dirty="0"/>
          </a:p>
        </p:txBody>
      </p:sp>
    </p:spTree>
    <p:extLst>
      <p:ext uri="{BB962C8B-B14F-4D97-AF65-F5344CB8AC3E}">
        <p14:creationId xmlns:p14="http://schemas.microsoft.com/office/powerpoint/2010/main" val="3010866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5591" y="862811"/>
            <a:ext cx="11806410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Amino acid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both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amino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carboxyl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functional groups.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H2NCHRCOOH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Alpha-amino acids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α–carbon 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which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amino and carboxylate groups are attached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Amino acids 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building blocks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proteins  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classified into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essential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non-essential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Twenty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amino acids 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eight 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essential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adequate consumption of amino acids :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during development and maturation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pregnancy, lactation, or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injury (a burn, for instance).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Complete protein source -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the essential amino acids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Incomplete protein source 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lacks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one or more.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604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1DC9059-1EE7-47A7-89AE-296B37440B26}"/>
              </a:ext>
            </a:extLst>
          </p:cNvPr>
          <p:cNvSpPr/>
          <p:nvPr/>
        </p:nvSpPr>
        <p:spPr>
          <a:xfrm>
            <a:off x="92765" y="804333"/>
            <a:ext cx="11940209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Optical Property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Protein - Twenty types of amino acids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one- or three-letter abbreviations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each amino acid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representation in peptides. 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amino acids have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asymmetric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carbon 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optically active,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except glycine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Amino acids can be 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dextrorotatory or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levorotatory </a:t>
            </a:r>
          </a:p>
          <a:p>
            <a:pPr lvl="1"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depending upon the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rotation of plane polarized light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L-amino acids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majority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amino acids found in proteins.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D-amino acids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produced by exotic sea-dwelling organisms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convention for amino acid configuration refers to optical activity of the glyceraldehyde isomer from which the amino acid is synthesized rather than the optical property of the acid itself  (L-glyceraldehyde is levorotary; D-glyceraldehyde is dextrorotary)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4153086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7679" y="3748233"/>
            <a:ext cx="114691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552D6BD-AED4-4C14-A81C-A0EED0EADC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0369" y="1098312"/>
            <a:ext cx="5896996" cy="5105541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F0AB2E96-C64E-4B8E-BF8D-69A376E78407}"/>
              </a:ext>
            </a:extLst>
          </p:cNvPr>
          <p:cNvSpPr/>
          <p:nvPr/>
        </p:nvSpPr>
        <p:spPr>
          <a:xfrm>
            <a:off x="6141480" y="5844485"/>
            <a:ext cx="5254772" cy="374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IN" b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Non superimposable Mirror images of Amino Acids</a:t>
            </a:r>
            <a:endParaRPr lang="en-IN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1127A7D-ACCB-476D-8143-EE410E296263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79" y="1608859"/>
            <a:ext cx="4239065" cy="495953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58BB5DCC-5B92-42A8-BDAB-A70C653BCC33}"/>
              </a:ext>
            </a:extLst>
          </p:cNvPr>
          <p:cNvSpPr/>
          <p:nvPr/>
        </p:nvSpPr>
        <p:spPr>
          <a:xfrm>
            <a:off x="1024012" y="5858553"/>
            <a:ext cx="3335208" cy="374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IN" b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General structure of amino acid</a:t>
            </a:r>
            <a:endParaRPr lang="en-IN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0134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991CC05-2620-43ED-8D8B-8031B0F7243A}"/>
              </a:ext>
            </a:extLst>
          </p:cNvPr>
          <p:cNvSpPr/>
          <p:nvPr/>
        </p:nvSpPr>
        <p:spPr>
          <a:xfrm>
            <a:off x="731519" y="1114109"/>
            <a:ext cx="11127545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Zwitterions</a:t>
            </a:r>
            <a:endParaRPr lang="en-IN" sz="28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isoelectric point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protonated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ammonium groups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deprotonated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carboxylate groups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equal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resulting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 neutral charge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formation of Zwitterions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Zwitterion can behave as both a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well as an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acid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glycine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 isoelectric point is arithmetic mean of the two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pKa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values, because of absence of an ionizable group in its side chain.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Glycine has a net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negative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charge at pH &gt;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move towards the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anode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pH &lt;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glycine has a net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positive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charge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move towards the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cathode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51699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7713" y="829584"/>
            <a:ext cx="117739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 of Amino acids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acidic, basic, aliphatic, aromatic, or sulfur-containing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the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 groups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properties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EBE57E7-F7DD-4CA7-8FF4-3BBF4B66494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3378" y="1666811"/>
            <a:ext cx="8947053" cy="52759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30319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3115" y="980660"/>
            <a:ext cx="52922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Amino acids with aliphatic side chains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2799BE3-7122-4A81-8944-4FAB79BE4E1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03" y="1622475"/>
            <a:ext cx="11502887" cy="5148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18496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B560DD4-BDDA-4F8D-A656-2EE1FC9063C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684" y="1484243"/>
            <a:ext cx="10176046" cy="539322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705C6A4A-B763-49C3-8514-371DB177EC13}"/>
              </a:ext>
            </a:extLst>
          </p:cNvPr>
          <p:cNvSpPr/>
          <p:nvPr/>
        </p:nvSpPr>
        <p:spPr>
          <a:xfrm>
            <a:off x="372684" y="948519"/>
            <a:ext cx="5704639" cy="468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IN" sz="24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Amino acids side chains with </a:t>
            </a:r>
            <a:r>
              <a:rPr lang="en-IN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sulfur</a:t>
            </a:r>
            <a:r>
              <a:rPr lang="en-IN" sz="24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atoms</a:t>
            </a:r>
            <a:endParaRPr lang="en-IN" sz="24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963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8839FA9-C0F8-46B7-9728-3937E7C89B7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113" y="1813510"/>
            <a:ext cx="9254899" cy="494008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DFF21001-B4CC-49B5-A631-84D67DBF5D43}"/>
              </a:ext>
            </a:extLst>
          </p:cNvPr>
          <p:cNvSpPr/>
          <p:nvPr/>
        </p:nvSpPr>
        <p:spPr>
          <a:xfrm>
            <a:off x="5974813" y="3241962"/>
            <a:ext cx="242374" cy="374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IN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N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ACEE6C4-5714-423E-854A-D8F8404E9880}"/>
              </a:ext>
            </a:extLst>
          </p:cNvPr>
          <p:cNvSpPr/>
          <p:nvPr/>
        </p:nvSpPr>
        <p:spPr>
          <a:xfrm>
            <a:off x="759113" y="1081654"/>
            <a:ext cx="7193059" cy="468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IN" sz="24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Amino acids side chains with hydroxylic (OH) groups</a:t>
            </a:r>
            <a:endParaRPr lang="en-IN" sz="24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43270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92</TotalTime>
  <Words>433</Words>
  <Application>Microsoft Office PowerPoint</Application>
  <PresentationFormat>Widescreen</PresentationFormat>
  <Paragraphs>58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Algerian</vt:lpstr>
      <vt:lpstr>Arial</vt:lpstr>
      <vt:lpstr>Calibri</vt:lpstr>
      <vt:lpstr>Times New Roman</vt:lpstr>
      <vt:lpstr>Trebuchet MS</vt:lpstr>
      <vt:lpstr>Wingdings</vt:lpstr>
      <vt:lpstr>Wingdings 3</vt:lpstr>
      <vt:lpstr>Facet</vt:lpstr>
      <vt:lpstr>BIOCHEMISTY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BIOCHEMISTRY</dc:title>
  <dc:creator>Rana Anshuman</dc:creator>
  <cp:lastModifiedBy>Rakesh Kumar</cp:lastModifiedBy>
  <cp:revision>17</cp:revision>
  <dcterms:created xsi:type="dcterms:W3CDTF">2020-04-01T15:25:50Z</dcterms:created>
  <dcterms:modified xsi:type="dcterms:W3CDTF">2020-04-30T09:15:47Z</dcterms:modified>
</cp:coreProperties>
</file>